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1" r:id="rId3"/>
    <p:sldId id="267" r:id="rId4"/>
    <p:sldId id="256" r:id="rId5"/>
    <p:sldId id="257" r:id="rId6"/>
    <p:sldId id="259" r:id="rId7"/>
    <p:sldId id="260" r:id="rId8"/>
    <p:sldId id="266" r:id="rId9"/>
    <p:sldId id="262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5FFF1-A8B9-799B-3CB5-8A0DF2E9FC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976BC-F97E-23CC-DA40-B3715C19C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76219-5803-8CF5-53C7-137772487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A83B2-1BE5-3902-633D-309DEF890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2497E-AD03-411A-A319-CCF9929DB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93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09CBC-8E11-F166-62BF-9FE1A97C2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7BCDE-1FBB-FCEC-523C-E4AE68248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CFFFA-8094-B13A-C74D-39CD72A5E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DB100-AF60-68A4-2A3B-41710EE85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9660B-BCC3-BD35-50CE-421922F35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0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CDD77-D69A-C669-2400-1BE4C2987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667A4-6A43-6D13-12F1-3FA62DE77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FD1DC-41F4-FD9B-3501-F3160D003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AB71E-1729-689F-062C-504A64035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637C6-8AD4-FDDF-E367-55A7A2084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025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60EC-AFE2-1B4A-4503-4CD5C40E2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FA18B-6E2C-195C-B6DC-0527A05A1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CA3AF-C70F-BC1A-9FA9-30AE01212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B2A139-4F40-1F1E-A47E-F5916685C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820BB-22CF-E6A4-9F6A-F654D9C88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246A7-970F-4E75-AA73-5CA1BE700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94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FA695-5268-7409-7DC8-36ECADCF9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75588-1E02-5CFA-1638-06F4B536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5DD944-C8CB-D5D8-4A6D-8FBB59F22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629558-9CC1-BCBD-541A-87E37ED5B2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9F8A0-78C5-0E13-BC23-A3B8818264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E4F310-89DE-D0A0-2646-E479BF417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CD13DE-76A2-CB08-1FC1-5EE935131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019449-58E4-8BC1-8022-91A2BE0CD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96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3212-D38E-D939-FD41-1E2527E99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478EC6-27CB-E9FF-3FE7-9E907FA06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2E251-7186-F430-2943-6CB7702E4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A33B0-CA49-9F75-627E-177DC9444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76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3F0C81-9B81-AF7E-1AD1-F487D27C9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CAE0E5-FD20-8363-5EE5-CE0D60101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85454-CB04-233B-ED01-A73FB10A5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48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BE17D-E9B9-39E3-D412-33FD02C3F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BE4A4-C8A8-D750-04B6-9A4728D24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7EAED-F0FF-5D08-BD6E-DC42213AF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9752E-09C4-4B81-F067-32299A4FE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C0F6C3-76ED-4EA0-4BDA-6FE14D594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AB4FED-FCAB-6EAC-DCB0-535A7A88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25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0698F-68DC-66D2-13E7-11AAE4ED5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ECCA39-63E8-632A-D8D0-C759E8FEB6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6B67C-203C-7828-3C9C-A71F3D9A6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7AD9C-91AA-8D5F-B5E4-DC17C8088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90069-43D4-7FAF-B261-3E51F199A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5C719-EBE1-6AB5-BD0B-0C406619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2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7845B-C3E8-7AF5-14A3-436435320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AFBC37-3E20-EF59-EECB-A7CA06633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21A7B-9B0C-7C36-3E2C-4089F5A4A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1E267-ADB3-1A62-4FAE-B3E22DC3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63425-95E9-ED95-34E2-FEEDCD103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32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694756-1D38-2CB6-FEC4-842787D91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9ACAAC-E5EF-115E-4EFE-827D50423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6BFB2-9539-85EA-EAEB-E220A3DB9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47F3B-7CB9-A24A-7E2B-79978274A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54FAE-7998-3EA0-C226-63A3E22CF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539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AFB0F1-CEC1-11E7-8EF3-0741767C6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B4E3E-ED57-638D-D2EC-6E014AB2B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96356-47A0-35AF-3F23-239280C8C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7B0D93-20E6-44D7-9FA7-A202807ED902}" type="datetimeFigureOut">
              <a:rPr lang="en-US" smtClean="0"/>
              <a:t>17-Dec-25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87D7D-0B23-162A-FFD0-BF3A997F16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67D8D-B817-8382-EA46-EE44BEDD3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55DBEE-5CEB-4E08-9F53-159AC00C60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3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uKR4L9UuHh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BFEC45-03EE-AA3B-554A-0771E51BD42D}"/>
              </a:ext>
            </a:extLst>
          </p:cNvPr>
          <p:cNvSpPr txBox="1"/>
          <p:nvPr/>
        </p:nvSpPr>
        <p:spPr>
          <a:xfrm>
            <a:off x="4466927" y="161026"/>
            <a:ext cx="3041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QUADCOPTER DRONE</a:t>
            </a:r>
          </a:p>
        </p:txBody>
      </p:sp>
      <p:pic>
        <p:nvPicPr>
          <p:cNvPr id="4" name="Picture 3" descr="A drone with red propellers">
            <a:extLst>
              <a:ext uri="{FF2B5EF4-FFF2-40B4-BE49-F238E27FC236}">
                <a16:creationId xmlns:a16="http://schemas.microsoft.com/office/drawing/2014/main" id="{6110EF6B-9453-88A4-5052-E3DB85460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714" y="1658264"/>
            <a:ext cx="5580229" cy="40000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BA5441-6E51-1DA2-218A-C24C91416DE1}"/>
              </a:ext>
            </a:extLst>
          </p:cNvPr>
          <p:cNvSpPr txBox="1"/>
          <p:nvPr/>
        </p:nvSpPr>
        <p:spPr>
          <a:xfrm>
            <a:off x="4410974" y="547178"/>
            <a:ext cx="3041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 lightweight racing and military‑grade quadcopter – key components and their functions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C5C28FB-47DF-1DA5-BDA7-4600B022820F}"/>
              </a:ext>
            </a:extLst>
          </p:cNvPr>
          <p:cNvCxnSpPr>
            <a:cxnSpLocks/>
          </p:cNvCxnSpPr>
          <p:nvPr/>
        </p:nvCxnSpPr>
        <p:spPr>
          <a:xfrm flipH="1">
            <a:off x="6153510" y="1282460"/>
            <a:ext cx="2961735" cy="20461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7338E7E-5987-C040-CE6E-49149D627701}"/>
              </a:ext>
            </a:extLst>
          </p:cNvPr>
          <p:cNvSpPr txBox="1"/>
          <p:nvPr/>
        </p:nvSpPr>
        <p:spPr>
          <a:xfrm>
            <a:off x="9195471" y="962676"/>
            <a:ext cx="266268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High-capacity LiPo battery powers all systems.</a:t>
            </a:r>
          </a:p>
          <a:p>
            <a:r>
              <a:rPr lang="en-US" sz="1500" dirty="0"/>
              <a:t>Flight controller and ESCs manage motor speed and stability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80000D-85E6-B9C9-1C65-91A8CC21DA6F}"/>
              </a:ext>
            </a:extLst>
          </p:cNvPr>
          <p:cNvSpPr txBox="1"/>
          <p:nvPr/>
        </p:nvSpPr>
        <p:spPr>
          <a:xfrm>
            <a:off x="9115245" y="592116"/>
            <a:ext cx="296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Battery and Electronics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47BE5C-3754-5CAE-0452-8BE697FB6EA3}"/>
              </a:ext>
            </a:extLst>
          </p:cNvPr>
          <p:cNvCxnSpPr/>
          <p:nvPr/>
        </p:nvCxnSpPr>
        <p:spPr>
          <a:xfrm flipV="1">
            <a:off x="6607547" y="3704451"/>
            <a:ext cx="2587924" cy="3623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021F048-7C76-92C7-72F8-BB5BBA62F360}"/>
              </a:ext>
            </a:extLst>
          </p:cNvPr>
          <p:cNvSpPr txBox="1"/>
          <p:nvPr/>
        </p:nvSpPr>
        <p:spPr>
          <a:xfrm>
            <a:off x="9236014" y="2909977"/>
            <a:ext cx="295176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INTERNAL CIRCUIT</a:t>
            </a:r>
          </a:p>
          <a:p>
            <a:r>
              <a:rPr lang="en-US" sz="1400" dirty="0"/>
              <a:t>Complex Printed Circuit Board (PCB) integrates flight controller, power distribution, ESCs, and sensors.</a:t>
            </a:r>
          </a:p>
          <a:p>
            <a:r>
              <a:rPr lang="en-US" sz="1400" dirty="0"/>
              <a:t>Manages data, power flow, and communication between all components for stable flight and control etc.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86C804-0C1F-DCEA-D8D7-A8400DEB9C48}"/>
              </a:ext>
            </a:extLst>
          </p:cNvPr>
          <p:cNvCxnSpPr/>
          <p:nvPr/>
        </p:nvCxnSpPr>
        <p:spPr>
          <a:xfrm>
            <a:off x="6648091" y="4911306"/>
            <a:ext cx="2587923" cy="747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D930AFE-78D4-5EEA-F93A-337B7332F7D4}"/>
              </a:ext>
            </a:extLst>
          </p:cNvPr>
          <p:cNvSpPr txBox="1"/>
          <p:nvPr/>
        </p:nvSpPr>
        <p:spPr>
          <a:xfrm>
            <a:off x="9287774" y="5336875"/>
            <a:ext cx="26511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MOTORS</a:t>
            </a:r>
          </a:p>
          <a:p>
            <a:r>
              <a:rPr lang="en-US" sz="1500" dirty="0"/>
              <a:t>Brushless DC motors drive each propeller. ETCETCETC.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686709-8C9B-6992-8276-A356AB306627}"/>
              </a:ext>
            </a:extLst>
          </p:cNvPr>
          <p:cNvCxnSpPr/>
          <p:nvPr/>
        </p:nvCxnSpPr>
        <p:spPr>
          <a:xfrm flipH="1" flipV="1">
            <a:off x="2777706" y="1920815"/>
            <a:ext cx="2651185" cy="183455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B3D1457-26B3-6CC7-5F2C-E7559637289C}"/>
              </a:ext>
            </a:extLst>
          </p:cNvPr>
          <p:cNvSpPr txBox="1"/>
          <p:nvPr/>
        </p:nvSpPr>
        <p:spPr>
          <a:xfrm>
            <a:off x="181155" y="1381070"/>
            <a:ext cx="26741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FRAME &amp; CHASSIS</a:t>
            </a:r>
          </a:p>
          <a:p>
            <a:r>
              <a:rPr lang="en-US" sz="1400" dirty="0"/>
              <a:t>Frame is made from lightweight aluminum and carbon fiber composite.</a:t>
            </a:r>
          </a:p>
          <a:p>
            <a:r>
              <a:rPr lang="en-US" sz="1400" dirty="0"/>
              <a:t>Provides structural integrity and mounting for all components etc.</a:t>
            </a: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C7CD164-7F06-28A1-7254-339489FB6328}"/>
              </a:ext>
            </a:extLst>
          </p:cNvPr>
          <p:cNvCxnSpPr/>
          <p:nvPr/>
        </p:nvCxnSpPr>
        <p:spPr>
          <a:xfrm flipV="1">
            <a:off x="2651185" y="3830128"/>
            <a:ext cx="1063924" cy="7706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51571DA-49F5-1FBF-EC32-D06AA8395027}"/>
              </a:ext>
            </a:extLst>
          </p:cNvPr>
          <p:cNvSpPr txBox="1"/>
          <p:nvPr/>
        </p:nvSpPr>
        <p:spPr>
          <a:xfrm>
            <a:off x="258792" y="4318958"/>
            <a:ext cx="239239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PROPELLERS</a:t>
            </a:r>
          </a:p>
          <a:p>
            <a:r>
              <a:rPr lang="en-US" sz="1500" dirty="0"/>
              <a:t>Four red polymer propellers generate lift. Spin at high RPM co provide thrust and maneuverability etc.</a:t>
            </a:r>
          </a:p>
        </p:txBody>
      </p:sp>
    </p:spTree>
    <p:extLst>
      <p:ext uri="{BB962C8B-B14F-4D97-AF65-F5344CB8AC3E}">
        <p14:creationId xmlns:p14="http://schemas.microsoft.com/office/powerpoint/2010/main" val="2382284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2CF894-4733-250A-F01B-CA5DE857375F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Render view</a:t>
            </a:r>
          </a:p>
        </p:txBody>
      </p:sp>
      <p:pic>
        <p:nvPicPr>
          <p:cNvPr id="3" name="Picture 2" descr="A drone with red propellers&#10;&#10;AI-generated content may be incorrect.">
            <a:extLst>
              <a:ext uri="{FF2B5EF4-FFF2-40B4-BE49-F238E27FC236}">
                <a16:creationId xmlns:a16="http://schemas.microsoft.com/office/drawing/2014/main" id="{69048131-F4AD-4A5A-74E7-B51D5094A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995260"/>
            <a:ext cx="6780700" cy="486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8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computer">
            <a:extLst>
              <a:ext uri="{FF2B5EF4-FFF2-40B4-BE49-F238E27FC236}">
                <a16:creationId xmlns:a16="http://schemas.microsoft.com/office/drawing/2014/main" id="{362799FB-3817-C88F-356B-069B6E940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488" y="160611"/>
            <a:ext cx="9097992" cy="6391338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71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Picture 2" descr="Exploded View of the drone">
            <a:extLst>
              <a:ext uri="{FF2B5EF4-FFF2-40B4-BE49-F238E27FC236}">
                <a16:creationId xmlns:a16="http://schemas.microsoft.com/office/drawing/2014/main" id="{43253B13-2C2E-64D3-42ED-54865DDD7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540CE8-A343-4AF8-ADF6-88DAA9A649EC}"/>
              </a:ext>
            </a:extLst>
          </p:cNvPr>
          <p:cNvSpPr txBox="1"/>
          <p:nvPr/>
        </p:nvSpPr>
        <p:spPr>
          <a:xfrm>
            <a:off x="3387305" y="138022"/>
            <a:ext cx="5239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Exploded View of the drone</a:t>
            </a:r>
          </a:p>
        </p:txBody>
      </p:sp>
    </p:spTree>
    <p:extLst>
      <p:ext uri="{BB962C8B-B14F-4D97-AF65-F5344CB8AC3E}">
        <p14:creationId xmlns:p14="http://schemas.microsoft.com/office/powerpoint/2010/main" val="2284826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objects floating in the air&#10;&#10;AI-generated content may be incorrect.">
            <a:extLst>
              <a:ext uri="{FF2B5EF4-FFF2-40B4-BE49-F238E27FC236}">
                <a16:creationId xmlns:a16="http://schemas.microsoft.com/office/drawing/2014/main" id="{F04C962E-4F6B-45EE-F1B3-F676524C6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359" y="1184697"/>
            <a:ext cx="5490026" cy="343598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44C07E4-ED03-788C-6A1D-7B2D4A02DD9C}"/>
              </a:ext>
            </a:extLst>
          </p:cNvPr>
          <p:cNvCxnSpPr>
            <a:cxnSpLocks/>
          </p:cNvCxnSpPr>
          <p:nvPr/>
        </p:nvCxnSpPr>
        <p:spPr>
          <a:xfrm flipH="1">
            <a:off x="7843192" y="2628184"/>
            <a:ext cx="488591" cy="4140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CB202A74-759A-D9F5-7691-5D639501B609}"/>
              </a:ext>
            </a:extLst>
          </p:cNvPr>
          <p:cNvSpPr/>
          <p:nvPr/>
        </p:nvSpPr>
        <p:spPr>
          <a:xfrm>
            <a:off x="8175699" y="2441277"/>
            <a:ext cx="391064" cy="37381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4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E7D698-60CD-A835-59B8-084462C7A289}"/>
              </a:ext>
            </a:extLst>
          </p:cNvPr>
          <p:cNvCxnSpPr/>
          <p:nvPr/>
        </p:nvCxnSpPr>
        <p:spPr>
          <a:xfrm flipH="1" flipV="1">
            <a:off x="5894701" y="3703610"/>
            <a:ext cx="862641" cy="10006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5693B9E-D5D6-0760-804A-951A42B0921E}"/>
              </a:ext>
            </a:extLst>
          </p:cNvPr>
          <p:cNvSpPr/>
          <p:nvPr/>
        </p:nvSpPr>
        <p:spPr>
          <a:xfrm>
            <a:off x="6699833" y="4620687"/>
            <a:ext cx="310551" cy="2503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1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640A7FD-A246-3596-82CA-A5D1E8A3E9CB}"/>
              </a:ext>
            </a:extLst>
          </p:cNvPr>
          <p:cNvCxnSpPr/>
          <p:nvPr/>
        </p:nvCxnSpPr>
        <p:spPr>
          <a:xfrm>
            <a:off x="3916376" y="845391"/>
            <a:ext cx="799381" cy="8798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B43B1E29-4A07-35DA-7341-AE3C16A6FF4A}"/>
              </a:ext>
            </a:extLst>
          </p:cNvPr>
          <p:cNvSpPr/>
          <p:nvPr/>
        </p:nvSpPr>
        <p:spPr>
          <a:xfrm>
            <a:off x="3703591" y="632606"/>
            <a:ext cx="379562" cy="35080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9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CA71FC1-555A-C565-3CF5-0FD90097FEE0}"/>
              </a:ext>
            </a:extLst>
          </p:cNvPr>
          <p:cNvCxnSpPr/>
          <p:nvPr/>
        </p:nvCxnSpPr>
        <p:spPr>
          <a:xfrm flipH="1">
            <a:off x="7119652" y="2168108"/>
            <a:ext cx="805132" cy="8223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E948D87D-4401-89D0-3422-6DC8ED1E29B1}"/>
              </a:ext>
            </a:extLst>
          </p:cNvPr>
          <p:cNvSpPr/>
          <p:nvPr/>
        </p:nvSpPr>
        <p:spPr>
          <a:xfrm>
            <a:off x="7861523" y="1984078"/>
            <a:ext cx="322053" cy="304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E007E7-19ED-35E3-52E6-9FEF7A595BA2}"/>
              </a:ext>
            </a:extLst>
          </p:cNvPr>
          <p:cNvCxnSpPr/>
          <p:nvPr/>
        </p:nvCxnSpPr>
        <p:spPr>
          <a:xfrm>
            <a:off x="3525312" y="2168108"/>
            <a:ext cx="770626" cy="5808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D01B3F68-DA01-9AD3-96EB-E9A6C0B350A1}"/>
              </a:ext>
            </a:extLst>
          </p:cNvPr>
          <p:cNvSpPr/>
          <p:nvPr/>
        </p:nvSpPr>
        <p:spPr>
          <a:xfrm>
            <a:off x="3404542" y="1984078"/>
            <a:ext cx="247291" cy="304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5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CB43B64-F082-E2CC-34D0-ECE56D035209}"/>
              </a:ext>
            </a:extLst>
          </p:cNvPr>
          <p:cNvCxnSpPr/>
          <p:nvPr/>
        </p:nvCxnSpPr>
        <p:spPr>
          <a:xfrm flipV="1">
            <a:off x="5423123" y="4290206"/>
            <a:ext cx="419819" cy="5808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2408483-7340-0184-BB8A-85A9D3BC13DA}"/>
              </a:ext>
            </a:extLst>
          </p:cNvPr>
          <p:cNvSpPr/>
          <p:nvPr/>
        </p:nvSpPr>
        <p:spPr>
          <a:xfrm>
            <a:off x="5325357" y="4704274"/>
            <a:ext cx="227163" cy="2428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6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79DE39C-81EE-37A9-BA2C-D097803F827E}"/>
              </a:ext>
            </a:extLst>
          </p:cNvPr>
          <p:cNvCxnSpPr/>
          <p:nvPr/>
        </p:nvCxnSpPr>
        <p:spPr>
          <a:xfrm flipH="1" flipV="1">
            <a:off x="5842942" y="3255037"/>
            <a:ext cx="1731034" cy="655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67F97F9D-2315-51EC-6230-D9D1C1DBC743}"/>
              </a:ext>
            </a:extLst>
          </p:cNvPr>
          <p:cNvSpPr/>
          <p:nvPr/>
        </p:nvSpPr>
        <p:spPr>
          <a:xfrm>
            <a:off x="7274926" y="3743868"/>
            <a:ext cx="586597" cy="36805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/>
              <a:t>12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3721D63-CAA5-B49C-1A78-D9E8895223C5}"/>
              </a:ext>
            </a:extLst>
          </p:cNvPr>
          <p:cNvCxnSpPr/>
          <p:nvPr/>
        </p:nvCxnSpPr>
        <p:spPr>
          <a:xfrm flipH="1">
            <a:off x="5779682" y="845391"/>
            <a:ext cx="63260" cy="16275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331A319-558D-ECCA-5842-0D21821B4AAF}"/>
              </a:ext>
            </a:extLst>
          </p:cNvPr>
          <p:cNvSpPr/>
          <p:nvPr/>
        </p:nvSpPr>
        <p:spPr>
          <a:xfrm>
            <a:off x="5443251" y="598101"/>
            <a:ext cx="799381" cy="3853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11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67E3081-410E-42DD-1584-A92C8B5C886A}"/>
              </a:ext>
            </a:extLst>
          </p:cNvPr>
          <p:cNvCxnSpPr/>
          <p:nvPr/>
        </p:nvCxnSpPr>
        <p:spPr>
          <a:xfrm flipV="1">
            <a:off x="4083153" y="3347052"/>
            <a:ext cx="1144438" cy="7648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F8979FD3-236A-7426-E3DA-68C65F8720A5}"/>
              </a:ext>
            </a:extLst>
          </p:cNvPr>
          <p:cNvSpPr/>
          <p:nvPr/>
        </p:nvSpPr>
        <p:spPr>
          <a:xfrm>
            <a:off x="3847365" y="4008410"/>
            <a:ext cx="448573" cy="3680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3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D50F57F-AD3B-C32F-1745-D2F9C224A447}"/>
              </a:ext>
            </a:extLst>
          </p:cNvPr>
          <p:cNvCxnSpPr/>
          <p:nvPr/>
        </p:nvCxnSpPr>
        <p:spPr>
          <a:xfrm flipV="1">
            <a:off x="4537478" y="3835882"/>
            <a:ext cx="690113" cy="10351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69FB447B-5FC0-D2DA-EED9-B31935537871}"/>
              </a:ext>
            </a:extLst>
          </p:cNvPr>
          <p:cNvSpPr/>
          <p:nvPr/>
        </p:nvSpPr>
        <p:spPr>
          <a:xfrm>
            <a:off x="4433961" y="4773286"/>
            <a:ext cx="327804" cy="2428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7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A79A7A2-7333-DFBE-19A6-77785C7F58E3}"/>
              </a:ext>
            </a:extLst>
          </p:cNvPr>
          <p:cNvCxnSpPr/>
          <p:nvPr/>
        </p:nvCxnSpPr>
        <p:spPr>
          <a:xfrm flipH="1" flipV="1">
            <a:off x="6544557" y="4054418"/>
            <a:ext cx="1196196" cy="7188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D8C19682-75FE-0638-00B7-C8C871B729C1}"/>
              </a:ext>
            </a:extLst>
          </p:cNvPr>
          <p:cNvSpPr/>
          <p:nvPr/>
        </p:nvSpPr>
        <p:spPr>
          <a:xfrm>
            <a:off x="7602730" y="4620686"/>
            <a:ext cx="362309" cy="33930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760741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E7EA05-244F-1BEC-46D9-FBC91F582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659962"/>
              </p:ext>
            </p:extLst>
          </p:nvPr>
        </p:nvGraphicFramePr>
        <p:xfrm>
          <a:off x="643467" y="804926"/>
          <a:ext cx="10905067" cy="5248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416">
                  <a:extLst>
                    <a:ext uri="{9D8B030D-6E8A-4147-A177-3AD203B41FA5}">
                      <a16:colId xmlns:a16="http://schemas.microsoft.com/office/drawing/2014/main" val="3370091810"/>
                    </a:ext>
                  </a:extLst>
                </a:gridCol>
                <a:gridCol w="3176998">
                  <a:extLst>
                    <a:ext uri="{9D8B030D-6E8A-4147-A177-3AD203B41FA5}">
                      <a16:colId xmlns:a16="http://schemas.microsoft.com/office/drawing/2014/main" val="265184001"/>
                    </a:ext>
                  </a:extLst>
                </a:gridCol>
                <a:gridCol w="3901317">
                  <a:extLst>
                    <a:ext uri="{9D8B030D-6E8A-4147-A177-3AD203B41FA5}">
                      <a16:colId xmlns:a16="http://schemas.microsoft.com/office/drawing/2014/main" val="4237036517"/>
                    </a:ext>
                  </a:extLst>
                </a:gridCol>
                <a:gridCol w="2446336">
                  <a:extLst>
                    <a:ext uri="{9D8B030D-6E8A-4147-A177-3AD203B41FA5}">
                      <a16:colId xmlns:a16="http://schemas.microsoft.com/office/drawing/2014/main" val="3157687363"/>
                    </a:ext>
                  </a:extLst>
                </a:gridCol>
              </a:tblGrid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 No.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PART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MATERIAL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NUMBER 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3715239162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1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Drone Base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Thornel VCB-20 Carbon Cloth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X1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128663982"/>
                  </a:ext>
                </a:extLst>
              </a:tr>
              <a:tr h="614499">
                <a:tc>
                  <a:txBody>
                    <a:bodyPr/>
                    <a:lstStyle/>
                    <a:p>
                      <a:r>
                        <a:rPr lang="en-US" sz="1600"/>
                        <a:t>2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Drone Top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Thornel VCB-20 Carbon Cloth </a:t>
                      </a:r>
                    </a:p>
                    <a:p>
                      <a:endParaRPr lang="en-US" sz="1600"/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X1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2689524932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3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Distribution Board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E-Glass Fiber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X2 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838989330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4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Drone Arm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Aluminum Alloy 7075-T6 (SN)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X4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2029198086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5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Spinner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Aluminum Alloy 7075-T6 (SN)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X4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445706211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6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Spacer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POM Acetal Copolymer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X4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270226938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7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Electrical connector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Copper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X4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3099797882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8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Piller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Aluminum Alloy 6063 – T6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X4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4030389552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9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Fan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Nylon 6/10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X4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2294104978"/>
                  </a:ext>
                </a:extLst>
              </a:tr>
              <a:tr h="614499">
                <a:tc>
                  <a:txBody>
                    <a:bodyPr/>
                    <a:lstStyle/>
                    <a:p>
                      <a:r>
                        <a:rPr lang="en-US" sz="1600"/>
                        <a:t>10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Motor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Aluminum Alloy 6061 – T6 (SS)</a:t>
                      </a:r>
                    </a:p>
                    <a:p>
                      <a:endParaRPr lang="en-US" sz="1600"/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X4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1727218080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11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Battery 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Aluminum Alloy 6061 – T6 (SS)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X1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770210769"/>
                  </a:ext>
                </a:extLst>
              </a:tr>
              <a:tr h="365378">
                <a:tc>
                  <a:txBody>
                    <a:bodyPr/>
                    <a:lstStyle/>
                    <a:p>
                      <a:r>
                        <a:rPr lang="en-US" sz="1600"/>
                        <a:t>12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Electrical Unit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Beryllium Copper, UNS C17000</a:t>
                      </a:r>
                    </a:p>
                  </a:txBody>
                  <a:tcPr marL="83040" marR="83040" marT="41520" marB="4152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X2</a:t>
                      </a:r>
                    </a:p>
                  </a:txBody>
                  <a:tcPr marL="83040" marR="83040" marT="41520" marB="41520"/>
                </a:tc>
                <a:extLst>
                  <a:ext uri="{0D108BD9-81ED-4DB2-BD59-A6C34878D82A}">
                    <a16:rowId xmlns:a16="http://schemas.microsoft.com/office/drawing/2014/main" val="695085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014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6B3876-D0F8-4215-F873-8C5EC147621C}"/>
              </a:ext>
            </a:extLst>
          </p:cNvPr>
          <p:cNvSpPr txBox="1"/>
          <p:nvPr/>
        </p:nvSpPr>
        <p:spPr>
          <a:xfrm>
            <a:off x="9267909" y="2023110"/>
            <a:ext cx="2469624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Animated Exploded View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Exploded View ">
            <a:hlinkClick r:id="" action="ppaction://media"/>
            <a:extLst>
              <a:ext uri="{FF2B5EF4-FFF2-40B4-BE49-F238E27FC236}">
                <a16:creationId xmlns:a16="http://schemas.microsoft.com/office/drawing/2014/main" id="{CB4D8E9C-9E5F-C3FD-B227-CE96134DDF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5238" y="1524361"/>
            <a:ext cx="7608304" cy="3880234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3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A4BD6EE-7B51-447C-AAB3-028B7A3E5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956CFE-DE11-D776-EA71-7F4F55E37AF2}"/>
              </a:ext>
            </a:extLst>
          </p:cNvPr>
          <p:cNvSpPr txBox="1"/>
          <p:nvPr/>
        </p:nvSpPr>
        <p:spPr>
          <a:xfrm>
            <a:off x="612648" y="433387"/>
            <a:ext cx="5032744" cy="33656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>
                <a:latin typeface="+mj-lt"/>
                <a:ea typeface="+mj-ea"/>
                <a:cs typeface="+mj-cs"/>
              </a:rPr>
              <a:t>Centre of Gravity</a:t>
            </a:r>
          </a:p>
        </p:txBody>
      </p:sp>
      <p:pic>
        <p:nvPicPr>
          <p:cNvPr id="5" name="Picture 4" descr="A computer generated image of a machine&#10;&#10;AI-generated content may be incorrect.">
            <a:extLst>
              <a:ext uri="{FF2B5EF4-FFF2-40B4-BE49-F238E27FC236}">
                <a16:creationId xmlns:a16="http://schemas.microsoft.com/office/drawing/2014/main" id="{F9A5E7F6-898B-00BA-4864-91AAFE92E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933" y="382142"/>
            <a:ext cx="5668416" cy="2055319"/>
          </a:xfrm>
          <a:prstGeom prst="rect">
            <a:avLst/>
          </a:prstGeom>
        </p:spPr>
      </p:pic>
      <p:sp>
        <p:nvSpPr>
          <p:cNvPr id="24" name="sketch line">
            <a:extLst>
              <a:ext uri="{FF2B5EF4-FFF2-40B4-BE49-F238E27FC236}">
                <a16:creationId xmlns:a16="http://schemas.microsoft.com/office/drawing/2014/main" id="{6B5FF7CD-712E-4187-BFF5-B192FFB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005089"/>
            <a:ext cx="4343400" cy="18288"/>
          </a:xfrm>
          <a:custGeom>
            <a:avLst/>
            <a:gdLst>
              <a:gd name="csX0" fmla="*/ 0 w 4343400"/>
              <a:gd name="csY0" fmla="*/ 0 h 18288"/>
              <a:gd name="csX1" fmla="*/ 577052 w 4343400"/>
              <a:gd name="csY1" fmla="*/ 0 h 18288"/>
              <a:gd name="csX2" fmla="*/ 1067235 w 4343400"/>
              <a:gd name="csY2" fmla="*/ 0 h 18288"/>
              <a:gd name="csX3" fmla="*/ 1600853 w 4343400"/>
              <a:gd name="csY3" fmla="*/ 0 h 18288"/>
              <a:gd name="csX4" fmla="*/ 2264773 w 4343400"/>
              <a:gd name="csY4" fmla="*/ 0 h 18288"/>
              <a:gd name="csX5" fmla="*/ 2841825 w 4343400"/>
              <a:gd name="csY5" fmla="*/ 0 h 18288"/>
              <a:gd name="csX6" fmla="*/ 3375442 w 4343400"/>
              <a:gd name="csY6" fmla="*/ 0 h 18288"/>
              <a:gd name="csX7" fmla="*/ 4343400 w 4343400"/>
              <a:gd name="csY7" fmla="*/ 0 h 18288"/>
              <a:gd name="csX8" fmla="*/ 4343400 w 4343400"/>
              <a:gd name="csY8" fmla="*/ 18288 h 18288"/>
              <a:gd name="csX9" fmla="*/ 3722914 w 4343400"/>
              <a:gd name="csY9" fmla="*/ 18288 h 18288"/>
              <a:gd name="csX10" fmla="*/ 3189297 w 4343400"/>
              <a:gd name="csY10" fmla="*/ 18288 h 18288"/>
              <a:gd name="csX11" fmla="*/ 2481943 w 4343400"/>
              <a:gd name="csY11" fmla="*/ 18288 h 18288"/>
              <a:gd name="csX12" fmla="*/ 1904891 w 4343400"/>
              <a:gd name="csY12" fmla="*/ 18288 h 18288"/>
              <a:gd name="csX13" fmla="*/ 1414707 w 4343400"/>
              <a:gd name="csY13" fmla="*/ 18288 h 18288"/>
              <a:gd name="csX14" fmla="*/ 750788 w 4343400"/>
              <a:gd name="csY14" fmla="*/ 18288 h 18288"/>
              <a:gd name="csX15" fmla="*/ 0 w 4343400"/>
              <a:gd name="csY15" fmla="*/ 18288 h 18288"/>
              <a:gd name="csX16" fmla="*/ 0 w 43434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drone with red blades&#10;&#10;AI-generated content may be incorrect.">
            <a:extLst>
              <a:ext uri="{FF2B5EF4-FFF2-40B4-BE49-F238E27FC236}">
                <a16:creationId xmlns:a16="http://schemas.microsoft.com/office/drawing/2014/main" id="{40357203-6EB6-EA5E-1FFE-C21550DF9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163" y="3180272"/>
            <a:ext cx="2854474" cy="2711750"/>
          </a:xfrm>
          <a:prstGeom prst="rect">
            <a:avLst/>
          </a:prstGeom>
        </p:spPr>
      </p:pic>
      <p:pic>
        <p:nvPicPr>
          <p:cNvPr id="3" name="Picture 2" descr="A drone with red propellers&#10;&#10;AI-generated content may be incorrect.">
            <a:extLst>
              <a:ext uri="{FF2B5EF4-FFF2-40B4-BE49-F238E27FC236}">
                <a16:creationId xmlns:a16="http://schemas.microsoft.com/office/drawing/2014/main" id="{62C01B09-39E4-9006-238C-FCDE00A70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039" y="3117011"/>
            <a:ext cx="3128511" cy="2932981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76E051C-47E1-7648-E3B6-2A865D634E11}"/>
              </a:ext>
            </a:extLst>
          </p:cNvPr>
          <p:cNvCxnSpPr/>
          <p:nvPr/>
        </p:nvCxnSpPr>
        <p:spPr>
          <a:xfrm flipH="1" flipV="1">
            <a:off x="7204400" y="4583501"/>
            <a:ext cx="1364506" cy="15527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3CD5C78-B246-6A02-4DEA-45C0ECD7FA27}"/>
              </a:ext>
            </a:extLst>
          </p:cNvPr>
          <p:cNvCxnSpPr/>
          <p:nvPr/>
        </p:nvCxnSpPr>
        <p:spPr>
          <a:xfrm flipV="1">
            <a:off x="8568906" y="4583501"/>
            <a:ext cx="1771290" cy="15527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A8590EF-6D97-872B-3978-FA3D1CC58E78}"/>
              </a:ext>
            </a:extLst>
          </p:cNvPr>
          <p:cNvSpPr txBox="1"/>
          <p:nvPr/>
        </p:nvSpPr>
        <p:spPr>
          <a:xfrm>
            <a:off x="7073661" y="6173963"/>
            <a:ext cx="4065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Center of mass: ( millimeters )</a:t>
            </a:r>
          </a:p>
          <a:p>
            <a:r>
              <a:rPr lang="en-US" dirty="0"/>
              <a:t>	X = -0.10, Y = 888.42, Z = -0.11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EC48C9-FDCC-1EC4-CDDA-FE38142035EF}"/>
              </a:ext>
            </a:extLst>
          </p:cNvPr>
          <p:cNvSpPr txBox="1"/>
          <p:nvPr/>
        </p:nvSpPr>
        <p:spPr>
          <a:xfrm>
            <a:off x="705929" y="4212180"/>
            <a:ext cx="26526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Center of mass: (millimeters )</a:t>
            </a:r>
          </a:p>
          <a:p>
            <a:r>
              <a:rPr lang="en-US" dirty="0"/>
              <a:t>X = -0.10</a:t>
            </a:r>
          </a:p>
          <a:p>
            <a:r>
              <a:rPr lang="en-US" dirty="0"/>
              <a:t>Y = 888.42</a:t>
            </a:r>
          </a:p>
          <a:p>
            <a:r>
              <a:rPr lang="en-US" dirty="0"/>
              <a:t>Z = -0.11</a:t>
            </a:r>
          </a:p>
        </p:txBody>
      </p:sp>
    </p:spTree>
    <p:extLst>
      <p:ext uri="{BB962C8B-B14F-4D97-AF65-F5344CB8AC3E}">
        <p14:creationId xmlns:p14="http://schemas.microsoft.com/office/powerpoint/2010/main" val="89858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one with red and black propellers">
            <a:extLst>
              <a:ext uri="{FF2B5EF4-FFF2-40B4-BE49-F238E27FC236}">
                <a16:creationId xmlns:a16="http://schemas.microsoft.com/office/drawing/2014/main" id="{4836C201-87DE-6402-DEEA-E0B2D8AB7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284" y="854850"/>
            <a:ext cx="9377431" cy="5148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89B429-B1E3-DA2F-D462-BA918E7C0CBE}"/>
              </a:ext>
            </a:extLst>
          </p:cNvPr>
          <p:cNvSpPr txBox="1"/>
          <p:nvPr/>
        </p:nvSpPr>
        <p:spPr>
          <a:xfrm>
            <a:off x="3452884" y="194871"/>
            <a:ext cx="49194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Person beside assembly for scale </a:t>
            </a:r>
          </a:p>
          <a:p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5677446-105C-BE7B-BFCA-7E011E42972A}"/>
              </a:ext>
            </a:extLst>
          </p:cNvPr>
          <p:cNvCxnSpPr/>
          <p:nvPr/>
        </p:nvCxnSpPr>
        <p:spPr>
          <a:xfrm>
            <a:off x="9676263" y="2088107"/>
            <a:ext cx="0" cy="31116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EA3EED-624D-1443-6DAD-6C935C6B5E9C}"/>
              </a:ext>
            </a:extLst>
          </p:cNvPr>
          <p:cNvSpPr/>
          <p:nvPr/>
        </p:nvSpPr>
        <p:spPr>
          <a:xfrm>
            <a:off x="9751325" y="3159457"/>
            <a:ext cx="1330657" cy="50496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1.5m/4.9ft</a:t>
            </a:r>
          </a:p>
        </p:txBody>
      </p:sp>
    </p:spTree>
    <p:extLst>
      <p:ext uri="{BB962C8B-B14F-4D97-AF65-F5344CB8AC3E}">
        <p14:creationId xmlns:p14="http://schemas.microsoft.com/office/powerpoint/2010/main" val="3466179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DFA523-9BB2-D66D-F71F-2310DC35C9E6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Drone in a factory </a:t>
            </a:r>
          </a:p>
        </p:txBody>
      </p:sp>
      <p:pic>
        <p:nvPicPr>
          <p:cNvPr id="6" name="Picture 5" descr="A robot and a robot in a room&#10;&#10;AI-generated content may be incorrect.">
            <a:extLst>
              <a:ext uri="{FF2B5EF4-FFF2-40B4-BE49-F238E27FC236}">
                <a16:creationId xmlns:a16="http://schemas.microsoft.com/office/drawing/2014/main" id="{3CB64651-D4A3-7904-784F-FE8B8B9D7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992303"/>
            <a:ext cx="7188199" cy="487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13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01EDBE-84AE-4218-DDA0-09F5130CA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281825"/>
              </p:ext>
            </p:extLst>
          </p:nvPr>
        </p:nvGraphicFramePr>
        <p:xfrm>
          <a:off x="2032000" y="719666"/>
          <a:ext cx="81280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54701811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53154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Reference Description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Link/Source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33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How to draw drone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https://youtu.be/S63-oIvJGlw?si=b-Ex8X7R6VFaKXF1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360613"/>
                  </a:ext>
                </a:extLst>
              </a:tr>
              <a:tr h="313470">
                <a:tc>
                  <a:txBody>
                    <a:bodyPr/>
                    <a:lstStyle/>
                    <a:p>
                      <a:r>
                        <a:rPr lang="en-US" dirty="0"/>
                        <a:t>Creating Exploding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https://youtu.be/S63-oIvJGlw?si=0cQx6Ps7nmZuYFN7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36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How to add center of mass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tooltip="Share link"/>
                        </a:rPr>
                        <a:t>https://youtu.be/uKR4L9UuHhM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989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333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353</Words>
  <Application>Microsoft Office PowerPoint</Application>
  <PresentationFormat>Widescreen</PresentationFormat>
  <Paragraphs>99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Shuban Singh Singraur</dc:creator>
  <cp:lastModifiedBy>Shuban Singh Singraur</cp:lastModifiedBy>
  <cp:revision>14</cp:revision>
  <dcterms:created xsi:type="dcterms:W3CDTF">2025-12-16T17:51:40Z</dcterms:created>
  <dcterms:modified xsi:type="dcterms:W3CDTF">2025-12-17T01:04:32Z</dcterms:modified>
</cp:coreProperties>
</file>