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58000" cy="9144000"/>
  <p:embeddedFontLst>
    <p:embeddedFont>
      <p:font typeface="Calibri (MS)" panose="020F0502020204030204" pitchFamily="34" charset="0"/>
      <p:regular r:id="rId23"/>
    </p:embeddedFont>
    <p:embeddedFont>
      <p:font typeface="Calibri (MS) Bold" panose="020F0702030404030204" pitchFamily="34" charset="0"/>
      <p:regular r:id="rId24"/>
      <p:bold r:id="rId25"/>
    </p:embeddedFont>
    <p:embeddedFont>
      <p:font typeface="Canva Sans" panose="020B0503030501040103" pitchFamily="34" charset="0"/>
      <p:regular r:id="rId26"/>
    </p:embeddedFont>
    <p:embeddedFont>
      <p:font typeface="Canva Sans Bold" panose="020B0803030501040103" pitchFamily="34" charset="0"/>
      <p:regular r:id="rId27"/>
      <p:bold r:id="rId28"/>
    </p:embeddedFont>
    <p:embeddedFont>
      <p:font typeface="Canva Sans Bold Italics" panose="020B0803030501040103" pitchFamily="34" charset="0"/>
      <p:regular r:id="rId29"/>
      <p:bold r:id="rId30"/>
      <p:italic r:id="rId31"/>
      <p:boldItalic r:id="rId32"/>
    </p:embeddedFont>
    <p:embeddedFont>
      <p:font typeface="Trebuchet MS Bold" panose="020B070302020209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03" autoAdjust="0"/>
  </p:normalViewPr>
  <p:slideViewPr>
    <p:cSldViewPr>
      <p:cViewPr varScale="1">
        <p:scale>
          <a:sx n="72" d="100"/>
          <a:sy n="72" d="100"/>
        </p:scale>
        <p:origin x="784" y="2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jpe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sv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A3F"/>
        </a:solidFill>
        <a:effectLst/>
      </p:bgPr>
    </p:bg>
    <p:spTree>
      <p:nvGrpSpPr>
        <p:cNvPr id="1" name=""/>
        <p:cNvGrpSpPr/>
        <p:nvPr/>
      </p:nvGrpSpPr>
      <p:grpSpPr>
        <a:xfrm>
          <a:off x="0" y="0"/>
          <a:ext cx="0" cy="0"/>
          <a:chOff x="0" y="0"/>
          <a:chExt cx="0" cy="0"/>
        </a:xfrm>
      </p:grpSpPr>
      <p:sp>
        <p:nvSpPr>
          <p:cNvPr id="2" name="Freeform 2"/>
          <p:cNvSpPr/>
          <p:nvPr/>
        </p:nvSpPr>
        <p:spPr>
          <a:xfrm>
            <a:off x="727472" y="2923704"/>
            <a:ext cx="6468046" cy="6455310"/>
          </a:xfrm>
          <a:custGeom>
            <a:avLst/>
            <a:gdLst/>
            <a:ahLst/>
            <a:cxnLst/>
            <a:rect l="l" t="t" r="r" b="b"/>
            <a:pathLst>
              <a:path w="6468046" h="6455310">
                <a:moveTo>
                  <a:pt x="0" y="0"/>
                </a:moveTo>
                <a:lnTo>
                  <a:pt x="6468046" y="0"/>
                </a:lnTo>
                <a:lnTo>
                  <a:pt x="6468046" y="6455310"/>
                </a:lnTo>
                <a:lnTo>
                  <a:pt x="0" y="6455310"/>
                </a:lnTo>
                <a:lnTo>
                  <a:pt x="0" y="0"/>
                </a:lnTo>
                <a:close/>
              </a:path>
            </a:pathLst>
          </a:custGeom>
          <a:blipFill>
            <a:blip r:embed="rId2"/>
            <a:stretch>
              <a:fillRect l="-23432" t="-31225" r="-53070" b="-16244"/>
            </a:stretch>
          </a:blipFill>
        </p:spPr>
        <p:txBody>
          <a:bodyPr/>
          <a:lstStyle/>
          <a:p>
            <a:endParaRPr lang="en-US"/>
          </a:p>
        </p:txBody>
      </p:sp>
      <p:sp>
        <p:nvSpPr>
          <p:cNvPr id="3" name="Freeform 3"/>
          <p:cNvSpPr/>
          <p:nvPr/>
        </p:nvSpPr>
        <p:spPr>
          <a:xfrm>
            <a:off x="1627303" y="3381053"/>
            <a:ext cx="4206518" cy="4765692"/>
          </a:xfrm>
          <a:custGeom>
            <a:avLst/>
            <a:gdLst/>
            <a:ahLst/>
            <a:cxnLst/>
            <a:rect l="l" t="t" r="r" b="b"/>
            <a:pathLst>
              <a:path w="4206518" h="4765692">
                <a:moveTo>
                  <a:pt x="0" y="0"/>
                </a:moveTo>
                <a:lnTo>
                  <a:pt x="4206518" y="0"/>
                </a:lnTo>
                <a:lnTo>
                  <a:pt x="4206518" y="4765692"/>
                </a:lnTo>
                <a:lnTo>
                  <a:pt x="0" y="4765692"/>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0358737" y="1434205"/>
            <a:ext cx="2695901" cy="514349"/>
          </a:xfrm>
          <a:prstGeom prst="rect">
            <a:avLst/>
          </a:prstGeom>
        </p:spPr>
        <p:txBody>
          <a:bodyPr wrap="square" lIns="0" tIns="0" rIns="0" bIns="0" rtlCol="0" anchor="t">
            <a:spAutoFit/>
          </a:bodyPr>
          <a:lstStyle/>
          <a:p>
            <a:pPr algn="ctr">
              <a:lnSpc>
                <a:spcPts val="4200"/>
              </a:lnSpc>
            </a:pPr>
            <a:r>
              <a:rPr lang="en-US" sz="3000" b="1" dirty="0">
                <a:solidFill>
                  <a:srgbClr val="FFFFFF"/>
                </a:solidFill>
                <a:latin typeface="Canva Sans Bold"/>
                <a:ea typeface="Canva Sans Bold"/>
                <a:cs typeface="Canva Sans Bold"/>
                <a:sym typeface="Canva Sans Bold"/>
              </a:rPr>
              <a:t>Introduction</a:t>
            </a:r>
          </a:p>
        </p:txBody>
      </p:sp>
      <p:sp>
        <p:nvSpPr>
          <p:cNvPr id="5" name="TextBox 5"/>
          <p:cNvSpPr txBox="1"/>
          <p:nvPr/>
        </p:nvSpPr>
        <p:spPr>
          <a:xfrm>
            <a:off x="13122894" y="1434205"/>
            <a:ext cx="2826395" cy="514349"/>
          </a:xfrm>
          <a:prstGeom prst="rect">
            <a:avLst/>
          </a:prstGeom>
        </p:spPr>
        <p:txBody>
          <a:bodyPr lIns="0" tIns="0" rIns="0" bIns="0" rtlCol="0" anchor="t">
            <a:spAutoFit/>
          </a:bodyPr>
          <a:lstStyle/>
          <a:p>
            <a:pPr algn="ctr">
              <a:lnSpc>
                <a:spcPts val="4200"/>
              </a:lnSpc>
            </a:pPr>
            <a:r>
              <a:rPr lang="en-US" sz="3000" b="1">
                <a:solidFill>
                  <a:srgbClr val="FFFFFF"/>
                </a:solidFill>
                <a:latin typeface="Canva Sans Bold"/>
                <a:ea typeface="Canva Sans Bold"/>
                <a:cs typeface="Canva Sans Bold"/>
                <a:sym typeface="Canva Sans Bold"/>
              </a:rPr>
              <a:t>to the world of </a:t>
            </a:r>
          </a:p>
        </p:txBody>
      </p:sp>
      <p:sp>
        <p:nvSpPr>
          <p:cNvPr id="6" name="TextBox 6"/>
          <p:cNvSpPr txBox="1"/>
          <p:nvPr/>
        </p:nvSpPr>
        <p:spPr>
          <a:xfrm>
            <a:off x="10234258" y="2253354"/>
            <a:ext cx="5777271" cy="1391604"/>
          </a:xfrm>
          <a:prstGeom prst="rect">
            <a:avLst/>
          </a:prstGeom>
        </p:spPr>
        <p:txBody>
          <a:bodyPr lIns="0" tIns="0" rIns="0" bIns="0" rtlCol="0" anchor="t">
            <a:spAutoFit/>
          </a:bodyPr>
          <a:lstStyle/>
          <a:p>
            <a:pPr algn="ctr">
              <a:lnSpc>
                <a:spcPts val="11303"/>
              </a:lnSpc>
            </a:pPr>
            <a:r>
              <a:rPr lang="en-US" sz="8073" b="1" i="1" dirty="0">
                <a:solidFill>
                  <a:srgbClr val="FFFFFF"/>
                </a:solidFill>
                <a:latin typeface="Canva Sans Bold Italics"/>
                <a:ea typeface="Canva Sans Bold Italics"/>
                <a:cs typeface="Canva Sans Bold Italics"/>
                <a:sym typeface="Canva Sans Bold Italics"/>
              </a:rPr>
              <a:t>3D-Printing</a:t>
            </a:r>
          </a:p>
        </p:txBody>
      </p:sp>
      <p:sp>
        <p:nvSpPr>
          <p:cNvPr id="7" name="TextBox 7"/>
          <p:cNvSpPr txBox="1"/>
          <p:nvPr/>
        </p:nvSpPr>
        <p:spPr>
          <a:xfrm>
            <a:off x="11824990" y="3978938"/>
            <a:ext cx="2916585" cy="514349"/>
          </a:xfrm>
          <a:prstGeom prst="rect">
            <a:avLst/>
          </a:prstGeom>
        </p:spPr>
        <p:txBody>
          <a:bodyPr lIns="0" tIns="0" rIns="0" bIns="0" rtlCol="0" anchor="t">
            <a:spAutoFit/>
          </a:bodyPr>
          <a:lstStyle/>
          <a:p>
            <a:pPr algn="ctr">
              <a:lnSpc>
                <a:spcPts val="4200"/>
              </a:lnSpc>
            </a:pPr>
            <a:r>
              <a:rPr lang="en-US" sz="3000" b="1">
                <a:solidFill>
                  <a:srgbClr val="FFFFFF"/>
                </a:solidFill>
                <a:latin typeface="Canva Sans Bold"/>
                <a:ea typeface="Canva Sans Bold"/>
                <a:cs typeface="Canva Sans Bold"/>
                <a:sym typeface="Canva Sans Bold"/>
              </a:rPr>
              <a:t>with the help of</a:t>
            </a:r>
          </a:p>
        </p:txBody>
      </p:sp>
      <p:sp>
        <p:nvSpPr>
          <p:cNvPr id="8" name="TextBox 8"/>
          <p:cNvSpPr txBox="1"/>
          <p:nvPr/>
        </p:nvSpPr>
        <p:spPr>
          <a:xfrm>
            <a:off x="10796439" y="4593603"/>
            <a:ext cx="4973687" cy="1739901"/>
          </a:xfrm>
          <a:prstGeom prst="rect">
            <a:avLst/>
          </a:prstGeom>
        </p:spPr>
        <p:txBody>
          <a:bodyPr lIns="0" tIns="0" rIns="0" bIns="0" rtlCol="0" anchor="t">
            <a:spAutoFit/>
          </a:bodyPr>
          <a:lstStyle/>
          <a:p>
            <a:pPr algn="ctr">
              <a:lnSpc>
                <a:spcPts val="6999"/>
              </a:lnSpc>
            </a:pPr>
            <a:r>
              <a:rPr lang="en-US" sz="4999" b="1">
                <a:solidFill>
                  <a:srgbClr val="FFFFFF"/>
                </a:solidFill>
                <a:latin typeface="Canva Sans Bold"/>
                <a:ea typeface="Canva Sans Bold"/>
                <a:cs typeface="Canva Sans Bold"/>
                <a:sym typeface="Canva Sans Bold"/>
              </a:rPr>
              <a:t>Creality Ender 3</a:t>
            </a:r>
          </a:p>
          <a:p>
            <a:pPr algn="ctr">
              <a:lnSpc>
                <a:spcPts val="6999"/>
              </a:lnSpc>
            </a:pPr>
            <a:endParaRPr lang="en-US" sz="4999" b="1">
              <a:solidFill>
                <a:srgbClr val="FFFFFF"/>
              </a:solidFill>
              <a:latin typeface="Canva Sans Bold"/>
              <a:ea typeface="Canva Sans Bold"/>
              <a:cs typeface="Canva Sans Bold"/>
              <a:sym typeface="Canva Sans Bold"/>
            </a:endParaRPr>
          </a:p>
        </p:txBody>
      </p:sp>
      <p:grpSp>
        <p:nvGrpSpPr>
          <p:cNvPr id="9" name="Group 9"/>
          <p:cNvGrpSpPr/>
          <p:nvPr/>
        </p:nvGrpSpPr>
        <p:grpSpPr>
          <a:xfrm rot="1226870">
            <a:off x="7652792" y="8061682"/>
            <a:ext cx="10115859" cy="7440088"/>
            <a:chOff x="0" y="0"/>
            <a:chExt cx="2869812" cy="2110711"/>
          </a:xfrm>
        </p:grpSpPr>
        <p:sp>
          <p:nvSpPr>
            <p:cNvPr id="10" name="Freeform 10"/>
            <p:cNvSpPr/>
            <p:nvPr/>
          </p:nvSpPr>
          <p:spPr>
            <a:xfrm>
              <a:off x="0" y="0"/>
              <a:ext cx="2869812" cy="2110711"/>
            </a:xfrm>
            <a:custGeom>
              <a:avLst/>
              <a:gdLst/>
              <a:ahLst/>
              <a:cxnLst/>
              <a:rect l="l" t="t" r="r" b="b"/>
              <a:pathLst>
                <a:path w="2869812" h="2110711">
                  <a:moveTo>
                    <a:pt x="0" y="0"/>
                  </a:moveTo>
                  <a:lnTo>
                    <a:pt x="2869812" y="0"/>
                  </a:lnTo>
                  <a:lnTo>
                    <a:pt x="2869812" y="2110711"/>
                  </a:lnTo>
                  <a:lnTo>
                    <a:pt x="0" y="2110711"/>
                  </a:lnTo>
                  <a:close/>
                </a:path>
              </a:pathLst>
            </a:custGeom>
            <a:solidFill>
              <a:srgbClr val="433530"/>
            </a:solidFill>
          </p:spPr>
          <p:txBody>
            <a:bodyPr/>
            <a:lstStyle/>
            <a:p>
              <a:endParaRPr lang="en-US"/>
            </a:p>
          </p:txBody>
        </p:sp>
        <p:sp>
          <p:nvSpPr>
            <p:cNvPr id="11" name="TextBox 11"/>
            <p:cNvSpPr txBox="1"/>
            <p:nvPr/>
          </p:nvSpPr>
          <p:spPr>
            <a:xfrm>
              <a:off x="0" y="-38100"/>
              <a:ext cx="2869812" cy="2148811"/>
            </a:xfrm>
            <a:prstGeom prst="rect">
              <a:avLst/>
            </a:prstGeom>
          </p:spPr>
          <p:txBody>
            <a:bodyPr lIns="47161" tIns="47161" rIns="47161" bIns="47161" rtlCol="0" anchor="ctr"/>
            <a:lstStyle/>
            <a:p>
              <a:pPr algn="ctr">
                <a:lnSpc>
                  <a:spcPts val="2659"/>
                </a:lnSpc>
                <a:spcBef>
                  <a:spcPct val="0"/>
                </a:spcBef>
              </a:pPr>
              <a:endParaRPr/>
            </a:p>
          </p:txBody>
        </p:sp>
      </p:grpSp>
      <p:grpSp>
        <p:nvGrpSpPr>
          <p:cNvPr id="12" name="Group 12"/>
          <p:cNvGrpSpPr/>
          <p:nvPr/>
        </p:nvGrpSpPr>
        <p:grpSpPr>
          <a:xfrm>
            <a:off x="9282937" y="6529069"/>
            <a:ext cx="10115859" cy="6446002"/>
            <a:chOff x="0" y="0"/>
            <a:chExt cx="2869812" cy="1828694"/>
          </a:xfrm>
        </p:grpSpPr>
        <p:sp>
          <p:nvSpPr>
            <p:cNvPr id="13" name="Freeform 13"/>
            <p:cNvSpPr/>
            <p:nvPr/>
          </p:nvSpPr>
          <p:spPr>
            <a:xfrm>
              <a:off x="0" y="0"/>
              <a:ext cx="2869812" cy="1828694"/>
            </a:xfrm>
            <a:custGeom>
              <a:avLst/>
              <a:gdLst/>
              <a:ahLst/>
              <a:cxnLst/>
              <a:rect l="l" t="t" r="r" b="b"/>
              <a:pathLst>
                <a:path w="2869812" h="1828694">
                  <a:moveTo>
                    <a:pt x="0" y="0"/>
                  </a:moveTo>
                  <a:lnTo>
                    <a:pt x="2869812" y="0"/>
                  </a:lnTo>
                  <a:lnTo>
                    <a:pt x="2869812" y="1828694"/>
                  </a:lnTo>
                  <a:lnTo>
                    <a:pt x="0" y="1828694"/>
                  </a:lnTo>
                  <a:close/>
                </a:path>
              </a:pathLst>
            </a:custGeom>
            <a:solidFill>
              <a:srgbClr val="433530"/>
            </a:solidFill>
          </p:spPr>
          <p:txBody>
            <a:bodyPr/>
            <a:lstStyle/>
            <a:p>
              <a:endParaRPr lang="en-US"/>
            </a:p>
          </p:txBody>
        </p:sp>
        <p:sp>
          <p:nvSpPr>
            <p:cNvPr id="14" name="TextBox 14"/>
            <p:cNvSpPr txBox="1"/>
            <p:nvPr/>
          </p:nvSpPr>
          <p:spPr>
            <a:xfrm>
              <a:off x="0" y="-38100"/>
              <a:ext cx="2869812" cy="1866794"/>
            </a:xfrm>
            <a:prstGeom prst="rect">
              <a:avLst/>
            </a:prstGeom>
          </p:spPr>
          <p:txBody>
            <a:bodyPr lIns="47161" tIns="47161" rIns="47161" bIns="47161" rtlCol="0" anchor="ctr"/>
            <a:lstStyle/>
            <a:p>
              <a:pPr algn="ctr">
                <a:lnSpc>
                  <a:spcPts val="2659"/>
                </a:lnSpc>
                <a:spcBef>
                  <a:spcPct val="0"/>
                </a:spcBef>
              </a:pPr>
              <a:endParaRPr/>
            </a:p>
          </p:txBody>
        </p:sp>
      </p:grpSp>
      <p:grpSp>
        <p:nvGrpSpPr>
          <p:cNvPr id="15" name="Group 15"/>
          <p:cNvGrpSpPr/>
          <p:nvPr/>
        </p:nvGrpSpPr>
        <p:grpSpPr>
          <a:xfrm rot="-3739">
            <a:off x="-1055617" y="-3801119"/>
            <a:ext cx="7993688" cy="5883990"/>
            <a:chOff x="0" y="0"/>
            <a:chExt cx="2105333" cy="1549693"/>
          </a:xfrm>
        </p:grpSpPr>
        <p:sp>
          <p:nvSpPr>
            <p:cNvPr id="16" name="Freeform 16"/>
            <p:cNvSpPr/>
            <p:nvPr/>
          </p:nvSpPr>
          <p:spPr>
            <a:xfrm>
              <a:off x="0" y="0"/>
              <a:ext cx="2105333" cy="1549693"/>
            </a:xfrm>
            <a:custGeom>
              <a:avLst/>
              <a:gdLst/>
              <a:ahLst/>
              <a:cxnLst/>
              <a:rect l="l" t="t" r="r" b="b"/>
              <a:pathLst>
                <a:path w="2105333" h="1549693">
                  <a:moveTo>
                    <a:pt x="0" y="0"/>
                  </a:moveTo>
                  <a:lnTo>
                    <a:pt x="2105333" y="0"/>
                  </a:lnTo>
                  <a:lnTo>
                    <a:pt x="2105333" y="1549693"/>
                  </a:lnTo>
                  <a:lnTo>
                    <a:pt x="0" y="1549693"/>
                  </a:lnTo>
                  <a:close/>
                </a:path>
              </a:pathLst>
            </a:custGeom>
            <a:solidFill>
              <a:srgbClr val="433530"/>
            </a:solidFill>
          </p:spPr>
          <p:txBody>
            <a:bodyPr/>
            <a:lstStyle/>
            <a:p>
              <a:endParaRPr lang="en-US"/>
            </a:p>
          </p:txBody>
        </p:sp>
        <p:sp>
          <p:nvSpPr>
            <p:cNvPr id="17" name="TextBox 17"/>
            <p:cNvSpPr txBox="1"/>
            <p:nvPr/>
          </p:nvSpPr>
          <p:spPr>
            <a:xfrm>
              <a:off x="0" y="-38100"/>
              <a:ext cx="2105333" cy="1587793"/>
            </a:xfrm>
            <a:prstGeom prst="rect">
              <a:avLst/>
            </a:prstGeom>
          </p:spPr>
          <p:txBody>
            <a:bodyPr lIns="50800" tIns="50800" rIns="50800" bIns="50800" rtlCol="0" anchor="ctr"/>
            <a:lstStyle/>
            <a:p>
              <a:pPr algn="ctr">
                <a:lnSpc>
                  <a:spcPts val="2659"/>
                </a:lnSpc>
                <a:spcBef>
                  <a:spcPct val="0"/>
                </a:spcBef>
              </a:pPr>
              <a:endParaRPr/>
            </a:p>
          </p:txBody>
        </p:sp>
      </p:grpSp>
      <p:sp>
        <p:nvSpPr>
          <p:cNvPr id="18" name="TextBox 18"/>
          <p:cNvSpPr txBox="1"/>
          <p:nvPr/>
        </p:nvSpPr>
        <p:spPr>
          <a:xfrm>
            <a:off x="8534400" y="8920478"/>
            <a:ext cx="9030203" cy="580389"/>
          </a:xfrm>
          <a:prstGeom prst="rect">
            <a:avLst/>
          </a:prstGeom>
        </p:spPr>
        <p:txBody>
          <a:bodyPr wrap="square" lIns="0" tIns="0" rIns="0" bIns="0" rtlCol="0" anchor="t">
            <a:spAutoFit/>
          </a:bodyPr>
          <a:lstStyle/>
          <a:p>
            <a:pPr algn="ctr">
              <a:lnSpc>
                <a:spcPts val="4760"/>
              </a:lnSpc>
            </a:pPr>
            <a:r>
              <a:rPr lang="en-US" sz="3400" b="1" dirty="0">
                <a:solidFill>
                  <a:srgbClr val="FFFFFF"/>
                </a:solidFill>
                <a:latin typeface="Canva Sans Bold"/>
                <a:ea typeface="Canva Sans Bold"/>
                <a:cs typeface="Canva Sans Bold"/>
                <a:sym typeface="Canva Sans Bold"/>
              </a:rPr>
              <a:t>By Anvay, Shuban Lawliet and Julius</a:t>
            </a:r>
          </a:p>
        </p:txBody>
      </p:sp>
      <p:grpSp>
        <p:nvGrpSpPr>
          <p:cNvPr id="19" name="Group 19"/>
          <p:cNvGrpSpPr/>
          <p:nvPr/>
        </p:nvGrpSpPr>
        <p:grpSpPr>
          <a:xfrm rot="-3757432">
            <a:off x="2178446" y="-5756821"/>
            <a:ext cx="7993688" cy="5883990"/>
            <a:chOff x="0" y="0"/>
            <a:chExt cx="2105333" cy="1549693"/>
          </a:xfrm>
        </p:grpSpPr>
        <p:sp>
          <p:nvSpPr>
            <p:cNvPr id="20" name="Freeform 20"/>
            <p:cNvSpPr/>
            <p:nvPr/>
          </p:nvSpPr>
          <p:spPr>
            <a:xfrm>
              <a:off x="0" y="0"/>
              <a:ext cx="2105333" cy="1549693"/>
            </a:xfrm>
            <a:custGeom>
              <a:avLst/>
              <a:gdLst/>
              <a:ahLst/>
              <a:cxnLst/>
              <a:rect l="l" t="t" r="r" b="b"/>
              <a:pathLst>
                <a:path w="2105333" h="1549693">
                  <a:moveTo>
                    <a:pt x="0" y="0"/>
                  </a:moveTo>
                  <a:lnTo>
                    <a:pt x="2105333" y="0"/>
                  </a:lnTo>
                  <a:lnTo>
                    <a:pt x="2105333" y="1549693"/>
                  </a:lnTo>
                  <a:lnTo>
                    <a:pt x="0" y="1549693"/>
                  </a:lnTo>
                  <a:close/>
                </a:path>
              </a:pathLst>
            </a:custGeom>
            <a:solidFill>
              <a:srgbClr val="433530"/>
            </a:solidFill>
          </p:spPr>
          <p:txBody>
            <a:bodyPr/>
            <a:lstStyle/>
            <a:p>
              <a:endParaRPr lang="en-US"/>
            </a:p>
          </p:txBody>
        </p:sp>
        <p:sp>
          <p:nvSpPr>
            <p:cNvPr id="21" name="TextBox 21"/>
            <p:cNvSpPr txBox="1"/>
            <p:nvPr/>
          </p:nvSpPr>
          <p:spPr>
            <a:xfrm>
              <a:off x="0" y="-38100"/>
              <a:ext cx="2105333" cy="1587793"/>
            </a:xfrm>
            <a:prstGeom prst="rect">
              <a:avLst/>
            </a:prstGeom>
          </p:spPr>
          <p:txBody>
            <a:bodyPr lIns="50800" tIns="50800" rIns="50800" bIns="50800" rtlCol="0" anchor="ctr"/>
            <a:lstStyle/>
            <a:p>
              <a:pPr algn="ctr">
                <a:lnSpc>
                  <a:spcPts val="2659"/>
                </a:lnSpc>
                <a:spcBef>
                  <a:spcPct val="0"/>
                </a:spcBef>
              </a:pPr>
              <a:endParaRPr/>
            </a:p>
          </p:txBody>
        </p:sp>
      </p:grpSp>
      <p:sp>
        <p:nvSpPr>
          <p:cNvPr id="22" name="TextBox 22"/>
          <p:cNvSpPr txBox="1"/>
          <p:nvPr/>
        </p:nvSpPr>
        <p:spPr>
          <a:xfrm>
            <a:off x="-578193" y="367405"/>
            <a:ext cx="8281666" cy="1581149"/>
          </a:xfrm>
          <a:prstGeom prst="rect">
            <a:avLst/>
          </a:prstGeom>
        </p:spPr>
        <p:txBody>
          <a:bodyPr lIns="0" tIns="0" rIns="0" bIns="0" rtlCol="0" anchor="t">
            <a:spAutoFit/>
          </a:bodyPr>
          <a:lstStyle/>
          <a:p>
            <a:pPr algn="ctr">
              <a:lnSpc>
                <a:spcPts val="4200"/>
              </a:lnSpc>
            </a:pPr>
            <a:r>
              <a:rPr lang="en-US" sz="3000" b="1">
                <a:solidFill>
                  <a:srgbClr val="FFFFFF"/>
                </a:solidFill>
                <a:latin typeface="Canva Sans Bold"/>
                <a:ea typeface="Canva Sans Bold"/>
                <a:cs typeface="Canva Sans Bold"/>
                <a:sym typeface="Canva Sans Bold"/>
              </a:rPr>
              <a:t>For beginners with No Prior</a:t>
            </a:r>
          </a:p>
          <a:p>
            <a:pPr algn="ctr">
              <a:lnSpc>
                <a:spcPts val="4200"/>
              </a:lnSpc>
            </a:pPr>
            <a:r>
              <a:rPr lang="en-US" sz="3000" b="1">
                <a:solidFill>
                  <a:srgbClr val="FFFFFF"/>
                </a:solidFill>
                <a:latin typeface="Canva Sans Bold"/>
                <a:ea typeface="Canva Sans Bold"/>
                <a:cs typeface="Canva Sans Bold"/>
                <a:sym typeface="Canva Sans Bold"/>
              </a:rPr>
              <a:t>3D Printing Experience!</a:t>
            </a:r>
          </a:p>
          <a:p>
            <a:pPr algn="ctr">
              <a:lnSpc>
                <a:spcPts val="4200"/>
              </a:lnSpc>
            </a:pPr>
            <a:endParaRPr lang="en-US" sz="3000" b="1">
              <a:solidFill>
                <a:srgbClr val="FFFFFF"/>
              </a:solidFill>
              <a:latin typeface="Canva Sans Bold"/>
              <a:ea typeface="Canva Sans Bold"/>
              <a:cs typeface="Canva Sans Bold"/>
              <a:sym typeface="Canva Sans Bold"/>
            </a:endParaRPr>
          </a:p>
        </p:txBody>
      </p:sp>
      <p:grpSp>
        <p:nvGrpSpPr>
          <p:cNvPr id="23" name="Group 23"/>
          <p:cNvGrpSpPr/>
          <p:nvPr/>
        </p:nvGrpSpPr>
        <p:grpSpPr>
          <a:xfrm>
            <a:off x="9527299" y="7033894"/>
            <a:ext cx="855267" cy="855267"/>
            <a:chOff x="0" y="0"/>
            <a:chExt cx="1024128" cy="1024128"/>
          </a:xfrm>
        </p:grpSpPr>
        <p:sp>
          <p:nvSpPr>
            <p:cNvPr id="24" name="Freeform 24"/>
            <p:cNvSpPr/>
            <p:nvPr/>
          </p:nvSpPr>
          <p:spPr>
            <a:xfrm>
              <a:off x="0" y="0"/>
              <a:ext cx="1024128" cy="1024128"/>
            </a:xfrm>
            <a:custGeom>
              <a:avLst/>
              <a:gdLst/>
              <a:ahLst/>
              <a:cxnLst/>
              <a:rect l="l" t="t" r="r" b="b"/>
              <a:pathLst>
                <a:path w="1024128" h="1024128">
                  <a:moveTo>
                    <a:pt x="0" y="512064"/>
                  </a:moveTo>
                  <a:cubicBezTo>
                    <a:pt x="0" y="229235"/>
                    <a:pt x="229235" y="0"/>
                    <a:pt x="512064" y="0"/>
                  </a:cubicBezTo>
                  <a:cubicBezTo>
                    <a:pt x="794893" y="0"/>
                    <a:pt x="1024128" y="229235"/>
                    <a:pt x="1024128" y="512064"/>
                  </a:cubicBezTo>
                  <a:cubicBezTo>
                    <a:pt x="1024128" y="794893"/>
                    <a:pt x="794893" y="1024128"/>
                    <a:pt x="512064" y="1024128"/>
                  </a:cubicBezTo>
                  <a:cubicBezTo>
                    <a:pt x="229235" y="1024128"/>
                    <a:pt x="0" y="794893"/>
                    <a:pt x="0" y="512064"/>
                  </a:cubicBezTo>
                  <a:close/>
                </a:path>
              </a:pathLst>
            </a:custGeom>
            <a:solidFill>
              <a:srgbClr val="FF0000"/>
            </a:solidFill>
          </p:spPr>
          <p:txBody>
            <a:bodyPr/>
            <a:lstStyle/>
            <a:p>
              <a:endParaRPr lang="en-US"/>
            </a:p>
          </p:txBody>
        </p:sp>
      </p:grpSp>
      <p:grpSp>
        <p:nvGrpSpPr>
          <p:cNvPr id="25" name="Group 25"/>
          <p:cNvGrpSpPr/>
          <p:nvPr/>
        </p:nvGrpSpPr>
        <p:grpSpPr>
          <a:xfrm>
            <a:off x="9649480" y="7156075"/>
            <a:ext cx="610905" cy="610905"/>
            <a:chOff x="0" y="0"/>
            <a:chExt cx="731520" cy="731520"/>
          </a:xfrm>
        </p:grpSpPr>
        <p:sp>
          <p:nvSpPr>
            <p:cNvPr id="26" name="Freeform 26" descr="preencoded.png"/>
            <p:cNvSpPr/>
            <p:nvPr/>
          </p:nvSpPr>
          <p:spPr>
            <a:xfrm>
              <a:off x="0" y="0"/>
              <a:ext cx="731520" cy="731520"/>
            </a:xfrm>
            <a:custGeom>
              <a:avLst/>
              <a:gdLst/>
              <a:ahLst/>
              <a:cxnLst/>
              <a:rect l="l" t="t" r="r" b="b"/>
              <a:pathLst>
                <a:path w="731520" h="731520">
                  <a:moveTo>
                    <a:pt x="0" y="0"/>
                  </a:moveTo>
                  <a:lnTo>
                    <a:pt x="731520" y="0"/>
                  </a:lnTo>
                  <a:lnTo>
                    <a:pt x="731520" y="731520"/>
                  </a:lnTo>
                  <a:lnTo>
                    <a:pt x="0" y="731520"/>
                  </a:lnTo>
                  <a:lnTo>
                    <a:pt x="0" y="0"/>
                  </a:lnTo>
                  <a:close/>
                </a:path>
              </a:pathLst>
            </a:custGeom>
            <a:blipFill>
              <a:blip r:embed="rId4"/>
              <a:stretch>
                <a:fillRect/>
              </a:stretch>
            </a:blipFill>
          </p:spPr>
          <p:txBody>
            <a:bodyPr/>
            <a:lstStyle/>
            <a:p>
              <a:endParaRPr lang="en-US"/>
            </a:p>
          </p:txBody>
        </p:sp>
      </p:grpSp>
      <p:grpSp>
        <p:nvGrpSpPr>
          <p:cNvPr id="27" name="Group 27"/>
          <p:cNvGrpSpPr/>
          <p:nvPr/>
        </p:nvGrpSpPr>
        <p:grpSpPr>
          <a:xfrm>
            <a:off x="9282937" y="7990978"/>
            <a:ext cx="1343990" cy="529451"/>
            <a:chOff x="0" y="0"/>
            <a:chExt cx="1609344" cy="633984"/>
          </a:xfrm>
        </p:grpSpPr>
        <p:sp>
          <p:nvSpPr>
            <p:cNvPr id="28" name="Freeform 28"/>
            <p:cNvSpPr/>
            <p:nvPr/>
          </p:nvSpPr>
          <p:spPr>
            <a:xfrm>
              <a:off x="0" y="0"/>
              <a:ext cx="1609344" cy="633984"/>
            </a:xfrm>
            <a:custGeom>
              <a:avLst/>
              <a:gdLst/>
              <a:ahLst/>
              <a:cxnLst/>
              <a:rect l="l" t="t" r="r" b="b"/>
              <a:pathLst>
                <a:path w="1609344" h="633984">
                  <a:moveTo>
                    <a:pt x="0" y="0"/>
                  </a:moveTo>
                  <a:lnTo>
                    <a:pt x="1609344" y="0"/>
                  </a:lnTo>
                  <a:lnTo>
                    <a:pt x="1609344" y="633984"/>
                  </a:lnTo>
                  <a:lnTo>
                    <a:pt x="0" y="633984"/>
                  </a:lnTo>
                  <a:close/>
                </a:path>
              </a:pathLst>
            </a:custGeom>
            <a:blipFill>
              <a:blip r:embed="rId5">
                <a:alphaModFix amt="0"/>
              </a:blip>
              <a:stretch>
                <a:fillRect l="-543" r="-543"/>
              </a:stretch>
            </a:blipFill>
          </p:spPr>
          <p:txBody>
            <a:bodyPr/>
            <a:lstStyle/>
            <a:p>
              <a:endParaRPr lang="en-US"/>
            </a:p>
          </p:txBody>
        </p:sp>
        <p:sp>
          <p:nvSpPr>
            <p:cNvPr id="29" name="TextBox 29"/>
            <p:cNvSpPr txBox="1"/>
            <p:nvPr/>
          </p:nvSpPr>
          <p:spPr>
            <a:xfrm>
              <a:off x="0" y="-28575"/>
              <a:ext cx="1609344" cy="662559"/>
            </a:xfrm>
            <a:prstGeom prst="rect">
              <a:avLst/>
            </a:prstGeom>
          </p:spPr>
          <p:txBody>
            <a:bodyPr lIns="0" tIns="0" rIns="0" bIns="0" rtlCol="0" anchor="ctr"/>
            <a:lstStyle/>
            <a:p>
              <a:pPr algn="ctr">
                <a:lnSpc>
                  <a:spcPts val="1679"/>
                </a:lnSpc>
              </a:pPr>
              <a:r>
                <a:rPr lang="en-US" sz="1399" b="1">
                  <a:solidFill>
                    <a:srgbClr val="FFFFFF"/>
                  </a:solidFill>
                  <a:latin typeface="Calibri (MS) Bold"/>
                  <a:ea typeface="Calibri (MS) Bold"/>
                  <a:cs typeface="Calibri (MS) Bold"/>
                  <a:sym typeface="Calibri (MS) Bold"/>
                </a:rPr>
                <a:t>Assembly</a:t>
              </a:r>
            </a:p>
          </p:txBody>
        </p:sp>
      </p:grpSp>
      <p:grpSp>
        <p:nvGrpSpPr>
          <p:cNvPr id="30" name="Group 30"/>
          <p:cNvGrpSpPr/>
          <p:nvPr/>
        </p:nvGrpSpPr>
        <p:grpSpPr>
          <a:xfrm>
            <a:off x="11360013" y="7033894"/>
            <a:ext cx="855267" cy="855267"/>
            <a:chOff x="0" y="0"/>
            <a:chExt cx="1024128" cy="1024128"/>
          </a:xfrm>
        </p:grpSpPr>
        <p:sp>
          <p:nvSpPr>
            <p:cNvPr id="31" name="Freeform 31"/>
            <p:cNvSpPr/>
            <p:nvPr/>
          </p:nvSpPr>
          <p:spPr>
            <a:xfrm>
              <a:off x="0" y="0"/>
              <a:ext cx="1024128" cy="1024128"/>
            </a:xfrm>
            <a:custGeom>
              <a:avLst/>
              <a:gdLst/>
              <a:ahLst/>
              <a:cxnLst/>
              <a:rect l="l" t="t" r="r" b="b"/>
              <a:pathLst>
                <a:path w="1024128" h="1024128">
                  <a:moveTo>
                    <a:pt x="0" y="512064"/>
                  </a:moveTo>
                  <a:cubicBezTo>
                    <a:pt x="0" y="229235"/>
                    <a:pt x="229235" y="0"/>
                    <a:pt x="512064" y="0"/>
                  </a:cubicBezTo>
                  <a:cubicBezTo>
                    <a:pt x="794893" y="0"/>
                    <a:pt x="1024128" y="229235"/>
                    <a:pt x="1024128" y="512064"/>
                  </a:cubicBezTo>
                  <a:cubicBezTo>
                    <a:pt x="1024128" y="794893"/>
                    <a:pt x="794893" y="1024128"/>
                    <a:pt x="512064" y="1024128"/>
                  </a:cubicBezTo>
                  <a:cubicBezTo>
                    <a:pt x="229235" y="1024128"/>
                    <a:pt x="0" y="794893"/>
                    <a:pt x="0" y="512064"/>
                  </a:cubicBezTo>
                  <a:close/>
                </a:path>
              </a:pathLst>
            </a:custGeom>
            <a:solidFill>
              <a:srgbClr val="FF0000"/>
            </a:solidFill>
          </p:spPr>
          <p:txBody>
            <a:bodyPr/>
            <a:lstStyle/>
            <a:p>
              <a:endParaRPr lang="en-US"/>
            </a:p>
          </p:txBody>
        </p:sp>
      </p:grpSp>
      <p:grpSp>
        <p:nvGrpSpPr>
          <p:cNvPr id="32" name="Group 32"/>
          <p:cNvGrpSpPr/>
          <p:nvPr/>
        </p:nvGrpSpPr>
        <p:grpSpPr>
          <a:xfrm>
            <a:off x="11482194" y="7156075"/>
            <a:ext cx="610905" cy="610905"/>
            <a:chOff x="0" y="0"/>
            <a:chExt cx="731520" cy="731520"/>
          </a:xfrm>
        </p:grpSpPr>
        <p:sp>
          <p:nvSpPr>
            <p:cNvPr id="33" name="Freeform 33" descr="preencoded.png"/>
            <p:cNvSpPr/>
            <p:nvPr/>
          </p:nvSpPr>
          <p:spPr>
            <a:xfrm>
              <a:off x="0" y="0"/>
              <a:ext cx="731520" cy="731520"/>
            </a:xfrm>
            <a:custGeom>
              <a:avLst/>
              <a:gdLst/>
              <a:ahLst/>
              <a:cxnLst/>
              <a:rect l="l" t="t" r="r" b="b"/>
              <a:pathLst>
                <a:path w="731520" h="731520">
                  <a:moveTo>
                    <a:pt x="0" y="0"/>
                  </a:moveTo>
                  <a:lnTo>
                    <a:pt x="731520" y="0"/>
                  </a:lnTo>
                  <a:lnTo>
                    <a:pt x="731520" y="731520"/>
                  </a:lnTo>
                  <a:lnTo>
                    <a:pt x="0" y="731520"/>
                  </a:lnTo>
                  <a:lnTo>
                    <a:pt x="0" y="0"/>
                  </a:lnTo>
                  <a:close/>
                </a:path>
              </a:pathLst>
            </a:custGeom>
            <a:blipFill>
              <a:blip r:embed="rId6"/>
              <a:stretch>
                <a:fillRect/>
              </a:stretch>
            </a:blipFill>
          </p:spPr>
          <p:txBody>
            <a:bodyPr/>
            <a:lstStyle/>
            <a:p>
              <a:endParaRPr lang="en-US"/>
            </a:p>
          </p:txBody>
        </p:sp>
      </p:grpSp>
      <p:grpSp>
        <p:nvGrpSpPr>
          <p:cNvPr id="34" name="Group 34"/>
          <p:cNvGrpSpPr/>
          <p:nvPr/>
        </p:nvGrpSpPr>
        <p:grpSpPr>
          <a:xfrm>
            <a:off x="11115651" y="7990978"/>
            <a:ext cx="1343990" cy="529451"/>
            <a:chOff x="0" y="0"/>
            <a:chExt cx="1609344" cy="633984"/>
          </a:xfrm>
        </p:grpSpPr>
        <p:sp>
          <p:nvSpPr>
            <p:cNvPr id="35" name="Freeform 35"/>
            <p:cNvSpPr/>
            <p:nvPr/>
          </p:nvSpPr>
          <p:spPr>
            <a:xfrm>
              <a:off x="0" y="0"/>
              <a:ext cx="1609344" cy="633984"/>
            </a:xfrm>
            <a:custGeom>
              <a:avLst/>
              <a:gdLst/>
              <a:ahLst/>
              <a:cxnLst/>
              <a:rect l="l" t="t" r="r" b="b"/>
              <a:pathLst>
                <a:path w="1609344" h="633984">
                  <a:moveTo>
                    <a:pt x="0" y="0"/>
                  </a:moveTo>
                  <a:lnTo>
                    <a:pt x="1609344" y="0"/>
                  </a:lnTo>
                  <a:lnTo>
                    <a:pt x="1609344" y="633984"/>
                  </a:lnTo>
                  <a:lnTo>
                    <a:pt x="0" y="633984"/>
                  </a:lnTo>
                  <a:close/>
                </a:path>
              </a:pathLst>
            </a:custGeom>
            <a:blipFill>
              <a:blip r:embed="rId5">
                <a:alphaModFix amt="0"/>
              </a:blip>
              <a:stretch>
                <a:fillRect l="-543" r="-543"/>
              </a:stretch>
            </a:blipFill>
          </p:spPr>
          <p:txBody>
            <a:bodyPr/>
            <a:lstStyle/>
            <a:p>
              <a:endParaRPr lang="en-US"/>
            </a:p>
          </p:txBody>
        </p:sp>
        <p:sp>
          <p:nvSpPr>
            <p:cNvPr id="36" name="TextBox 36"/>
            <p:cNvSpPr txBox="1"/>
            <p:nvPr/>
          </p:nvSpPr>
          <p:spPr>
            <a:xfrm>
              <a:off x="0" y="-28575"/>
              <a:ext cx="1609344" cy="662559"/>
            </a:xfrm>
            <a:prstGeom prst="rect">
              <a:avLst/>
            </a:prstGeom>
          </p:spPr>
          <p:txBody>
            <a:bodyPr lIns="0" tIns="0" rIns="0" bIns="0" rtlCol="0" anchor="ctr"/>
            <a:lstStyle/>
            <a:p>
              <a:pPr algn="ctr">
                <a:lnSpc>
                  <a:spcPts val="1679"/>
                </a:lnSpc>
              </a:pPr>
              <a:r>
                <a:rPr lang="en-US" sz="1399" b="1">
                  <a:solidFill>
                    <a:srgbClr val="FFFFFF"/>
                  </a:solidFill>
                  <a:latin typeface="Calibri (MS) Bold"/>
                  <a:ea typeface="Calibri (MS) Bold"/>
                  <a:cs typeface="Calibri (MS) Bold"/>
                  <a:sym typeface="Calibri (MS) Bold"/>
                </a:rPr>
                <a:t>Configuration</a:t>
              </a:r>
            </a:p>
          </p:txBody>
        </p:sp>
      </p:grpSp>
      <p:grpSp>
        <p:nvGrpSpPr>
          <p:cNvPr id="37" name="Group 37"/>
          <p:cNvGrpSpPr/>
          <p:nvPr/>
        </p:nvGrpSpPr>
        <p:grpSpPr>
          <a:xfrm>
            <a:off x="13192727" y="7033894"/>
            <a:ext cx="855267" cy="855267"/>
            <a:chOff x="0" y="0"/>
            <a:chExt cx="1024128" cy="1024128"/>
          </a:xfrm>
        </p:grpSpPr>
        <p:sp>
          <p:nvSpPr>
            <p:cNvPr id="38" name="Freeform 38"/>
            <p:cNvSpPr/>
            <p:nvPr/>
          </p:nvSpPr>
          <p:spPr>
            <a:xfrm>
              <a:off x="0" y="0"/>
              <a:ext cx="1024128" cy="1024128"/>
            </a:xfrm>
            <a:custGeom>
              <a:avLst/>
              <a:gdLst/>
              <a:ahLst/>
              <a:cxnLst/>
              <a:rect l="l" t="t" r="r" b="b"/>
              <a:pathLst>
                <a:path w="1024128" h="1024128">
                  <a:moveTo>
                    <a:pt x="0" y="512064"/>
                  </a:moveTo>
                  <a:cubicBezTo>
                    <a:pt x="0" y="229235"/>
                    <a:pt x="229235" y="0"/>
                    <a:pt x="512064" y="0"/>
                  </a:cubicBezTo>
                  <a:cubicBezTo>
                    <a:pt x="794893" y="0"/>
                    <a:pt x="1024128" y="229235"/>
                    <a:pt x="1024128" y="512064"/>
                  </a:cubicBezTo>
                  <a:cubicBezTo>
                    <a:pt x="1024128" y="794893"/>
                    <a:pt x="794893" y="1024128"/>
                    <a:pt x="512064" y="1024128"/>
                  </a:cubicBezTo>
                  <a:cubicBezTo>
                    <a:pt x="229235" y="1024128"/>
                    <a:pt x="0" y="794893"/>
                    <a:pt x="0" y="512064"/>
                  </a:cubicBezTo>
                  <a:close/>
                </a:path>
              </a:pathLst>
            </a:custGeom>
            <a:solidFill>
              <a:srgbClr val="FF0000"/>
            </a:solidFill>
          </p:spPr>
          <p:txBody>
            <a:bodyPr/>
            <a:lstStyle/>
            <a:p>
              <a:endParaRPr lang="en-US"/>
            </a:p>
          </p:txBody>
        </p:sp>
      </p:grpSp>
      <p:grpSp>
        <p:nvGrpSpPr>
          <p:cNvPr id="39" name="Group 39"/>
          <p:cNvGrpSpPr/>
          <p:nvPr/>
        </p:nvGrpSpPr>
        <p:grpSpPr>
          <a:xfrm>
            <a:off x="13314908" y="7156075"/>
            <a:ext cx="610905" cy="610905"/>
            <a:chOff x="0" y="0"/>
            <a:chExt cx="731520" cy="731520"/>
          </a:xfrm>
        </p:grpSpPr>
        <p:sp>
          <p:nvSpPr>
            <p:cNvPr id="40" name="Freeform 40" descr="preencoded.png"/>
            <p:cNvSpPr/>
            <p:nvPr/>
          </p:nvSpPr>
          <p:spPr>
            <a:xfrm>
              <a:off x="0" y="0"/>
              <a:ext cx="731520" cy="731520"/>
            </a:xfrm>
            <a:custGeom>
              <a:avLst/>
              <a:gdLst/>
              <a:ahLst/>
              <a:cxnLst/>
              <a:rect l="l" t="t" r="r" b="b"/>
              <a:pathLst>
                <a:path w="731520" h="731520">
                  <a:moveTo>
                    <a:pt x="0" y="0"/>
                  </a:moveTo>
                  <a:lnTo>
                    <a:pt x="731520" y="0"/>
                  </a:lnTo>
                  <a:lnTo>
                    <a:pt x="731520" y="731520"/>
                  </a:lnTo>
                  <a:lnTo>
                    <a:pt x="0" y="731520"/>
                  </a:lnTo>
                  <a:lnTo>
                    <a:pt x="0" y="0"/>
                  </a:lnTo>
                  <a:close/>
                </a:path>
              </a:pathLst>
            </a:custGeom>
            <a:blipFill>
              <a:blip r:embed="rId7"/>
              <a:stretch>
                <a:fillRect/>
              </a:stretch>
            </a:blipFill>
          </p:spPr>
          <p:txBody>
            <a:bodyPr/>
            <a:lstStyle/>
            <a:p>
              <a:endParaRPr lang="en-US"/>
            </a:p>
          </p:txBody>
        </p:sp>
      </p:grpSp>
      <p:grpSp>
        <p:nvGrpSpPr>
          <p:cNvPr id="41" name="Group 41"/>
          <p:cNvGrpSpPr/>
          <p:nvPr/>
        </p:nvGrpSpPr>
        <p:grpSpPr>
          <a:xfrm>
            <a:off x="12948365" y="7990978"/>
            <a:ext cx="1343990" cy="529451"/>
            <a:chOff x="0" y="0"/>
            <a:chExt cx="1609344" cy="633984"/>
          </a:xfrm>
        </p:grpSpPr>
        <p:sp>
          <p:nvSpPr>
            <p:cNvPr id="42" name="Freeform 42"/>
            <p:cNvSpPr/>
            <p:nvPr/>
          </p:nvSpPr>
          <p:spPr>
            <a:xfrm>
              <a:off x="0" y="0"/>
              <a:ext cx="1609344" cy="633984"/>
            </a:xfrm>
            <a:custGeom>
              <a:avLst/>
              <a:gdLst/>
              <a:ahLst/>
              <a:cxnLst/>
              <a:rect l="l" t="t" r="r" b="b"/>
              <a:pathLst>
                <a:path w="1609344" h="633984">
                  <a:moveTo>
                    <a:pt x="0" y="0"/>
                  </a:moveTo>
                  <a:lnTo>
                    <a:pt x="1609344" y="0"/>
                  </a:lnTo>
                  <a:lnTo>
                    <a:pt x="1609344" y="633984"/>
                  </a:lnTo>
                  <a:lnTo>
                    <a:pt x="0" y="633984"/>
                  </a:lnTo>
                  <a:close/>
                </a:path>
              </a:pathLst>
            </a:custGeom>
            <a:blipFill>
              <a:blip r:embed="rId5">
                <a:alphaModFix amt="0"/>
              </a:blip>
              <a:stretch>
                <a:fillRect l="-543" r="-543"/>
              </a:stretch>
            </a:blipFill>
          </p:spPr>
          <p:txBody>
            <a:bodyPr/>
            <a:lstStyle/>
            <a:p>
              <a:endParaRPr lang="en-US"/>
            </a:p>
          </p:txBody>
        </p:sp>
        <p:sp>
          <p:nvSpPr>
            <p:cNvPr id="43" name="TextBox 43"/>
            <p:cNvSpPr txBox="1"/>
            <p:nvPr/>
          </p:nvSpPr>
          <p:spPr>
            <a:xfrm>
              <a:off x="0" y="-28575"/>
              <a:ext cx="1609344" cy="662559"/>
            </a:xfrm>
            <a:prstGeom prst="rect">
              <a:avLst/>
            </a:prstGeom>
          </p:spPr>
          <p:txBody>
            <a:bodyPr lIns="0" tIns="0" rIns="0" bIns="0" rtlCol="0" anchor="ctr"/>
            <a:lstStyle/>
            <a:p>
              <a:pPr algn="ctr">
                <a:lnSpc>
                  <a:spcPts val="1679"/>
                </a:lnSpc>
              </a:pPr>
              <a:r>
                <a:rPr lang="en-US" sz="1399" b="1">
                  <a:solidFill>
                    <a:srgbClr val="FFFFFF"/>
                  </a:solidFill>
                  <a:latin typeface="Calibri (MS) Bold"/>
                  <a:ea typeface="Calibri (MS) Bold"/>
                  <a:cs typeface="Calibri (MS) Bold"/>
                  <a:sym typeface="Calibri (MS) Bold"/>
                </a:rPr>
                <a:t>Printing</a:t>
              </a:r>
            </a:p>
          </p:txBody>
        </p:sp>
      </p:grpSp>
      <p:grpSp>
        <p:nvGrpSpPr>
          <p:cNvPr id="44" name="Group 44"/>
          <p:cNvGrpSpPr/>
          <p:nvPr/>
        </p:nvGrpSpPr>
        <p:grpSpPr>
          <a:xfrm>
            <a:off x="15025441" y="7033894"/>
            <a:ext cx="855267" cy="855267"/>
            <a:chOff x="0" y="0"/>
            <a:chExt cx="1024128" cy="1024128"/>
          </a:xfrm>
        </p:grpSpPr>
        <p:sp>
          <p:nvSpPr>
            <p:cNvPr id="45" name="Freeform 45"/>
            <p:cNvSpPr/>
            <p:nvPr/>
          </p:nvSpPr>
          <p:spPr>
            <a:xfrm>
              <a:off x="0" y="0"/>
              <a:ext cx="1024128" cy="1024128"/>
            </a:xfrm>
            <a:custGeom>
              <a:avLst/>
              <a:gdLst/>
              <a:ahLst/>
              <a:cxnLst/>
              <a:rect l="l" t="t" r="r" b="b"/>
              <a:pathLst>
                <a:path w="1024128" h="1024128">
                  <a:moveTo>
                    <a:pt x="0" y="512064"/>
                  </a:moveTo>
                  <a:cubicBezTo>
                    <a:pt x="0" y="229235"/>
                    <a:pt x="229235" y="0"/>
                    <a:pt x="512064" y="0"/>
                  </a:cubicBezTo>
                  <a:cubicBezTo>
                    <a:pt x="794893" y="0"/>
                    <a:pt x="1024128" y="229235"/>
                    <a:pt x="1024128" y="512064"/>
                  </a:cubicBezTo>
                  <a:cubicBezTo>
                    <a:pt x="1024128" y="794893"/>
                    <a:pt x="794893" y="1024128"/>
                    <a:pt x="512064" y="1024128"/>
                  </a:cubicBezTo>
                  <a:cubicBezTo>
                    <a:pt x="229235" y="1024128"/>
                    <a:pt x="0" y="794893"/>
                    <a:pt x="0" y="512064"/>
                  </a:cubicBezTo>
                  <a:close/>
                </a:path>
              </a:pathLst>
            </a:custGeom>
            <a:solidFill>
              <a:srgbClr val="FF0000"/>
            </a:solidFill>
          </p:spPr>
          <p:txBody>
            <a:bodyPr/>
            <a:lstStyle/>
            <a:p>
              <a:endParaRPr lang="en-US"/>
            </a:p>
          </p:txBody>
        </p:sp>
      </p:grpSp>
      <p:grpSp>
        <p:nvGrpSpPr>
          <p:cNvPr id="46" name="Group 46"/>
          <p:cNvGrpSpPr/>
          <p:nvPr/>
        </p:nvGrpSpPr>
        <p:grpSpPr>
          <a:xfrm>
            <a:off x="15147622" y="7156075"/>
            <a:ext cx="610905" cy="610905"/>
            <a:chOff x="0" y="0"/>
            <a:chExt cx="731520" cy="731520"/>
          </a:xfrm>
        </p:grpSpPr>
        <p:sp>
          <p:nvSpPr>
            <p:cNvPr id="47" name="Freeform 47" descr="preencoded.png"/>
            <p:cNvSpPr/>
            <p:nvPr/>
          </p:nvSpPr>
          <p:spPr>
            <a:xfrm>
              <a:off x="0" y="0"/>
              <a:ext cx="731520" cy="731520"/>
            </a:xfrm>
            <a:custGeom>
              <a:avLst/>
              <a:gdLst/>
              <a:ahLst/>
              <a:cxnLst/>
              <a:rect l="l" t="t" r="r" b="b"/>
              <a:pathLst>
                <a:path w="731520" h="731520">
                  <a:moveTo>
                    <a:pt x="0" y="0"/>
                  </a:moveTo>
                  <a:lnTo>
                    <a:pt x="731520" y="0"/>
                  </a:lnTo>
                  <a:lnTo>
                    <a:pt x="731520" y="731520"/>
                  </a:lnTo>
                  <a:lnTo>
                    <a:pt x="0" y="731520"/>
                  </a:lnTo>
                  <a:lnTo>
                    <a:pt x="0" y="0"/>
                  </a:lnTo>
                  <a:close/>
                </a:path>
              </a:pathLst>
            </a:custGeom>
            <a:blipFill>
              <a:blip r:embed="rId8"/>
              <a:stretch>
                <a:fillRect/>
              </a:stretch>
            </a:blipFill>
          </p:spPr>
          <p:txBody>
            <a:bodyPr/>
            <a:lstStyle/>
            <a:p>
              <a:endParaRPr lang="en-US"/>
            </a:p>
          </p:txBody>
        </p:sp>
      </p:grpSp>
      <p:grpSp>
        <p:nvGrpSpPr>
          <p:cNvPr id="48" name="Group 48"/>
          <p:cNvGrpSpPr/>
          <p:nvPr/>
        </p:nvGrpSpPr>
        <p:grpSpPr>
          <a:xfrm>
            <a:off x="14781079" y="7990978"/>
            <a:ext cx="1343990" cy="529451"/>
            <a:chOff x="0" y="0"/>
            <a:chExt cx="1609344" cy="633984"/>
          </a:xfrm>
        </p:grpSpPr>
        <p:sp>
          <p:nvSpPr>
            <p:cNvPr id="49" name="Freeform 49"/>
            <p:cNvSpPr/>
            <p:nvPr/>
          </p:nvSpPr>
          <p:spPr>
            <a:xfrm>
              <a:off x="0" y="0"/>
              <a:ext cx="1609344" cy="633984"/>
            </a:xfrm>
            <a:custGeom>
              <a:avLst/>
              <a:gdLst/>
              <a:ahLst/>
              <a:cxnLst/>
              <a:rect l="l" t="t" r="r" b="b"/>
              <a:pathLst>
                <a:path w="1609344" h="633984">
                  <a:moveTo>
                    <a:pt x="0" y="0"/>
                  </a:moveTo>
                  <a:lnTo>
                    <a:pt x="1609344" y="0"/>
                  </a:lnTo>
                  <a:lnTo>
                    <a:pt x="1609344" y="633984"/>
                  </a:lnTo>
                  <a:lnTo>
                    <a:pt x="0" y="633984"/>
                  </a:lnTo>
                  <a:close/>
                </a:path>
              </a:pathLst>
            </a:custGeom>
            <a:blipFill>
              <a:blip r:embed="rId5">
                <a:alphaModFix amt="0"/>
              </a:blip>
              <a:stretch>
                <a:fillRect l="-543" r="-543"/>
              </a:stretch>
            </a:blipFill>
          </p:spPr>
          <p:txBody>
            <a:bodyPr/>
            <a:lstStyle/>
            <a:p>
              <a:endParaRPr lang="en-US"/>
            </a:p>
          </p:txBody>
        </p:sp>
        <p:sp>
          <p:nvSpPr>
            <p:cNvPr id="50" name="TextBox 50"/>
            <p:cNvSpPr txBox="1"/>
            <p:nvPr/>
          </p:nvSpPr>
          <p:spPr>
            <a:xfrm>
              <a:off x="0" y="-28575"/>
              <a:ext cx="1609344" cy="662559"/>
            </a:xfrm>
            <a:prstGeom prst="rect">
              <a:avLst/>
            </a:prstGeom>
          </p:spPr>
          <p:txBody>
            <a:bodyPr lIns="0" tIns="0" rIns="0" bIns="0" rtlCol="0" anchor="ctr"/>
            <a:lstStyle/>
            <a:p>
              <a:pPr algn="ctr">
                <a:lnSpc>
                  <a:spcPts val="1679"/>
                </a:lnSpc>
              </a:pPr>
              <a:r>
                <a:rPr lang="en-US" sz="1399" b="1">
                  <a:solidFill>
                    <a:srgbClr val="FFFFFF"/>
                  </a:solidFill>
                  <a:latin typeface="Calibri (MS) Bold"/>
                  <a:ea typeface="Calibri (MS) Bold"/>
                  <a:cs typeface="Calibri (MS) Bold"/>
                  <a:sym typeface="Calibri (MS) Bold"/>
                </a:rPr>
                <a:t>Quality &amp; Tuning</a:t>
              </a:r>
            </a:p>
          </p:txBody>
        </p:sp>
      </p:grpSp>
      <p:grpSp>
        <p:nvGrpSpPr>
          <p:cNvPr id="51" name="Group 51"/>
          <p:cNvGrpSpPr/>
          <p:nvPr/>
        </p:nvGrpSpPr>
        <p:grpSpPr>
          <a:xfrm>
            <a:off x="16858155" y="7033894"/>
            <a:ext cx="855267" cy="855267"/>
            <a:chOff x="0" y="0"/>
            <a:chExt cx="1024128" cy="1024128"/>
          </a:xfrm>
        </p:grpSpPr>
        <p:sp>
          <p:nvSpPr>
            <p:cNvPr id="52" name="Freeform 52"/>
            <p:cNvSpPr/>
            <p:nvPr/>
          </p:nvSpPr>
          <p:spPr>
            <a:xfrm>
              <a:off x="0" y="0"/>
              <a:ext cx="1024128" cy="1024128"/>
            </a:xfrm>
            <a:custGeom>
              <a:avLst/>
              <a:gdLst/>
              <a:ahLst/>
              <a:cxnLst/>
              <a:rect l="l" t="t" r="r" b="b"/>
              <a:pathLst>
                <a:path w="1024128" h="1024128">
                  <a:moveTo>
                    <a:pt x="0" y="512064"/>
                  </a:moveTo>
                  <a:cubicBezTo>
                    <a:pt x="0" y="229235"/>
                    <a:pt x="229235" y="0"/>
                    <a:pt x="512064" y="0"/>
                  </a:cubicBezTo>
                  <a:cubicBezTo>
                    <a:pt x="794893" y="0"/>
                    <a:pt x="1024128" y="229235"/>
                    <a:pt x="1024128" y="512064"/>
                  </a:cubicBezTo>
                  <a:cubicBezTo>
                    <a:pt x="1024128" y="794893"/>
                    <a:pt x="794893" y="1024128"/>
                    <a:pt x="512064" y="1024128"/>
                  </a:cubicBezTo>
                  <a:cubicBezTo>
                    <a:pt x="229235" y="1024128"/>
                    <a:pt x="0" y="794893"/>
                    <a:pt x="0" y="512064"/>
                  </a:cubicBezTo>
                  <a:close/>
                </a:path>
              </a:pathLst>
            </a:custGeom>
            <a:solidFill>
              <a:srgbClr val="FF0000"/>
            </a:solidFill>
          </p:spPr>
          <p:txBody>
            <a:bodyPr/>
            <a:lstStyle/>
            <a:p>
              <a:endParaRPr lang="en-US"/>
            </a:p>
          </p:txBody>
        </p:sp>
      </p:grpSp>
      <p:grpSp>
        <p:nvGrpSpPr>
          <p:cNvPr id="53" name="Group 53"/>
          <p:cNvGrpSpPr/>
          <p:nvPr/>
        </p:nvGrpSpPr>
        <p:grpSpPr>
          <a:xfrm>
            <a:off x="16980335" y="7156075"/>
            <a:ext cx="610905" cy="610905"/>
            <a:chOff x="0" y="0"/>
            <a:chExt cx="731520" cy="731520"/>
          </a:xfrm>
        </p:grpSpPr>
        <p:sp>
          <p:nvSpPr>
            <p:cNvPr id="54" name="Freeform 54" descr="preencoded.png"/>
            <p:cNvSpPr/>
            <p:nvPr/>
          </p:nvSpPr>
          <p:spPr>
            <a:xfrm>
              <a:off x="0" y="0"/>
              <a:ext cx="731520" cy="731520"/>
            </a:xfrm>
            <a:custGeom>
              <a:avLst/>
              <a:gdLst/>
              <a:ahLst/>
              <a:cxnLst/>
              <a:rect l="l" t="t" r="r" b="b"/>
              <a:pathLst>
                <a:path w="731520" h="731520">
                  <a:moveTo>
                    <a:pt x="0" y="0"/>
                  </a:moveTo>
                  <a:lnTo>
                    <a:pt x="731520" y="0"/>
                  </a:lnTo>
                  <a:lnTo>
                    <a:pt x="731520" y="731520"/>
                  </a:lnTo>
                  <a:lnTo>
                    <a:pt x="0" y="731520"/>
                  </a:lnTo>
                  <a:lnTo>
                    <a:pt x="0" y="0"/>
                  </a:lnTo>
                  <a:close/>
                </a:path>
              </a:pathLst>
            </a:custGeom>
            <a:blipFill>
              <a:blip r:embed="rId9"/>
              <a:stretch>
                <a:fillRect/>
              </a:stretch>
            </a:blipFill>
          </p:spPr>
          <p:txBody>
            <a:bodyPr/>
            <a:lstStyle/>
            <a:p>
              <a:endParaRPr lang="en-US"/>
            </a:p>
          </p:txBody>
        </p:sp>
      </p:grpSp>
      <p:grpSp>
        <p:nvGrpSpPr>
          <p:cNvPr id="55" name="Group 55"/>
          <p:cNvGrpSpPr/>
          <p:nvPr/>
        </p:nvGrpSpPr>
        <p:grpSpPr>
          <a:xfrm>
            <a:off x="16613793" y="7990978"/>
            <a:ext cx="1343990" cy="529451"/>
            <a:chOff x="0" y="0"/>
            <a:chExt cx="1609344" cy="633984"/>
          </a:xfrm>
        </p:grpSpPr>
        <p:sp>
          <p:nvSpPr>
            <p:cNvPr id="56" name="Freeform 56"/>
            <p:cNvSpPr/>
            <p:nvPr/>
          </p:nvSpPr>
          <p:spPr>
            <a:xfrm>
              <a:off x="0" y="0"/>
              <a:ext cx="1609344" cy="633984"/>
            </a:xfrm>
            <a:custGeom>
              <a:avLst/>
              <a:gdLst/>
              <a:ahLst/>
              <a:cxnLst/>
              <a:rect l="l" t="t" r="r" b="b"/>
              <a:pathLst>
                <a:path w="1609344" h="633984">
                  <a:moveTo>
                    <a:pt x="0" y="0"/>
                  </a:moveTo>
                  <a:lnTo>
                    <a:pt x="1609344" y="0"/>
                  </a:lnTo>
                  <a:lnTo>
                    <a:pt x="1609344" y="633984"/>
                  </a:lnTo>
                  <a:lnTo>
                    <a:pt x="0" y="633984"/>
                  </a:lnTo>
                  <a:close/>
                </a:path>
              </a:pathLst>
            </a:custGeom>
            <a:blipFill>
              <a:blip r:embed="rId5">
                <a:alphaModFix amt="0"/>
              </a:blip>
              <a:stretch>
                <a:fillRect l="-543" r="-543"/>
              </a:stretch>
            </a:blipFill>
          </p:spPr>
          <p:txBody>
            <a:bodyPr/>
            <a:lstStyle/>
            <a:p>
              <a:endParaRPr lang="en-US"/>
            </a:p>
          </p:txBody>
        </p:sp>
        <p:sp>
          <p:nvSpPr>
            <p:cNvPr id="57" name="TextBox 57"/>
            <p:cNvSpPr txBox="1"/>
            <p:nvPr/>
          </p:nvSpPr>
          <p:spPr>
            <a:xfrm>
              <a:off x="0" y="-28575"/>
              <a:ext cx="1609344" cy="662559"/>
            </a:xfrm>
            <a:prstGeom prst="rect">
              <a:avLst/>
            </a:prstGeom>
          </p:spPr>
          <p:txBody>
            <a:bodyPr lIns="0" tIns="0" rIns="0" bIns="0" rtlCol="0" anchor="ctr"/>
            <a:lstStyle/>
            <a:p>
              <a:pPr algn="ctr">
                <a:lnSpc>
                  <a:spcPts val="1679"/>
                </a:lnSpc>
              </a:pPr>
              <a:r>
                <a:rPr lang="en-US" sz="1399" b="1">
                  <a:solidFill>
                    <a:srgbClr val="FFFFFF"/>
                  </a:solidFill>
                  <a:latin typeface="Calibri (MS) Bold"/>
                  <a:ea typeface="Calibri (MS) Bold"/>
                  <a:cs typeface="Calibri (MS) Bold"/>
                  <a:sym typeface="Calibri (MS) Bold"/>
                </a:rPr>
                <a:t>Troubleshooting</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a:off x="459504" y="2021999"/>
            <a:ext cx="5212080" cy="3474720"/>
            <a:chOff x="0" y="0"/>
            <a:chExt cx="6949440" cy="4632960"/>
          </a:xfrm>
        </p:grpSpPr>
        <p:sp>
          <p:nvSpPr>
            <p:cNvPr id="3" name="Freeform 3"/>
            <p:cNvSpPr/>
            <p:nvPr/>
          </p:nvSpPr>
          <p:spPr>
            <a:xfrm>
              <a:off x="0" y="0"/>
              <a:ext cx="6949440" cy="4632960"/>
            </a:xfrm>
            <a:custGeom>
              <a:avLst/>
              <a:gdLst/>
              <a:ahLst/>
              <a:cxnLst/>
              <a:rect l="l" t="t" r="r" b="b"/>
              <a:pathLst>
                <a:path w="6949440" h="4632960">
                  <a:moveTo>
                    <a:pt x="0" y="0"/>
                  </a:moveTo>
                  <a:lnTo>
                    <a:pt x="6949440" y="0"/>
                  </a:lnTo>
                  <a:lnTo>
                    <a:pt x="6949440" y="4632960"/>
                  </a:lnTo>
                  <a:lnTo>
                    <a:pt x="0" y="4632960"/>
                  </a:lnTo>
                  <a:close/>
                </a:path>
              </a:pathLst>
            </a:custGeom>
            <a:solidFill>
              <a:srgbClr val="FFFFFF"/>
            </a:solidFill>
          </p:spPr>
          <p:txBody>
            <a:bodyPr/>
            <a:lstStyle/>
            <a:p>
              <a:endParaRPr lang="en-US"/>
            </a:p>
          </p:txBody>
        </p:sp>
      </p:grpSp>
      <p:grpSp>
        <p:nvGrpSpPr>
          <p:cNvPr id="4" name="Group 4"/>
          <p:cNvGrpSpPr/>
          <p:nvPr/>
        </p:nvGrpSpPr>
        <p:grpSpPr>
          <a:xfrm>
            <a:off x="678960" y="2241455"/>
            <a:ext cx="694944" cy="694944"/>
            <a:chOff x="0" y="0"/>
            <a:chExt cx="926592" cy="926592"/>
          </a:xfrm>
        </p:grpSpPr>
        <p:sp>
          <p:nvSpPr>
            <p:cNvPr id="5" name="Freeform 5"/>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FF0000"/>
            </a:solidFill>
          </p:spPr>
          <p:txBody>
            <a:bodyPr/>
            <a:lstStyle/>
            <a:p>
              <a:endParaRPr lang="en-US"/>
            </a:p>
          </p:txBody>
        </p:sp>
      </p:grpSp>
      <p:grpSp>
        <p:nvGrpSpPr>
          <p:cNvPr id="6" name="Group 6"/>
          <p:cNvGrpSpPr/>
          <p:nvPr/>
        </p:nvGrpSpPr>
        <p:grpSpPr>
          <a:xfrm>
            <a:off x="1483632" y="2332895"/>
            <a:ext cx="512064" cy="512064"/>
            <a:chOff x="0" y="0"/>
            <a:chExt cx="682752" cy="682752"/>
          </a:xfrm>
        </p:grpSpPr>
        <p:sp>
          <p:nvSpPr>
            <p:cNvPr id="7" name="Freeform 7" descr="preencoded.png"/>
            <p:cNvSpPr/>
            <p:nvPr/>
          </p:nvSpPr>
          <p:spPr>
            <a:xfrm>
              <a:off x="0" y="0"/>
              <a:ext cx="682752" cy="682752"/>
            </a:xfrm>
            <a:custGeom>
              <a:avLst/>
              <a:gdLst/>
              <a:ahLst/>
              <a:cxnLst/>
              <a:rect l="l" t="t" r="r" b="b"/>
              <a:pathLst>
                <a:path w="682752" h="682752">
                  <a:moveTo>
                    <a:pt x="0" y="0"/>
                  </a:moveTo>
                  <a:lnTo>
                    <a:pt x="682752" y="0"/>
                  </a:lnTo>
                  <a:lnTo>
                    <a:pt x="682752" y="682752"/>
                  </a:lnTo>
                  <a:lnTo>
                    <a:pt x="0" y="682752"/>
                  </a:lnTo>
                  <a:lnTo>
                    <a:pt x="0" y="0"/>
                  </a:lnTo>
                  <a:close/>
                </a:path>
              </a:pathLst>
            </a:custGeom>
            <a:blipFill>
              <a:blip r:embed="rId2"/>
              <a:stretch>
                <a:fillRect/>
              </a:stretch>
            </a:blipFill>
          </p:spPr>
          <p:txBody>
            <a:bodyPr/>
            <a:lstStyle/>
            <a:p>
              <a:endParaRPr lang="en-US"/>
            </a:p>
          </p:txBody>
        </p:sp>
      </p:grpSp>
      <p:grpSp>
        <p:nvGrpSpPr>
          <p:cNvPr id="8" name="Group 8"/>
          <p:cNvGrpSpPr/>
          <p:nvPr/>
        </p:nvGrpSpPr>
        <p:grpSpPr>
          <a:xfrm>
            <a:off x="678960" y="3027839"/>
            <a:ext cx="4773168" cy="731520"/>
            <a:chOff x="0" y="0"/>
            <a:chExt cx="6364224" cy="975360"/>
          </a:xfrm>
        </p:grpSpPr>
        <p:sp>
          <p:nvSpPr>
            <p:cNvPr id="9" name="Freeform 9"/>
            <p:cNvSpPr/>
            <p:nvPr/>
          </p:nvSpPr>
          <p:spPr>
            <a:xfrm>
              <a:off x="0" y="0"/>
              <a:ext cx="6364224" cy="975360"/>
            </a:xfrm>
            <a:custGeom>
              <a:avLst/>
              <a:gdLst/>
              <a:ahLst/>
              <a:cxnLst/>
              <a:rect l="l" t="t" r="r" b="b"/>
              <a:pathLst>
                <a:path w="6364224" h="975360">
                  <a:moveTo>
                    <a:pt x="0" y="0"/>
                  </a:moveTo>
                  <a:lnTo>
                    <a:pt x="6364224" y="0"/>
                  </a:lnTo>
                  <a:lnTo>
                    <a:pt x="6364224" y="975360"/>
                  </a:lnTo>
                  <a:lnTo>
                    <a:pt x="0" y="975360"/>
                  </a:lnTo>
                  <a:close/>
                </a:path>
              </a:pathLst>
            </a:custGeom>
            <a:blipFill>
              <a:blip r:embed="rId3">
                <a:alphaModFix amt="0"/>
              </a:blip>
              <a:stretch>
                <a:fillRect t="-77139" b="-77139"/>
              </a:stretch>
            </a:blipFill>
          </p:spPr>
          <p:txBody>
            <a:bodyPr/>
            <a:lstStyle/>
            <a:p>
              <a:endParaRPr lang="en-US"/>
            </a:p>
          </p:txBody>
        </p:sp>
        <p:sp>
          <p:nvSpPr>
            <p:cNvPr id="10" name="TextBox 10"/>
            <p:cNvSpPr txBox="1"/>
            <p:nvPr/>
          </p:nvSpPr>
          <p:spPr>
            <a:xfrm>
              <a:off x="0" y="0"/>
              <a:ext cx="6364224" cy="97536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Assembly &amp; Initial Setup</a:t>
              </a:r>
            </a:p>
          </p:txBody>
        </p:sp>
      </p:grpSp>
      <p:grpSp>
        <p:nvGrpSpPr>
          <p:cNvPr id="11" name="Group 11"/>
          <p:cNvGrpSpPr/>
          <p:nvPr/>
        </p:nvGrpSpPr>
        <p:grpSpPr>
          <a:xfrm>
            <a:off x="678960" y="3759359"/>
            <a:ext cx="4773168" cy="1554480"/>
            <a:chOff x="0" y="0"/>
            <a:chExt cx="6364224" cy="2072640"/>
          </a:xfrm>
        </p:grpSpPr>
        <p:sp>
          <p:nvSpPr>
            <p:cNvPr id="12" name="Freeform 12"/>
            <p:cNvSpPr/>
            <p:nvPr/>
          </p:nvSpPr>
          <p:spPr>
            <a:xfrm>
              <a:off x="0" y="0"/>
              <a:ext cx="6364224" cy="2072640"/>
            </a:xfrm>
            <a:custGeom>
              <a:avLst/>
              <a:gdLst/>
              <a:ahLst/>
              <a:cxnLst/>
              <a:rect l="l" t="t" r="r" b="b"/>
              <a:pathLst>
                <a:path w="6364224" h="2072640">
                  <a:moveTo>
                    <a:pt x="0" y="0"/>
                  </a:moveTo>
                  <a:lnTo>
                    <a:pt x="6364224" y="0"/>
                  </a:lnTo>
                  <a:lnTo>
                    <a:pt x="6364224" y="2072640"/>
                  </a:lnTo>
                  <a:lnTo>
                    <a:pt x="0" y="2072640"/>
                  </a:lnTo>
                  <a:close/>
                </a:path>
              </a:pathLst>
            </a:custGeom>
            <a:blipFill>
              <a:blip r:embed="rId3">
                <a:alphaModFix amt="0"/>
              </a:blip>
              <a:stretch>
                <a:fillRect t="-9830" b="-9830"/>
              </a:stretch>
            </a:blipFill>
          </p:spPr>
          <p:txBody>
            <a:bodyPr/>
            <a:lstStyle/>
            <a:p>
              <a:endParaRPr lang="en-US"/>
            </a:p>
          </p:txBody>
        </p:sp>
        <p:sp>
          <p:nvSpPr>
            <p:cNvPr id="13" name="TextBox 13"/>
            <p:cNvSpPr txBox="1"/>
            <p:nvPr/>
          </p:nvSpPr>
          <p:spPr>
            <a:xfrm>
              <a:off x="0" y="9525"/>
              <a:ext cx="6364224" cy="20631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Unboxing, frame build, belt tensioning, wiring, first power-on checks and safety.</a:t>
              </a:r>
            </a:p>
          </p:txBody>
        </p:sp>
      </p:grpSp>
      <p:grpSp>
        <p:nvGrpSpPr>
          <p:cNvPr id="14" name="Group 14"/>
          <p:cNvGrpSpPr/>
          <p:nvPr/>
        </p:nvGrpSpPr>
        <p:grpSpPr>
          <a:xfrm>
            <a:off x="6494544" y="2021999"/>
            <a:ext cx="5212080" cy="3474720"/>
            <a:chOff x="0" y="0"/>
            <a:chExt cx="6949440" cy="4632960"/>
          </a:xfrm>
        </p:grpSpPr>
        <p:sp>
          <p:nvSpPr>
            <p:cNvPr id="15" name="Freeform 15"/>
            <p:cNvSpPr/>
            <p:nvPr/>
          </p:nvSpPr>
          <p:spPr>
            <a:xfrm>
              <a:off x="0" y="0"/>
              <a:ext cx="6949440" cy="4632960"/>
            </a:xfrm>
            <a:custGeom>
              <a:avLst/>
              <a:gdLst/>
              <a:ahLst/>
              <a:cxnLst/>
              <a:rect l="l" t="t" r="r" b="b"/>
              <a:pathLst>
                <a:path w="6949440" h="4632960">
                  <a:moveTo>
                    <a:pt x="0" y="0"/>
                  </a:moveTo>
                  <a:lnTo>
                    <a:pt x="6949440" y="0"/>
                  </a:lnTo>
                  <a:lnTo>
                    <a:pt x="6949440" y="4632960"/>
                  </a:lnTo>
                  <a:lnTo>
                    <a:pt x="0" y="4632960"/>
                  </a:lnTo>
                  <a:close/>
                </a:path>
              </a:pathLst>
            </a:custGeom>
            <a:solidFill>
              <a:srgbClr val="FFFFFF"/>
            </a:solidFill>
          </p:spPr>
          <p:txBody>
            <a:bodyPr/>
            <a:lstStyle/>
            <a:p>
              <a:endParaRPr lang="en-US"/>
            </a:p>
          </p:txBody>
        </p:sp>
      </p:grpSp>
      <p:grpSp>
        <p:nvGrpSpPr>
          <p:cNvPr id="16" name="Group 16"/>
          <p:cNvGrpSpPr/>
          <p:nvPr/>
        </p:nvGrpSpPr>
        <p:grpSpPr>
          <a:xfrm>
            <a:off x="6714000" y="2241455"/>
            <a:ext cx="694944" cy="694944"/>
            <a:chOff x="0" y="0"/>
            <a:chExt cx="926592" cy="926592"/>
          </a:xfrm>
        </p:grpSpPr>
        <p:sp>
          <p:nvSpPr>
            <p:cNvPr id="17" name="Freeform 17"/>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FF0000"/>
            </a:solidFill>
          </p:spPr>
          <p:txBody>
            <a:bodyPr/>
            <a:lstStyle/>
            <a:p>
              <a:endParaRPr lang="en-US"/>
            </a:p>
          </p:txBody>
        </p:sp>
      </p:grpSp>
      <p:grpSp>
        <p:nvGrpSpPr>
          <p:cNvPr id="18" name="Group 18"/>
          <p:cNvGrpSpPr/>
          <p:nvPr/>
        </p:nvGrpSpPr>
        <p:grpSpPr>
          <a:xfrm>
            <a:off x="7518672" y="2332895"/>
            <a:ext cx="512064" cy="512064"/>
            <a:chOff x="0" y="0"/>
            <a:chExt cx="682752" cy="682752"/>
          </a:xfrm>
        </p:grpSpPr>
        <p:sp>
          <p:nvSpPr>
            <p:cNvPr id="19" name="Freeform 19" descr="preencoded.png"/>
            <p:cNvSpPr/>
            <p:nvPr/>
          </p:nvSpPr>
          <p:spPr>
            <a:xfrm>
              <a:off x="0" y="0"/>
              <a:ext cx="682752" cy="682752"/>
            </a:xfrm>
            <a:custGeom>
              <a:avLst/>
              <a:gdLst/>
              <a:ahLst/>
              <a:cxnLst/>
              <a:rect l="l" t="t" r="r" b="b"/>
              <a:pathLst>
                <a:path w="682752" h="682752">
                  <a:moveTo>
                    <a:pt x="0" y="0"/>
                  </a:moveTo>
                  <a:lnTo>
                    <a:pt x="682752" y="0"/>
                  </a:lnTo>
                  <a:lnTo>
                    <a:pt x="682752" y="682752"/>
                  </a:lnTo>
                  <a:lnTo>
                    <a:pt x="0" y="682752"/>
                  </a:lnTo>
                  <a:lnTo>
                    <a:pt x="0" y="0"/>
                  </a:lnTo>
                  <a:close/>
                </a:path>
              </a:pathLst>
            </a:custGeom>
            <a:blipFill>
              <a:blip r:embed="rId4"/>
              <a:stretch>
                <a:fillRect/>
              </a:stretch>
            </a:blipFill>
          </p:spPr>
          <p:txBody>
            <a:bodyPr/>
            <a:lstStyle/>
            <a:p>
              <a:endParaRPr lang="en-US"/>
            </a:p>
          </p:txBody>
        </p:sp>
      </p:grpSp>
      <p:grpSp>
        <p:nvGrpSpPr>
          <p:cNvPr id="20" name="Group 20"/>
          <p:cNvGrpSpPr/>
          <p:nvPr/>
        </p:nvGrpSpPr>
        <p:grpSpPr>
          <a:xfrm>
            <a:off x="6714000" y="3027839"/>
            <a:ext cx="4773168" cy="731520"/>
            <a:chOff x="0" y="0"/>
            <a:chExt cx="6364224" cy="975360"/>
          </a:xfrm>
        </p:grpSpPr>
        <p:sp>
          <p:nvSpPr>
            <p:cNvPr id="21" name="Freeform 21"/>
            <p:cNvSpPr/>
            <p:nvPr/>
          </p:nvSpPr>
          <p:spPr>
            <a:xfrm>
              <a:off x="0" y="0"/>
              <a:ext cx="6364224" cy="975360"/>
            </a:xfrm>
            <a:custGeom>
              <a:avLst/>
              <a:gdLst/>
              <a:ahLst/>
              <a:cxnLst/>
              <a:rect l="l" t="t" r="r" b="b"/>
              <a:pathLst>
                <a:path w="6364224" h="975360">
                  <a:moveTo>
                    <a:pt x="0" y="0"/>
                  </a:moveTo>
                  <a:lnTo>
                    <a:pt x="6364224" y="0"/>
                  </a:lnTo>
                  <a:lnTo>
                    <a:pt x="6364224" y="975360"/>
                  </a:lnTo>
                  <a:lnTo>
                    <a:pt x="0" y="975360"/>
                  </a:lnTo>
                  <a:close/>
                </a:path>
              </a:pathLst>
            </a:custGeom>
            <a:blipFill>
              <a:blip r:embed="rId3">
                <a:alphaModFix amt="0"/>
              </a:blip>
              <a:stretch>
                <a:fillRect t="-77139" b="-77139"/>
              </a:stretch>
            </a:blipFill>
          </p:spPr>
          <p:txBody>
            <a:bodyPr/>
            <a:lstStyle/>
            <a:p>
              <a:endParaRPr lang="en-US"/>
            </a:p>
          </p:txBody>
        </p:sp>
        <p:sp>
          <p:nvSpPr>
            <p:cNvPr id="22" name="TextBox 22"/>
            <p:cNvSpPr txBox="1"/>
            <p:nvPr/>
          </p:nvSpPr>
          <p:spPr>
            <a:xfrm>
              <a:off x="0" y="0"/>
              <a:ext cx="6364224" cy="97536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First-Time Configuration</a:t>
              </a:r>
            </a:p>
          </p:txBody>
        </p:sp>
      </p:grpSp>
      <p:grpSp>
        <p:nvGrpSpPr>
          <p:cNvPr id="23" name="Group 23"/>
          <p:cNvGrpSpPr/>
          <p:nvPr/>
        </p:nvGrpSpPr>
        <p:grpSpPr>
          <a:xfrm>
            <a:off x="6714000" y="3759359"/>
            <a:ext cx="4773168" cy="1554480"/>
            <a:chOff x="0" y="0"/>
            <a:chExt cx="6364224" cy="2072640"/>
          </a:xfrm>
        </p:grpSpPr>
        <p:sp>
          <p:nvSpPr>
            <p:cNvPr id="24" name="Freeform 24"/>
            <p:cNvSpPr/>
            <p:nvPr/>
          </p:nvSpPr>
          <p:spPr>
            <a:xfrm>
              <a:off x="0" y="0"/>
              <a:ext cx="6364224" cy="2072640"/>
            </a:xfrm>
            <a:custGeom>
              <a:avLst/>
              <a:gdLst/>
              <a:ahLst/>
              <a:cxnLst/>
              <a:rect l="l" t="t" r="r" b="b"/>
              <a:pathLst>
                <a:path w="6364224" h="2072640">
                  <a:moveTo>
                    <a:pt x="0" y="0"/>
                  </a:moveTo>
                  <a:lnTo>
                    <a:pt x="6364224" y="0"/>
                  </a:lnTo>
                  <a:lnTo>
                    <a:pt x="6364224" y="2072640"/>
                  </a:lnTo>
                  <a:lnTo>
                    <a:pt x="0" y="2072640"/>
                  </a:lnTo>
                  <a:close/>
                </a:path>
              </a:pathLst>
            </a:custGeom>
            <a:blipFill>
              <a:blip r:embed="rId3">
                <a:alphaModFix amt="0"/>
              </a:blip>
              <a:stretch>
                <a:fillRect t="-9830" b="-9830"/>
              </a:stretch>
            </a:blipFill>
          </p:spPr>
          <p:txBody>
            <a:bodyPr/>
            <a:lstStyle/>
            <a:p>
              <a:endParaRPr lang="en-US"/>
            </a:p>
          </p:txBody>
        </p:sp>
        <p:sp>
          <p:nvSpPr>
            <p:cNvPr id="25" name="TextBox 25"/>
            <p:cNvSpPr txBox="1"/>
            <p:nvPr/>
          </p:nvSpPr>
          <p:spPr>
            <a:xfrm>
              <a:off x="0" y="9525"/>
              <a:ext cx="6364224" cy="20631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Bed levelling, Z-offset, loading filament, and navigating the control menu.</a:t>
              </a:r>
            </a:p>
          </p:txBody>
        </p:sp>
      </p:grpSp>
      <p:grpSp>
        <p:nvGrpSpPr>
          <p:cNvPr id="26" name="Group 26"/>
          <p:cNvGrpSpPr/>
          <p:nvPr/>
        </p:nvGrpSpPr>
        <p:grpSpPr>
          <a:xfrm>
            <a:off x="12529584" y="2021999"/>
            <a:ext cx="5212080" cy="3474720"/>
            <a:chOff x="0" y="0"/>
            <a:chExt cx="6949440" cy="4632960"/>
          </a:xfrm>
        </p:grpSpPr>
        <p:sp>
          <p:nvSpPr>
            <p:cNvPr id="27" name="Freeform 27"/>
            <p:cNvSpPr/>
            <p:nvPr/>
          </p:nvSpPr>
          <p:spPr>
            <a:xfrm>
              <a:off x="0" y="0"/>
              <a:ext cx="6949440" cy="4632960"/>
            </a:xfrm>
            <a:custGeom>
              <a:avLst/>
              <a:gdLst/>
              <a:ahLst/>
              <a:cxnLst/>
              <a:rect l="l" t="t" r="r" b="b"/>
              <a:pathLst>
                <a:path w="6949440" h="4632960">
                  <a:moveTo>
                    <a:pt x="0" y="0"/>
                  </a:moveTo>
                  <a:lnTo>
                    <a:pt x="6949440" y="0"/>
                  </a:lnTo>
                  <a:lnTo>
                    <a:pt x="6949440" y="4632960"/>
                  </a:lnTo>
                  <a:lnTo>
                    <a:pt x="0" y="4632960"/>
                  </a:lnTo>
                  <a:close/>
                </a:path>
              </a:pathLst>
            </a:custGeom>
            <a:solidFill>
              <a:srgbClr val="FFFFFF"/>
            </a:solidFill>
          </p:spPr>
          <p:txBody>
            <a:bodyPr/>
            <a:lstStyle/>
            <a:p>
              <a:endParaRPr lang="en-US"/>
            </a:p>
          </p:txBody>
        </p:sp>
      </p:grpSp>
      <p:grpSp>
        <p:nvGrpSpPr>
          <p:cNvPr id="28" name="Group 28"/>
          <p:cNvGrpSpPr/>
          <p:nvPr/>
        </p:nvGrpSpPr>
        <p:grpSpPr>
          <a:xfrm>
            <a:off x="12749040" y="2241455"/>
            <a:ext cx="694944" cy="694944"/>
            <a:chOff x="0" y="0"/>
            <a:chExt cx="926592" cy="926592"/>
          </a:xfrm>
        </p:grpSpPr>
        <p:sp>
          <p:nvSpPr>
            <p:cNvPr id="29" name="Freeform 29"/>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FF0000"/>
            </a:solidFill>
          </p:spPr>
          <p:txBody>
            <a:bodyPr/>
            <a:lstStyle/>
            <a:p>
              <a:endParaRPr lang="en-US"/>
            </a:p>
          </p:txBody>
        </p:sp>
      </p:grpSp>
      <p:grpSp>
        <p:nvGrpSpPr>
          <p:cNvPr id="30" name="Group 30"/>
          <p:cNvGrpSpPr/>
          <p:nvPr/>
        </p:nvGrpSpPr>
        <p:grpSpPr>
          <a:xfrm>
            <a:off x="13553712" y="2332895"/>
            <a:ext cx="512064" cy="512064"/>
            <a:chOff x="0" y="0"/>
            <a:chExt cx="682752" cy="682752"/>
          </a:xfrm>
        </p:grpSpPr>
        <p:sp>
          <p:nvSpPr>
            <p:cNvPr id="31" name="Freeform 31" descr="preencoded.png"/>
            <p:cNvSpPr/>
            <p:nvPr/>
          </p:nvSpPr>
          <p:spPr>
            <a:xfrm>
              <a:off x="0" y="0"/>
              <a:ext cx="682752" cy="682752"/>
            </a:xfrm>
            <a:custGeom>
              <a:avLst/>
              <a:gdLst/>
              <a:ahLst/>
              <a:cxnLst/>
              <a:rect l="l" t="t" r="r" b="b"/>
              <a:pathLst>
                <a:path w="682752" h="682752">
                  <a:moveTo>
                    <a:pt x="0" y="0"/>
                  </a:moveTo>
                  <a:lnTo>
                    <a:pt x="682752" y="0"/>
                  </a:lnTo>
                  <a:lnTo>
                    <a:pt x="682752" y="682752"/>
                  </a:lnTo>
                  <a:lnTo>
                    <a:pt x="0" y="682752"/>
                  </a:lnTo>
                  <a:lnTo>
                    <a:pt x="0" y="0"/>
                  </a:lnTo>
                  <a:close/>
                </a:path>
              </a:pathLst>
            </a:custGeom>
            <a:blipFill>
              <a:blip r:embed="rId5"/>
              <a:stretch>
                <a:fillRect/>
              </a:stretch>
            </a:blipFill>
          </p:spPr>
          <p:txBody>
            <a:bodyPr/>
            <a:lstStyle/>
            <a:p>
              <a:endParaRPr lang="en-US"/>
            </a:p>
          </p:txBody>
        </p:sp>
      </p:grpSp>
      <p:grpSp>
        <p:nvGrpSpPr>
          <p:cNvPr id="32" name="Group 32"/>
          <p:cNvGrpSpPr/>
          <p:nvPr/>
        </p:nvGrpSpPr>
        <p:grpSpPr>
          <a:xfrm>
            <a:off x="12749040" y="3027839"/>
            <a:ext cx="4773168" cy="731520"/>
            <a:chOff x="0" y="0"/>
            <a:chExt cx="6364224" cy="975360"/>
          </a:xfrm>
        </p:grpSpPr>
        <p:sp>
          <p:nvSpPr>
            <p:cNvPr id="33" name="Freeform 33"/>
            <p:cNvSpPr/>
            <p:nvPr/>
          </p:nvSpPr>
          <p:spPr>
            <a:xfrm>
              <a:off x="0" y="0"/>
              <a:ext cx="6364224" cy="975360"/>
            </a:xfrm>
            <a:custGeom>
              <a:avLst/>
              <a:gdLst/>
              <a:ahLst/>
              <a:cxnLst/>
              <a:rect l="l" t="t" r="r" b="b"/>
              <a:pathLst>
                <a:path w="6364224" h="975360">
                  <a:moveTo>
                    <a:pt x="0" y="0"/>
                  </a:moveTo>
                  <a:lnTo>
                    <a:pt x="6364224" y="0"/>
                  </a:lnTo>
                  <a:lnTo>
                    <a:pt x="6364224" y="975360"/>
                  </a:lnTo>
                  <a:lnTo>
                    <a:pt x="0" y="975360"/>
                  </a:lnTo>
                  <a:close/>
                </a:path>
              </a:pathLst>
            </a:custGeom>
            <a:blipFill>
              <a:blip r:embed="rId3">
                <a:alphaModFix amt="0"/>
              </a:blip>
              <a:stretch>
                <a:fillRect t="-77139" b="-77139"/>
              </a:stretch>
            </a:blipFill>
          </p:spPr>
          <p:txBody>
            <a:bodyPr/>
            <a:lstStyle/>
            <a:p>
              <a:endParaRPr lang="en-US"/>
            </a:p>
          </p:txBody>
        </p:sp>
        <p:sp>
          <p:nvSpPr>
            <p:cNvPr id="34" name="TextBox 34"/>
            <p:cNvSpPr txBox="1"/>
            <p:nvPr/>
          </p:nvSpPr>
          <p:spPr>
            <a:xfrm>
              <a:off x="0" y="0"/>
              <a:ext cx="6364224" cy="97536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Printing Basics</a:t>
              </a:r>
            </a:p>
          </p:txBody>
        </p:sp>
      </p:grpSp>
      <p:grpSp>
        <p:nvGrpSpPr>
          <p:cNvPr id="35" name="Group 35"/>
          <p:cNvGrpSpPr/>
          <p:nvPr/>
        </p:nvGrpSpPr>
        <p:grpSpPr>
          <a:xfrm>
            <a:off x="12749040" y="3759359"/>
            <a:ext cx="4773168" cy="1554480"/>
            <a:chOff x="0" y="0"/>
            <a:chExt cx="6364224" cy="2072640"/>
          </a:xfrm>
        </p:grpSpPr>
        <p:sp>
          <p:nvSpPr>
            <p:cNvPr id="36" name="Freeform 36"/>
            <p:cNvSpPr/>
            <p:nvPr/>
          </p:nvSpPr>
          <p:spPr>
            <a:xfrm>
              <a:off x="0" y="0"/>
              <a:ext cx="6364224" cy="2072640"/>
            </a:xfrm>
            <a:custGeom>
              <a:avLst/>
              <a:gdLst/>
              <a:ahLst/>
              <a:cxnLst/>
              <a:rect l="l" t="t" r="r" b="b"/>
              <a:pathLst>
                <a:path w="6364224" h="2072640">
                  <a:moveTo>
                    <a:pt x="0" y="0"/>
                  </a:moveTo>
                  <a:lnTo>
                    <a:pt x="6364224" y="0"/>
                  </a:lnTo>
                  <a:lnTo>
                    <a:pt x="6364224" y="2072640"/>
                  </a:lnTo>
                  <a:lnTo>
                    <a:pt x="0" y="2072640"/>
                  </a:lnTo>
                  <a:close/>
                </a:path>
              </a:pathLst>
            </a:custGeom>
            <a:blipFill>
              <a:blip r:embed="rId3">
                <a:alphaModFix amt="0"/>
              </a:blip>
              <a:stretch>
                <a:fillRect t="-9830" b="-9830"/>
              </a:stretch>
            </a:blipFill>
          </p:spPr>
          <p:txBody>
            <a:bodyPr/>
            <a:lstStyle/>
            <a:p>
              <a:endParaRPr lang="en-US"/>
            </a:p>
          </p:txBody>
        </p:sp>
        <p:sp>
          <p:nvSpPr>
            <p:cNvPr id="37" name="TextBox 37"/>
            <p:cNvSpPr txBox="1"/>
            <p:nvPr/>
          </p:nvSpPr>
          <p:spPr>
            <a:xfrm>
              <a:off x="0" y="9525"/>
              <a:ext cx="6364224" cy="20631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Slicing in Cura, SD card transfer, starting a print, and safe print removal.</a:t>
              </a:r>
            </a:p>
          </p:txBody>
        </p:sp>
      </p:grpSp>
      <p:grpSp>
        <p:nvGrpSpPr>
          <p:cNvPr id="38" name="Group 38"/>
          <p:cNvGrpSpPr/>
          <p:nvPr/>
        </p:nvGrpSpPr>
        <p:grpSpPr>
          <a:xfrm>
            <a:off x="3888504" y="6081935"/>
            <a:ext cx="5212080" cy="3474720"/>
            <a:chOff x="0" y="0"/>
            <a:chExt cx="6949440" cy="4632960"/>
          </a:xfrm>
        </p:grpSpPr>
        <p:sp>
          <p:nvSpPr>
            <p:cNvPr id="39" name="Freeform 39"/>
            <p:cNvSpPr/>
            <p:nvPr/>
          </p:nvSpPr>
          <p:spPr>
            <a:xfrm>
              <a:off x="0" y="0"/>
              <a:ext cx="6949440" cy="4632960"/>
            </a:xfrm>
            <a:custGeom>
              <a:avLst/>
              <a:gdLst/>
              <a:ahLst/>
              <a:cxnLst/>
              <a:rect l="l" t="t" r="r" b="b"/>
              <a:pathLst>
                <a:path w="6949440" h="4632960">
                  <a:moveTo>
                    <a:pt x="0" y="0"/>
                  </a:moveTo>
                  <a:lnTo>
                    <a:pt x="6949440" y="0"/>
                  </a:lnTo>
                  <a:lnTo>
                    <a:pt x="6949440" y="4632960"/>
                  </a:lnTo>
                  <a:lnTo>
                    <a:pt x="0" y="4632960"/>
                  </a:lnTo>
                  <a:close/>
                </a:path>
              </a:pathLst>
            </a:custGeom>
            <a:solidFill>
              <a:srgbClr val="FFFFFF"/>
            </a:solidFill>
          </p:spPr>
          <p:txBody>
            <a:bodyPr/>
            <a:lstStyle/>
            <a:p>
              <a:endParaRPr lang="en-US"/>
            </a:p>
          </p:txBody>
        </p:sp>
      </p:grpSp>
      <p:grpSp>
        <p:nvGrpSpPr>
          <p:cNvPr id="40" name="Group 40"/>
          <p:cNvGrpSpPr/>
          <p:nvPr/>
        </p:nvGrpSpPr>
        <p:grpSpPr>
          <a:xfrm>
            <a:off x="4107960" y="6301391"/>
            <a:ext cx="694944" cy="694944"/>
            <a:chOff x="0" y="0"/>
            <a:chExt cx="926592" cy="926592"/>
          </a:xfrm>
        </p:grpSpPr>
        <p:sp>
          <p:nvSpPr>
            <p:cNvPr id="41" name="Freeform 41"/>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FF0000"/>
            </a:solidFill>
          </p:spPr>
          <p:txBody>
            <a:bodyPr/>
            <a:lstStyle/>
            <a:p>
              <a:endParaRPr lang="en-US"/>
            </a:p>
          </p:txBody>
        </p:sp>
      </p:grpSp>
      <p:grpSp>
        <p:nvGrpSpPr>
          <p:cNvPr id="42" name="Group 42"/>
          <p:cNvGrpSpPr/>
          <p:nvPr/>
        </p:nvGrpSpPr>
        <p:grpSpPr>
          <a:xfrm>
            <a:off x="4912632" y="6392831"/>
            <a:ext cx="512064" cy="512064"/>
            <a:chOff x="0" y="0"/>
            <a:chExt cx="682752" cy="682752"/>
          </a:xfrm>
        </p:grpSpPr>
        <p:sp>
          <p:nvSpPr>
            <p:cNvPr id="43" name="Freeform 43" descr="preencoded.png"/>
            <p:cNvSpPr/>
            <p:nvPr/>
          </p:nvSpPr>
          <p:spPr>
            <a:xfrm>
              <a:off x="0" y="0"/>
              <a:ext cx="682752" cy="682752"/>
            </a:xfrm>
            <a:custGeom>
              <a:avLst/>
              <a:gdLst/>
              <a:ahLst/>
              <a:cxnLst/>
              <a:rect l="l" t="t" r="r" b="b"/>
              <a:pathLst>
                <a:path w="682752" h="682752">
                  <a:moveTo>
                    <a:pt x="0" y="0"/>
                  </a:moveTo>
                  <a:lnTo>
                    <a:pt x="682752" y="0"/>
                  </a:lnTo>
                  <a:lnTo>
                    <a:pt x="682752" y="682752"/>
                  </a:lnTo>
                  <a:lnTo>
                    <a:pt x="0" y="682752"/>
                  </a:lnTo>
                  <a:lnTo>
                    <a:pt x="0" y="0"/>
                  </a:lnTo>
                  <a:close/>
                </a:path>
              </a:pathLst>
            </a:custGeom>
            <a:blipFill>
              <a:blip r:embed="rId6"/>
              <a:stretch>
                <a:fillRect/>
              </a:stretch>
            </a:blipFill>
          </p:spPr>
          <p:txBody>
            <a:bodyPr/>
            <a:lstStyle/>
            <a:p>
              <a:endParaRPr lang="en-US"/>
            </a:p>
          </p:txBody>
        </p:sp>
      </p:grpSp>
      <p:grpSp>
        <p:nvGrpSpPr>
          <p:cNvPr id="44" name="Group 44"/>
          <p:cNvGrpSpPr/>
          <p:nvPr/>
        </p:nvGrpSpPr>
        <p:grpSpPr>
          <a:xfrm>
            <a:off x="4107960" y="7087775"/>
            <a:ext cx="4773168" cy="731520"/>
            <a:chOff x="0" y="0"/>
            <a:chExt cx="6364224" cy="975360"/>
          </a:xfrm>
        </p:grpSpPr>
        <p:sp>
          <p:nvSpPr>
            <p:cNvPr id="45" name="Freeform 45"/>
            <p:cNvSpPr/>
            <p:nvPr/>
          </p:nvSpPr>
          <p:spPr>
            <a:xfrm>
              <a:off x="0" y="0"/>
              <a:ext cx="6364224" cy="975360"/>
            </a:xfrm>
            <a:custGeom>
              <a:avLst/>
              <a:gdLst/>
              <a:ahLst/>
              <a:cxnLst/>
              <a:rect l="l" t="t" r="r" b="b"/>
              <a:pathLst>
                <a:path w="6364224" h="975360">
                  <a:moveTo>
                    <a:pt x="0" y="0"/>
                  </a:moveTo>
                  <a:lnTo>
                    <a:pt x="6364224" y="0"/>
                  </a:lnTo>
                  <a:lnTo>
                    <a:pt x="6364224" y="975360"/>
                  </a:lnTo>
                  <a:lnTo>
                    <a:pt x="0" y="975360"/>
                  </a:lnTo>
                  <a:close/>
                </a:path>
              </a:pathLst>
            </a:custGeom>
            <a:blipFill>
              <a:blip r:embed="rId3">
                <a:alphaModFix amt="0"/>
              </a:blip>
              <a:stretch>
                <a:fillRect t="-77139" b="-77139"/>
              </a:stretch>
            </a:blipFill>
          </p:spPr>
          <p:txBody>
            <a:bodyPr/>
            <a:lstStyle/>
            <a:p>
              <a:endParaRPr lang="en-US"/>
            </a:p>
          </p:txBody>
        </p:sp>
        <p:sp>
          <p:nvSpPr>
            <p:cNvPr id="46" name="TextBox 46"/>
            <p:cNvSpPr txBox="1"/>
            <p:nvPr/>
          </p:nvSpPr>
          <p:spPr>
            <a:xfrm>
              <a:off x="0" y="0"/>
              <a:ext cx="6364224" cy="97536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Achieving High-Quality Prints</a:t>
              </a:r>
            </a:p>
          </p:txBody>
        </p:sp>
      </p:grpSp>
      <p:grpSp>
        <p:nvGrpSpPr>
          <p:cNvPr id="47" name="Group 47"/>
          <p:cNvGrpSpPr/>
          <p:nvPr/>
        </p:nvGrpSpPr>
        <p:grpSpPr>
          <a:xfrm>
            <a:off x="4107960" y="7819295"/>
            <a:ext cx="4773168" cy="1554480"/>
            <a:chOff x="0" y="0"/>
            <a:chExt cx="6364224" cy="2072640"/>
          </a:xfrm>
        </p:grpSpPr>
        <p:sp>
          <p:nvSpPr>
            <p:cNvPr id="48" name="Freeform 48"/>
            <p:cNvSpPr/>
            <p:nvPr/>
          </p:nvSpPr>
          <p:spPr>
            <a:xfrm>
              <a:off x="0" y="0"/>
              <a:ext cx="6364224" cy="2072640"/>
            </a:xfrm>
            <a:custGeom>
              <a:avLst/>
              <a:gdLst/>
              <a:ahLst/>
              <a:cxnLst/>
              <a:rect l="l" t="t" r="r" b="b"/>
              <a:pathLst>
                <a:path w="6364224" h="2072640">
                  <a:moveTo>
                    <a:pt x="0" y="0"/>
                  </a:moveTo>
                  <a:lnTo>
                    <a:pt x="6364224" y="0"/>
                  </a:lnTo>
                  <a:lnTo>
                    <a:pt x="6364224" y="2072640"/>
                  </a:lnTo>
                  <a:lnTo>
                    <a:pt x="0" y="2072640"/>
                  </a:lnTo>
                  <a:close/>
                </a:path>
              </a:pathLst>
            </a:custGeom>
            <a:blipFill>
              <a:blip r:embed="rId3">
                <a:alphaModFix amt="0"/>
              </a:blip>
              <a:stretch>
                <a:fillRect t="-9830" b="-9830"/>
              </a:stretch>
            </a:blipFill>
          </p:spPr>
          <p:txBody>
            <a:bodyPr/>
            <a:lstStyle/>
            <a:p>
              <a:endParaRPr lang="en-US"/>
            </a:p>
          </p:txBody>
        </p:sp>
        <p:sp>
          <p:nvSpPr>
            <p:cNvPr id="49" name="TextBox 49"/>
            <p:cNvSpPr txBox="1"/>
            <p:nvPr/>
          </p:nvSpPr>
          <p:spPr>
            <a:xfrm>
              <a:off x="0" y="9525"/>
              <a:ext cx="6364224" cy="20631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Temperatures, layer height, speed, infill, and two essential calibration prints.</a:t>
              </a:r>
            </a:p>
          </p:txBody>
        </p:sp>
      </p:grpSp>
      <p:grpSp>
        <p:nvGrpSpPr>
          <p:cNvPr id="50" name="Group 50"/>
          <p:cNvGrpSpPr/>
          <p:nvPr/>
        </p:nvGrpSpPr>
        <p:grpSpPr>
          <a:xfrm>
            <a:off x="9923544" y="6081935"/>
            <a:ext cx="5212080" cy="3474720"/>
            <a:chOff x="0" y="0"/>
            <a:chExt cx="6949440" cy="4632960"/>
          </a:xfrm>
        </p:grpSpPr>
        <p:sp>
          <p:nvSpPr>
            <p:cNvPr id="51" name="Freeform 51"/>
            <p:cNvSpPr/>
            <p:nvPr/>
          </p:nvSpPr>
          <p:spPr>
            <a:xfrm>
              <a:off x="0" y="0"/>
              <a:ext cx="6949440" cy="4632960"/>
            </a:xfrm>
            <a:custGeom>
              <a:avLst/>
              <a:gdLst/>
              <a:ahLst/>
              <a:cxnLst/>
              <a:rect l="l" t="t" r="r" b="b"/>
              <a:pathLst>
                <a:path w="6949440" h="4632960">
                  <a:moveTo>
                    <a:pt x="0" y="0"/>
                  </a:moveTo>
                  <a:lnTo>
                    <a:pt x="6949440" y="0"/>
                  </a:lnTo>
                  <a:lnTo>
                    <a:pt x="6949440" y="4632960"/>
                  </a:lnTo>
                  <a:lnTo>
                    <a:pt x="0" y="4632960"/>
                  </a:lnTo>
                  <a:close/>
                </a:path>
              </a:pathLst>
            </a:custGeom>
            <a:solidFill>
              <a:srgbClr val="FFFFFF"/>
            </a:solidFill>
          </p:spPr>
          <p:txBody>
            <a:bodyPr/>
            <a:lstStyle/>
            <a:p>
              <a:endParaRPr lang="en-US"/>
            </a:p>
          </p:txBody>
        </p:sp>
      </p:grpSp>
      <p:grpSp>
        <p:nvGrpSpPr>
          <p:cNvPr id="52" name="Group 52"/>
          <p:cNvGrpSpPr/>
          <p:nvPr/>
        </p:nvGrpSpPr>
        <p:grpSpPr>
          <a:xfrm>
            <a:off x="10143000" y="6301391"/>
            <a:ext cx="694944" cy="694944"/>
            <a:chOff x="0" y="0"/>
            <a:chExt cx="926592" cy="926592"/>
          </a:xfrm>
        </p:grpSpPr>
        <p:sp>
          <p:nvSpPr>
            <p:cNvPr id="53" name="Freeform 53"/>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FF0000"/>
            </a:solidFill>
          </p:spPr>
          <p:txBody>
            <a:bodyPr/>
            <a:lstStyle/>
            <a:p>
              <a:endParaRPr lang="en-US"/>
            </a:p>
          </p:txBody>
        </p:sp>
      </p:grpSp>
      <p:grpSp>
        <p:nvGrpSpPr>
          <p:cNvPr id="54" name="Group 54"/>
          <p:cNvGrpSpPr/>
          <p:nvPr/>
        </p:nvGrpSpPr>
        <p:grpSpPr>
          <a:xfrm>
            <a:off x="10947672" y="6392831"/>
            <a:ext cx="512064" cy="512064"/>
            <a:chOff x="0" y="0"/>
            <a:chExt cx="682752" cy="682752"/>
          </a:xfrm>
        </p:grpSpPr>
        <p:sp>
          <p:nvSpPr>
            <p:cNvPr id="55" name="Freeform 55" descr="preencoded.png"/>
            <p:cNvSpPr/>
            <p:nvPr/>
          </p:nvSpPr>
          <p:spPr>
            <a:xfrm>
              <a:off x="0" y="0"/>
              <a:ext cx="682752" cy="682752"/>
            </a:xfrm>
            <a:custGeom>
              <a:avLst/>
              <a:gdLst/>
              <a:ahLst/>
              <a:cxnLst/>
              <a:rect l="l" t="t" r="r" b="b"/>
              <a:pathLst>
                <a:path w="682752" h="682752">
                  <a:moveTo>
                    <a:pt x="0" y="0"/>
                  </a:moveTo>
                  <a:lnTo>
                    <a:pt x="682752" y="0"/>
                  </a:lnTo>
                  <a:lnTo>
                    <a:pt x="682752" y="682752"/>
                  </a:lnTo>
                  <a:lnTo>
                    <a:pt x="0" y="682752"/>
                  </a:lnTo>
                  <a:lnTo>
                    <a:pt x="0" y="0"/>
                  </a:lnTo>
                  <a:close/>
                </a:path>
              </a:pathLst>
            </a:custGeom>
            <a:blipFill>
              <a:blip r:embed="rId7"/>
              <a:stretch>
                <a:fillRect/>
              </a:stretch>
            </a:blipFill>
          </p:spPr>
          <p:txBody>
            <a:bodyPr/>
            <a:lstStyle/>
            <a:p>
              <a:endParaRPr lang="en-US"/>
            </a:p>
          </p:txBody>
        </p:sp>
      </p:grpSp>
      <p:grpSp>
        <p:nvGrpSpPr>
          <p:cNvPr id="56" name="Group 56"/>
          <p:cNvGrpSpPr/>
          <p:nvPr/>
        </p:nvGrpSpPr>
        <p:grpSpPr>
          <a:xfrm>
            <a:off x="10143000" y="7087775"/>
            <a:ext cx="4773168" cy="731520"/>
            <a:chOff x="0" y="0"/>
            <a:chExt cx="6364224" cy="975360"/>
          </a:xfrm>
        </p:grpSpPr>
        <p:sp>
          <p:nvSpPr>
            <p:cNvPr id="57" name="Freeform 57"/>
            <p:cNvSpPr/>
            <p:nvPr/>
          </p:nvSpPr>
          <p:spPr>
            <a:xfrm>
              <a:off x="0" y="0"/>
              <a:ext cx="6364224" cy="975360"/>
            </a:xfrm>
            <a:custGeom>
              <a:avLst/>
              <a:gdLst/>
              <a:ahLst/>
              <a:cxnLst/>
              <a:rect l="l" t="t" r="r" b="b"/>
              <a:pathLst>
                <a:path w="6364224" h="975360">
                  <a:moveTo>
                    <a:pt x="0" y="0"/>
                  </a:moveTo>
                  <a:lnTo>
                    <a:pt x="6364224" y="0"/>
                  </a:lnTo>
                  <a:lnTo>
                    <a:pt x="6364224" y="975360"/>
                  </a:lnTo>
                  <a:lnTo>
                    <a:pt x="0" y="975360"/>
                  </a:lnTo>
                  <a:close/>
                </a:path>
              </a:pathLst>
            </a:custGeom>
            <a:blipFill>
              <a:blip r:embed="rId3">
                <a:alphaModFix amt="0"/>
              </a:blip>
              <a:stretch>
                <a:fillRect t="-77139" b="-77139"/>
              </a:stretch>
            </a:blipFill>
          </p:spPr>
          <p:txBody>
            <a:bodyPr/>
            <a:lstStyle/>
            <a:p>
              <a:endParaRPr lang="en-US"/>
            </a:p>
          </p:txBody>
        </p:sp>
        <p:sp>
          <p:nvSpPr>
            <p:cNvPr id="58" name="TextBox 58"/>
            <p:cNvSpPr txBox="1"/>
            <p:nvPr/>
          </p:nvSpPr>
          <p:spPr>
            <a:xfrm>
              <a:off x="0" y="0"/>
              <a:ext cx="6364224" cy="97536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Troubleshooting</a:t>
              </a:r>
            </a:p>
          </p:txBody>
        </p:sp>
      </p:grpSp>
      <p:grpSp>
        <p:nvGrpSpPr>
          <p:cNvPr id="59" name="Group 59"/>
          <p:cNvGrpSpPr/>
          <p:nvPr/>
        </p:nvGrpSpPr>
        <p:grpSpPr>
          <a:xfrm>
            <a:off x="10143000" y="7819295"/>
            <a:ext cx="4773168" cy="1554480"/>
            <a:chOff x="0" y="0"/>
            <a:chExt cx="6364224" cy="2072640"/>
          </a:xfrm>
        </p:grpSpPr>
        <p:sp>
          <p:nvSpPr>
            <p:cNvPr id="60" name="Freeform 60"/>
            <p:cNvSpPr/>
            <p:nvPr/>
          </p:nvSpPr>
          <p:spPr>
            <a:xfrm>
              <a:off x="0" y="0"/>
              <a:ext cx="6364224" cy="2072640"/>
            </a:xfrm>
            <a:custGeom>
              <a:avLst/>
              <a:gdLst/>
              <a:ahLst/>
              <a:cxnLst/>
              <a:rect l="l" t="t" r="r" b="b"/>
              <a:pathLst>
                <a:path w="6364224" h="2072640">
                  <a:moveTo>
                    <a:pt x="0" y="0"/>
                  </a:moveTo>
                  <a:lnTo>
                    <a:pt x="6364224" y="0"/>
                  </a:lnTo>
                  <a:lnTo>
                    <a:pt x="6364224" y="2072640"/>
                  </a:lnTo>
                  <a:lnTo>
                    <a:pt x="0" y="2072640"/>
                  </a:lnTo>
                  <a:close/>
                </a:path>
              </a:pathLst>
            </a:custGeom>
            <a:blipFill>
              <a:blip r:embed="rId3">
                <a:alphaModFix amt="0"/>
              </a:blip>
              <a:stretch>
                <a:fillRect t="-9830" b="-9830"/>
              </a:stretch>
            </a:blipFill>
          </p:spPr>
          <p:txBody>
            <a:bodyPr/>
            <a:lstStyle/>
            <a:p>
              <a:endParaRPr lang="en-US"/>
            </a:p>
          </p:txBody>
        </p:sp>
        <p:sp>
          <p:nvSpPr>
            <p:cNvPr id="61" name="TextBox 61"/>
            <p:cNvSpPr txBox="1"/>
            <p:nvPr/>
          </p:nvSpPr>
          <p:spPr>
            <a:xfrm>
              <a:off x="0" y="9525"/>
              <a:ext cx="6364224" cy="20631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Diagnose and fix 8 common problems: no adhesion, stringing, clogged nozzle, and more.</a:t>
              </a:r>
            </a:p>
          </p:txBody>
        </p:sp>
      </p:grpSp>
      <p:grpSp>
        <p:nvGrpSpPr>
          <p:cNvPr id="62" name="Group 62"/>
          <p:cNvGrpSpPr/>
          <p:nvPr/>
        </p:nvGrpSpPr>
        <p:grpSpPr>
          <a:xfrm rot="-3739">
            <a:off x="686" y="-11192"/>
            <a:ext cx="18286628" cy="1271611"/>
            <a:chOff x="0" y="0"/>
            <a:chExt cx="4816231" cy="334910"/>
          </a:xfrm>
        </p:grpSpPr>
        <p:sp>
          <p:nvSpPr>
            <p:cNvPr id="63" name="Freeform 6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64" name="TextBox 6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65" name="TextBox 65"/>
          <p:cNvSpPr txBox="1"/>
          <p:nvPr/>
        </p:nvSpPr>
        <p:spPr>
          <a:xfrm>
            <a:off x="461808" y="238731"/>
            <a:ext cx="4962888" cy="695566"/>
          </a:xfrm>
          <a:prstGeom prst="rect">
            <a:avLst/>
          </a:prstGeom>
        </p:spPr>
        <p:txBody>
          <a:bodyPr wrap="square" lIns="0" tIns="0" rIns="0" bIns="0" rtlCol="0" anchor="t">
            <a:spAutoFit/>
          </a:bodyPr>
          <a:lstStyle/>
          <a:p>
            <a:pPr algn="ctr">
              <a:lnSpc>
                <a:spcPts val="5761"/>
              </a:lnSpc>
              <a:spcBef>
                <a:spcPct val="0"/>
              </a:spcBef>
            </a:pPr>
            <a:r>
              <a:rPr lang="en-US" sz="4115" b="1" dirty="0">
                <a:solidFill>
                  <a:srgbClr val="FFFFFF"/>
                </a:solidFill>
                <a:latin typeface="Canva Sans Bold"/>
                <a:ea typeface="Canva Sans Bold"/>
                <a:cs typeface="Canva Sans Bold"/>
                <a:sym typeface="Canva Sans Bold"/>
              </a:rPr>
              <a:t>Guide Overview</a:t>
            </a:r>
          </a:p>
        </p:txBody>
      </p:sp>
      <p:grpSp>
        <p:nvGrpSpPr>
          <p:cNvPr id="66" name="Group 66"/>
          <p:cNvGrpSpPr/>
          <p:nvPr/>
        </p:nvGrpSpPr>
        <p:grpSpPr>
          <a:xfrm>
            <a:off x="637812" y="2241455"/>
            <a:ext cx="731520" cy="731520"/>
            <a:chOff x="0" y="0"/>
            <a:chExt cx="975360" cy="975360"/>
          </a:xfrm>
        </p:grpSpPr>
        <p:sp>
          <p:nvSpPr>
            <p:cNvPr id="67" name="Freeform 67"/>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3">
                <a:alphaModFix amt="0"/>
              </a:blip>
              <a:stretch>
                <a:fillRect l="-78303" r="-78303"/>
              </a:stretch>
            </a:blipFill>
          </p:spPr>
          <p:txBody>
            <a:bodyPr/>
            <a:lstStyle/>
            <a:p>
              <a:endParaRPr lang="en-US"/>
            </a:p>
          </p:txBody>
        </p:sp>
        <p:sp>
          <p:nvSpPr>
            <p:cNvPr id="68" name="TextBox 68"/>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1</a:t>
              </a:r>
            </a:p>
          </p:txBody>
        </p:sp>
      </p:grpSp>
      <p:grpSp>
        <p:nvGrpSpPr>
          <p:cNvPr id="69" name="Group 69"/>
          <p:cNvGrpSpPr/>
          <p:nvPr/>
        </p:nvGrpSpPr>
        <p:grpSpPr>
          <a:xfrm>
            <a:off x="4107960" y="6301391"/>
            <a:ext cx="731520" cy="731520"/>
            <a:chOff x="0" y="0"/>
            <a:chExt cx="975360" cy="975360"/>
          </a:xfrm>
        </p:grpSpPr>
        <p:sp>
          <p:nvSpPr>
            <p:cNvPr id="70" name="Freeform 70"/>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3">
                <a:alphaModFix amt="0"/>
              </a:blip>
              <a:stretch>
                <a:fillRect l="-78303" r="-78303"/>
              </a:stretch>
            </a:blipFill>
          </p:spPr>
          <p:txBody>
            <a:bodyPr/>
            <a:lstStyle/>
            <a:p>
              <a:endParaRPr lang="en-US"/>
            </a:p>
          </p:txBody>
        </p:sp>
        <p:sp>
          <p:nvSpPr>
            <p:cNvPr id="71" name="TextBox 71"/>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4</a:t>
              </a:r>
            </a:p>
          </p:txBody>
        </p:sp>
      </p:grpSp>
      <p:grpSp>
        <p:nvGrpSpPr>
          <p:cNvPr id="72" name="Group 72"/>
          <p:cNvGrpSpPr/>
          <p:nvPr/>
        </p:nvGrpSpPr>
        <p:grpSpPr>
          <a:xfrm>
            <a:off x="10124712" y="6264815"/>
            <a:ext cx="731520" cy="731520"/>
            <a:chOff x="0" y="0"/>
            <a:chExt cx="975360" cy="975360"/>
          </a:xfrm>
        </p:grpSpPr>
        <p:sp>
          <p:nvSpPr>
            <p:cNvPr id="73" name="Freeform 73"/>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3">
                <a:alphaModFix amt="0"/>
              </a:blip>
              <a:stretch>
                <a:fillRect l="-78303" r="-78303"/>
              </a:stretch>
            </a:blipFill>
          </p:spPr>
          <p:txBody>
            <a:bodyPr/>
            <a:lstStyle/>
            <a:p>
              <a:endParaRPr lang="en-US"/>
            </a:p>
          </p:txBody>
        </p:sp>
        <p:sp>
          <p:nvSpPr>
            <p:cNvPr id="74" name="TextBox 74"/>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5</a:t>
              </a:r>
            </a:p>
          </p:txBody>
        </p:sp>
      </p:grpSp>
      <p:grpSp>
        <p:nvGrpSpPr>
          <p:cNvPr id="75" name="Group 75"/>
          <p:cNvGrpSpPr/>
          <p:nvPr/>
        </p:nvGrpSpPr>
        <p:grpSpPr>
          <a:xfrm>
            <a:off x="12749040" y="2241455"/>
            <a:ext cx="731520" cy="731520"/>
            <a:chOff x="0" y="0"/>
            <a:chExt cx="975360" cy="975360"/>
          </a:xfrm>
        </p:grpSpPr>
        <p:sp>
          <p:nvSpPr>
            <p:cNvPr id="76" name="Freeform 76"/>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3">
                <a:alphaModFix amt="0"/>
              </a:blip>
              <a:stretch>
                <a:fillRect l="-78303" r="-78303"/>
              </a:stretch>
            </a:blipFill>
          </p:spPr>
          <p:txBody>
            <a:bodyPr/>
            <a:lstStyle/>
            <a:p>
              <a:endParaRPr lang="en-US"/>
            </a:p>
          </p:txBody>
        </p:sp>
        <p:sp>
          <p:nvSpPr>
            <p:cNvPr id="77" name="TextBox 77"/>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3</a:t>
              </a:r>
            </a:p>
          </p:txBody>
        </p:sp>
      </p:grpSp>
      <p:grpSp>
        <p:nvGrpSpPr>
          <p:cNvPr id="78" name="Group 78"/>
          <p:cNvGrpSpPr/>
          <p:nvPr/>
        </p:nvGrpSpPr>
        <p:grpSpPr>
          <a:xfrm>
            <a:off x="6710952" y="2223167"/>
            <a:ext cx="731520" cy="731520"/>
            <a:chOff x="0" y="0"/>
            <a:chExt cx="975360" cy="975360"/>
          </a:xfrm>
        </p:grpSpPr>
        <p:sp>
          <p:nvSpPr>
            <p:cNvPr id="79" name="Freeform 79"/>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3">
                <a:alphaModFix amt="0"/>
              </a:blip>
              <a:stretch>
                <a:fillRect l="-78303" r="-78303"/>
              </a:stretch>
            </a:blipFill>
          </p:spPr>
          <p:txBody>
            <a:bodyPr/>
            <a:lstStyle/>
            <a:p>
              <a:endParaRPr lang="en-US"/>
            </a:p>
          </p:txBody>
        </p:sp>
        <p:sp>
          <p:nvSpPr>
            <p:cNvPr id="80" name="TextBox 80"/>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2</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A3F"/>
        </a:solidFill>
        <a:effectLst/>
      </p:bgPr>
    </p:bg>
    <p:spTree>
      <p:nvGrpSpPr>
        <p:cNvPr id="1" name=""/>
        <p:cNvGrpSpPr/>
        <p:nvPr/>
      </p:nvGrpSpPr>
      <p:grpSpPr>
        <a:xfrm>
          <a:off x="0" y="0"/>
          <a:ext cx="0" cy="0"/>
          <a:chOff x="0" y="0"/>
          <a:chExt cx="0" cy="0"/>
        </a:xfrm>
      </p:grpSpPr>
      <p:grpSp>
        <p:nvGrpSpPr>
          <p:cNvPr id="2" name="Group 2"/>
          <p:cNvGrpSpPr/>
          <p:nvPr/>
        </p:nvGrpSpPr>
        <p:grpSpPr>
          <a:xfrm>
            <a:off x="914400" y="711327"/>
            <a:ext cx="8229600" cy="109728"/>
            <a:chOff x="0" y="0"/>
            <a:chExt cx="10972800" cy="146304"/>
          </a:xfrm>
        </p:grpSpPr>
        <p:sp>
          <p:nvSpPr>
            <p:cNvPr id="3" name="Freeform 3"/>
            <p:cNvSpPr/>
            <p:nvPr/>
          </p:nvSpPr>
          <p:spPr>
            <a:xfrm>
              <a:off x="0" y="0"/>
              <a:ext cx="10972800" cy="146304"/>
            </a:xfrm>
            <a:custGeom>
              <a:avLst/>
              <a:gdLst/>
              <a:ahLst/>
              <a:cxnLst/>
              <a:rect l="l" t="t" r="r" b="b"/>
              <a:pathLst>
                <a:path w="10972800" h="146304">
                  <a:moveTo>
                    <a:pt x="0" y="0"/>
                  </a:moveTo>
                  <a:lnTo>
                    <a:pt x="10972800" y="0"/>
                  </a:lnTo>
                  <a:lnTo>
                    <a:pt x="10972800" y="146304"/>
                  </a:lnTo>
                  <a:lnTo>
                    <a:pt x="0" y="146304"/>
                  </a:lnTo>
                  <a:close/>
                </a:path>
              </a:pathLst>
            </a:custGeom>
            <a:solidFill>
              <a:srgbClr val="F5A623"/>
            </a:solidFill>
          </p:spPr>
          <p:txBody>
            <a:bodyPr/>
            <a:lstStyle/>
            <a:p>
              <a:endParaRPr lang="en-US"/>
            </a:p>
          </p:txBody>
        </p:sp>
      </p:grpSp>
      <p:grpSp>
        <p:nvGrpSpPr>
          <p:cNvPr id="4" name="Group 4"/>
          <p:cNvGrpSpPr/>
          <p:nvPr/>
        </p:nvGrpSpPr>
        <p:grpSpPr>
          <a:xfrm>
            <a:off x="914400" y="1097280"/>
            <a:ext cx="16459200" cy="914400"/>
            <a:chOff x="0" y="0"/>
            <a:chExt cx="21945600" cy="1219200"/>
          </a:xfrm>
        </p:grpSpPr>
        <p:sp>
          <p:nvSpPr>
            <p:cNvPr id="5" name="Freeform 5"/>
            <p:cNvSpPr/>
            <p:nvPr/>
          </p:nvSpPr>
          <p:spPr>
            <a:xfrm>
              <a:off x="0" y="0"/>
              <a:ext cx="21945600" cy="1219200"/>
            </a:xfrm>
            <a:custGeom>
              <a:avLst/>
              <a:gdLst/>
              <a:ahLst/>
              <a:cxnLst/>
              <a:rect l="l" t="t" r="r" b="b"/>
              <a:pathLst>
                <a:path w="21945600" h="1219200">
                  <a:moveTo>
                    <a:pt x="0" y="0"/>
                  </a:moveTo>
                  <a:lnTo>
                    <a:pt x="21945600" y="0"/>
                  </a:lnTo>
                  <a:lnTo>
                    <a:pt x="21945600" y="1219200"/>
                  </a:lnTo>
                  <a:lnTo>
                    <a:pt x="0" y="1219200"/>
                  </a:lnTo>
                  <a:close/>
                </a:path>
              </a:pathLst>
            </a:custGeom>
            <a:blipFill>
              <a:blip r:embed="rId2">
                <a:alphaModFix amt="0"/>
              </a:blip>
              <a:stretch>
                <a:fillRect t="-300730" b="-300730"/>
              </a:stretch>
            </a:blipFill>
          </p:spPr>
          <p:txBody>
            <a:bodyPr/>
            <a:lstStyle/>
            <a:p>
              <a:endParaRPr lang="en-US"/>
            </a:p>
          </p:txBody>
        </p:sp>
        <p:sp>
          <p:nvSpPr>
            <p:cNvPr id="6" name="TextBox 6"/>
            <p:cNvSpPr txBox="1"/>
            <p:nvPr/>
          </p:nvSpPr>
          <p:spPr>
            <a:xfrm>
              <a:off x="0" y="0"/>
              <a:ext cx="21945600" cy="1219200"/>
            </a:xfrm>
            <a:prstGeom prst="rect">
              <a:avLst/>
            </a:prstGeom>
          </p:spPr>
          <p:txBody>
            <a:bodyPr lIns="0" tIns="0" rIns="0" bIns="0" rtlCol="0" anchor="ctr"/>
            <a:lstStyle/>
            <a:p>
              <a:pPr algn="l">
                <a:lnSpc>
                  <a:spcPts val="3840"/>
                </a:lnSpc>
              </a:pPr>
              <a:r>
                <a:rPr lang="en-US" sz="3200" b="1" spc="1600">
                  <a:solidFill>
                    <a:srgbClr val="F5A623"/>
                  </a:solidFill>
                  <a:latin typeface="Canva Sans Bold"/>
                  <a:ea typeface="Canva Sans Bold"/>
                  <a:cs typeface="Canva Sans Bold"/>
                  <a:sym typeface="Canva Sans Bold"/>
                </a:rPr>
                <a:t>PART 1</a:t>
              </a:r>
            </a:p>
          </p:txBody>
        </p:sp>
      </p:grpSp>
      <p:grpSp>
        <p:nvGrpSpPr>
          <p:cNvPr id="7" name="Group 7"/>
          <p:cNvGrpSpPr/>
          <p:nvPr/>
        </p:nvGrpSpPr>
        <p:grpSpPr>
          <a:xfrm>
            <a:off x="914400" y="2011680"/>
            <a:ext cx="11887200" cy="2938686"/>
            <a:chOff x="0" y="0"/>
            <a:chExt cx="15849600" cy="3918248"/>
          </a:xfrm>
        </p:grpSpPr>
        <p:sp>
          <p:nvSpPr>
            <p:cNvPr id="8" name="Freeform 8"/>
            <p:cNvSpPr/>
            <p:nvPr/>
          </p:nvSpPr>
          <p:spPr>
            <a:xfrm>
              <a:off x="0" y="0"/>
              <a:ext cx="15849600" cy="3918248"/>
            </a:xfrm>
            <a:custGeom>
              <a:avLst/>
              <a:gdLst/>
              <a:ahLst/>
              <a:cxnLst/>
              <a:rect l="l" t="t" r="r" b="b"/>
              <a:pathLst>
                <a:path w="15849600" h="3918248">
                  <a:moveTo>
                    <a:pt x="0" y="0"/>
                  </a:moveTo>
                  <a:lnTo>
                    <a:pt x="15849600" y="0"/>
                  </a:lnTo>
                  <a:lnTo>
                    <a:pt x="15849600" y="3918248"/>
                  </a:lnTo>
                  <a:lnTo>
                    <a:pt x="0" y="3918248"/>
                  </a:lnTo>
                  <a:close/>
                </a:path>
              </a:pathLst>
            </a:custGeom>
            <a:blipFill>
              <a:blip r:embed="rId2">
                <a:alphaModFix amt="0"/>
              </a:blip>
              <a:stretch>
                <a:fillRect t="-29032" b="-28603"/>
              </a:stretch>
            </a:blipFill>
          </p:spPr>
          <p:txBody>
            <a:bodyPr/>
            <a:lstStyle/>
            <a:p>
              <a:endParaRPr lang="en-US"/>
            </a:p>
          </p:txBody>
        </p:sp>
        <p:sp>
          <p:nvSpPr>
            <p:cNvPr id="9" name="TextBox 9"/>
            <p:cNvSpPr txBox="1"/>
            <p:nvPr/>
          </p:nvSpPr>
          <p:spPr>
            <a:xfrm>
              <a:off x="0" y="0"/>
              <a:ext cx="15849600" cy="3918248"/>
            </a:xfrm>
            <a:prstGeom prst="rect">
              <a:avLst/>
            </a:prstGeom>
          </p:spPr>
          <p:txBody>
            <a:bodyPr lIns="0" tIns="0" rIns="0" bIns="0" rtlCol="0" anchor="ctr"/>
            <a:lstStyle/>
            <a:p>
              <a:pPr algn="l">
                <a:lnSpc>
                  <a:spcPts val="10080"/>
                </a:lnSpc>
              </a:pPr>
              <a:r>
                <a:rPr lang="en-US" sz="8400" b="1">
                  <a:solidFill>
                    <a:srgbClr val="FFFFFF"/>
                  </a:solidFill>
                  <a:latin typeface="Canva Sans Bold"/>
                  <a:ea typeface="Canva Sans Bold"/>
                  <a:cs typeface="Canva Sans Bold"/>
                  <a:sym typeface="Canva Sans Bold"/>
                </a:rPr>
                <a:t>Printer Assembly</a:t>
              </a:r>
            </a:p>
            <a:p>
              <a:pPr algn="l">
                <a:lnSpc>
                  <a:spcPts val="10080"/>
                </a:lnSpc>
              </a:pPr>
              <a:r>
                <a:rPr lang="en-US" sz="8400" b="1">
                  <a:solidFill>
                    <a:srgbClr val="FFFFFF"/>
                  </a:solidFill>
                  <a:latin typeface="Canva Sans Bold"/>
                  <a:ea typeface="Canva Sans Bold"/>
                  <a:cs typeface="Canva Sans Bold"/>
                  <a:sym typeface="Canva Sans Bold"/>
                </a:rPr>
                <a:t>&amp; Initial Setup</a:t>
              </a:r>
            </a:p>
          </p:txBody>
        </p:sp>
      </p:grpSp>
      <p:grpSp>
        <p:nvGrpSpPr>
          <p:cNvPr id="10" name="Group 10"/>
          <p:cNvGrpSpPr/>
          <p:nvPr/>
        </p:nvGrpSpPr>
        <p:grpSpPr>
          <a:xfrm>
            <a:off x="914400" y="5212080"/>
            <a:ext cx="11887200" cy="1645920"/>
            <a:chOff x="0" y="0"/>
            <a:chExt cx="15849600" cy="2194560"/>
          </a:xfrm>
        </p:grpSpPr>
        <p:sp>
          <p:nvSpPr>
            <p:cNvPr id="11" name="Freeform 11"/>
            <p:cNvSpPr/>
            <p:nvPr/>
          </p:nvSpPr>
          <p:spPr>
            <a:xfrm>
              <a:off x="0" y="0"/>
              <a:ext cx="15849600" cy="2194560"/>
            </a:xfrm>
            <a:custGeom>
              <a:avLst/>
              <a:gdLst/>
              <a:ahLst/>
              <a:cxnLst/>
              <a:rect l="l" t="t" r="r" b="b"/>
              <a:pathLst>
                <a:path w="15849600" h="2194560">
                  <a:moveTo>
                    <a:pt x="0" y="0"/>
                  </a:moveTo>
                  <a:lnTo>
                    <a:pt x="15849600" y="0"/>
                  </a:lnTo>
                  <a:lnTo>
                    <a:pt x="15849600" y="2194560"/>
                  </a:lnTo>
                  <a:lnTo>
                    <a:pt x="0" y="2194560"/>
                  </a:lnTo>
                  <a:close/>
                </a:path>
              </a:pathLst>
            </a:custGeom>
            <a:blipFill>
              <a:blip r:embed="rId2">
                <a:alphaModFix amt="0"/>
              </a:blip>
              <a:stretch>
                <a:fillRect t="-90725" b="-90725"/>
              </a:stretch>
            </a:blipFill>
          </p:spPr>
          <p:txBody>
            <a:bodyPr/>
            <a:lstStyle/>
            <a:p>
              <a:endParaRPr lang="en-US"/>
            </a:p>
          </p:txBody>
        </p:sp>
        <p:sp>
          <p:nvSpPr>
            <p:cNvPr id="12" name="TextBox 12"/>
            <p:cNvSpPr txBox="1"/>
            <p:nvPr/>
          </p:nvSpPr>
          <p:spPr>
            <a:xfrm>
              <a:off x="0" y="0"/>
              <a:ext cx="15849600" cy="2194560"/>
            </a:xfrm>
            <a:prstGeom prst="rect">
              <a:avLst/>
            </a:prstGeom>
          </p:spPr>
          <p:txBody>
            <a:bodyPr lIns="0" tIns="0" rIns="0" bIns="0" rtlCol="0" anchor="ctr"/>
            <a:lstStyle/>
            <a:p>
              <a:pPr algn="l">
                <a:lnSpc>
                  <a:spcPts val="3600"/>
                </a:lnSpc>
              </a:pPr>
              <a:r>
                <a:rPr lang="en-US" sz="3000">
                  <a:solidFill>
                    <a:srgbClr val="D4E8DA"/>
                  </a:solidFill>
                  <a:latin typeface="Canva Sans"/>
                  <a:ea typeface="Canva Sans"/>
                  <a:cs typeface="Canva Sans"/>
                  <a:sym typeface="Canva Sans"/>
                </a:rPr>
                <a:t>Build a solid foundation, a well-assembled printer</a:t>
              </a:r>
            </a:p>
            <a:p>
              <a:pPr algn="l">
                <a:lnSpc>
                  <a:spcPts val="3600"/>
                </a:lnSpc>
              </a:pPr>
              <a:r>
                <a:rPr lang="en-US" sz="3000">
                  <a:solidFill>
                    <a:srgbClr val="D4E8DA"/>
                  </a:solidFill>
                  <a:latin typeface="Canva Sans"/>
                  <a:ea typeface="Canva Sans"/>
                  <a:cs typeface="Canva Sans"/>
                  <a:sym typeface="Canva Sans"/>
                </a:rPr>
                <a:t>produces consistently better results.</a:t>
              </a:r>
            </a:p>
          </p:txBody>
        </p:sp>
      </p:grpSp>
      <p:grpSp>
        <p:nvGrpSpPr>
          <p:cNvPr id="13" name="Group 13"/>
          <p:cNvGrpSpPr/>
          <p:nvPr/>
        </p:nvGrpSpPr>
        <p:grpSpPr>
          <a:xfrm>
            <a:off x="13716000" y="2743200"/>
            <a:ext cx="3291840" cy="3291840"/>
            <a:chOff x="0" y="0"/>
            <a:chExt cx="4389120" cy="4389120"/>
          </a:xfrm>
        </p:grpSpPr>
        <p:sp>
          <p:nvSpPr>
            <p:cNvPr id="14" name="Freeform 14" descr="preencoded.png"/>
            <p:cNvSpPr/>
            <p:nvPr/>
          </p:nvSpPr>
          <p:spPr>
            <a:xfrm>
              <a:off x="0" y="0"/>
              <a:ext cx="4389120" cy="4389120"/>
            </a:xfrm>
            <a:custGeom>
              <a:avLst/>
              <a:gdLst/>
              <a:ahLst/>
              <a:cxnLst/>
              <a:rect l="l" t="t" r="r" b="b"/>
              <a:pathLst>
                <a:path w="4389120" h="4389120">
                  <a:moveTo>
                    <a:pt x="0" y="0"/>
                  </a:moveTo>
                  <a:lnTo>
                    <a:pt x="4389120" y="0"/>
                  </a:lnTo>
                  <a:lnTo>
                    <a:pt x="4389120" y="4389120"/>
                  </a:lnTo>
                  <a:lnTo>
                    <a:pt x="0" y="4389120"/>
                  </a:lnTo>
                  <a:lnTo>
                    <a:pt x="0" y="0"/>
                  </a:lnTo>
                  <a:close/>
                </a:path>
              </a:pathLst>
            </a:custGeom>
            <a:blipFill>
              <a:blip r:embed="rId3"/>
              <a:stretch>
                <a:fillRect/>
              </a:stretch>
            </a:blipFill>
          </p:spPr>
          <p:txBody>
            <a:bodyPr/>
            <a:lstStyle/>
            <a:p>
              <a:endParaRPr lang="en-US"/>
            </a:p>
          </p:txBody>
        </p:sp>
      </p:grpSp>
      <p:grpSp>
        <p:nvGrpSpPr>
          <p:cNvPr id="15" name="Group 15"/>
          <p:cNvGrpSpPr/>
          <p:nvPr/>
        </p:nvGrpSpPr>
        <p:grpSpPr>
          <a:xfrm>
            <a:off x="914400" y="7680960"/>
            <a:ext cx="3840480" cy="1005840"/>
            <a:chOff x="0" y="0"/>
            <a:chExt cx="5120640" cy="1341120"/>
          </a:xfrm>
        </p:grpSpPr>
        <p:sp>
          <p:nvSpPr>
            <p:cNvPr id="16" name="Freeform 16"/>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7" name="Group 17"/>
          <p:cNvGrpSpPr/>
          <p:nvPr/>
        </p:nvGrpSpPr>
        <p:grpSpPr>
          <a:xfrm>
            <a:off x="5212080" y="7680960"/>
            <a:ext cx="3840480" cy="1005840"/>
            <a:chOff x="0" y="0"/>
            <a:chExt cx="5120640" cy="1341120"/>
          </a:xfrm>
        </p:grpSpPr>
        <p:sp>
          <p:nvSpPr>
            <p:cNvPr id="18" name="Freeform 18"/>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9" name="Group 19"/>
          <p:cNvGrpSpPr/>
          <p:nvPr/>
        </p:nvGrpSpPr>
        <p:grpSpPr>
          <a:xfrm>
            <a:off x="9509760" y="7680960"/>
            <a:ext cx="3840480" cy="1005840"/>
            <a:chOff x="0" y="0"/>
            <a:chExt cx="5120640" cy="1341120"/>
          </a:xfrm>
        </p:grpSpPr>
        <p:sp>
          <p:nvSpPr>
            <p:cNvPr id="20" name="Freeform 20"/>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21" name="Group 21"/>
          <p:cNvGrpSpPr/>
          <p:nvPr/>
        </p:nvGrpSpPr>
        <p:grpSpPr>
          <a:xfrm>
            <a:off x="13807440" y="7680960"/>
            <a:ext cx="3840480" cy="1005840"/>
            <a:chOff x="0" y="0"/>
            <a:chExt cx="5120640" cy="1341120"/>
          </a:xfrm>
        </p:grpSpPr>
        <p:sp>
          <p:nvSpPr>
            <p:cNvPr id="22" name="Freeform 22"/>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sp>
        <p:nvSpPr>
          <p:cNvPr id="23" name="TextBox 23"/>
          <p:cNvSpPr txBox="1"/>
          <p:nvPr/>
        </p:nvSpPr>
        <p:spPr>
          <a:xfrm>
            <a:off x="914400" y="7898130"/>
            <a:ext cx="3840480" cy="514349"/>
          </a:xfrm>
          <a:prstGeom prst="rect">
            <a:avLst/>
          </a:prstGeom>
        </p:spPr>
        <p:txBody>
          <a:bodyPr lIns="0" tIns="0" rIns="0" bIns="0" rtlCol="0" anchor="t">
            <a:spAutoFit/>
          </a:bodyPr>
          <a:lstStyle/>
          <a:p>
            <a:pPr algn="ctr">
              <a:lnSpc>
                <a:spcPts val="4200"/>
              </a:lnSpc>
              <a:spcBef>
                <a:spcPct val="0"/>
              </a:spcBef>
            </a:pPr>
            <a:r>
              <a:rPr lang="en-US" sz="3000" b="1">
                <a:solidFill>
                  <a:srgbClr val="FFFFFF"/>
                </a:solidFill>
                <a:latin typeface="Canva Sans Bold"/>
                <a:ea typeface="Canva Sans Bold"/>
                <a:cs typeface="Canva Sans Bold"/>
                <a:sym typeface="Canva Sans Bold"/>
              </a:rPr>
              <a:t>Build Frame</a:t>
            </a:r>
          </a:p>
        </p:txBody>
      </p:sp>
      <p:grpSp>
        <p:nvGrpSpPr>
          <p:cNvPr id="24" name="Group 24"/>
          <p:cNvGrpSpPr/>
          <p:nvPr/>
        </p:nvGrpSpPr>
        <p:grpSpPr>
          <a:xfrm>
            <a:off x="5212080" y="7680960"/>
            <a:ext cx="3840480" cy="1005840"/>
            <a:chOff x="0" y="0"/>
            <a:chExt cx="5120640" cy="1341120"/>
          </a:xfrm>
        </p:grpSpPr>
        <p:sp>
          <p:nvSpPr>
            <p:cNvPr id="25" name="Freeform 25"/>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6" name="TextBox 26"/>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Belt Tensioning</a:t>
              </a:r>
            </a:p>
          </p:txBody>
        </p:sp>
      </p:grpSp>
      <p:grpSp>
        <p:nvGrpSpPr>
          <p:cNvPr id="27" name="Group 27"/>
          <p:cNvGrpSpPr/>
          <p:nvPr/>
        </p:nvGrpSpPr>
        <p:grpSpPr>
          <a:xfrm>
            <a:off x="9509760" y="7680960"/>
            <a:ext cx="3840480" cy="1005840"/>
            <a:chOff x="0" y="0"/>
            <a:chExt cx="5120640" cy="1341120"/>
          </a:xfrm>
        </p:grpSpPr>
        <p:sp>
          <p:nvSpPr>
            <p:cNvPr id="28" name="Freeform 28"/>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9" name="TextBox 29"/>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Wiring</a:t>
              </a:r>
            </a:p>
          </p:txBody>
        </p:sp>
      </p:grpSp>
      <p:grpSp>
        <p:nvGrpSpPr>
          <p:cNvPr id="30" name="Group 30"/>
          <p:cNvGrpSpPr/>
          <p:nvPr/>
        </p:nvGrpSpPr>
        <p:grpSpPr>
          <a:xfrm>
            <a:off x="13807440" y="7680960"/>
            <a:ext cx="3840480" cy="1005840"/>
            <a:chOff x="0" y="0"/>
            <a:chExt cx="5120640" cy="1341120"/>
          </a:xfrm>
        </p:grpSpPr>
        <p:sp>
          <p:nvSpPr>
            <p:cNvPr id="31" name="Freeform 31"/>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32" name="TextBox 32"/>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Power-On Checks</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028700" y="1645851"/>
            <a:ext cx="8412480" cy="2468880"/>
            <a:chOff x="0" y="0"/>
            <a:chExt cx="11216640" cy="3291840"/>
          </a:xfrm>
        </p:grpSpPr>
        <p:sp>
          <p:nvSpPr>
            <p:cNvPr id="6" name="Freeform 6"/>
            <p:cNvSpPr/>
            <p:nvPr/>
          </p:nvSpPr>
          <p:spPr>
            <a:xfrm>
              <a:off x="0" y="0"/>
              <a:ext cx="11216640" cy="3291840"/>
            </a:xfrm>
            <a:custGeom>
              <a:avLst/>
              <a:gdLst/>
              <a:ahLst/>
              <a:cxnLst/>
              <a:rect l="l" t="t" r="r" b="b"/>
              <a:pathLst>
                <a:path w="11216640" h="3291840">
                  <a:moveTo>
                    <a:pt x="0" y="0"/>
                  </a:moveTo>
                  <a:lnTo>
                    <a:pt x="11216640" y="0"/>
                  </a:lnTo>
                  <a:lnTo>
                    <a:pt x="11216640" y="3291840"/>
                  </a:lnTo>
                  <a:lnTo>
                    <a:pt x="0" y="3291840"/>
                  </a:lnTo>
                  <a:close/>
                </a:path>
              </a:pathLst>
            </a:custGeom>
            <a:solidFill>
              <a:srgbClr val="FFFFFF"/>
            </a:solidFill>
          </p:spPr>
          <p:txBody>
            <a:bodyPr/>
            <a:lstStyle/>
            <a:p>
              <a:endParaRPr lang="en-US"/>
            </a:p>
          </p:txBody>
        </p:sp>
      </p:grpSp>
      <p:grpSp>
        <p:nvGrpSpPr>
          <p:cNvPr id="7" name="Group 7"/>
          <p:cNvGrpSpPr/>
          <p:nvPr/>
        </p:nvGrpSpPr>
        <p:grpSpPr>
          <a:xfrm>
            <a:off x="1211580" y="1828731"/>
            <a:ext cx="731520" cy="731520"/>
            <a:chOff x="0" y="0"/>
            <a:chExt cx="975360" cy="975360"/>
          </a:xfrm>
        </p:grpSpPr>
        <p:sp>
          <p:nvSpPr>
            <p:cNvPr id="8" name="Freeform 8"/>
            <p:cNvSpPr/>
            <p:nvPr/>
          </p:nvSpPr>
          <p:spPr>
            <a:xfrm>
              <a:off x="0" y="0"/>
              <a:ext cx="975360" cy="975360"/>
            </a:xfrm>
            <a:custGeom>
              <a:avLst/>
              <a:gdLst/>
              <a:ahLst/>
              <a:cxnLst/>
              <a:rect l="l" t="t" r="r" b="b"/>
              <a:pathLst>
                <a:path w="975360" h="975360">
                  <a:moveTo>
                    <a:pt x="0" y="487680"/>
                  </a:moveTo>
                  <a:cubicBezTo>
                    <a:pt x="0" y="218313"/>
                    <a:pt x="218313" y="0"/>
                    <a:pt x="487680" y="0"/>
                  </a:cubicBezTo>
                  <a:cubicBezTo>
                    <a:pt x="757047" y="0"/>
                    <a:pt x="975360" y="218313"/>
                    <a:pt x="975360" y="487680"/>
                  </a:cubicBezTo>
                  <a:cubicBezTo>
                    <a:pt x="975360" y="757047"/>
                    <a:pt x="757047" y="975360"/>
                    <a:pt x="487680" y="975360"/>
                  </a:cubicBezTo>
                  <a:cubicBezTo>
                    <a:pt x="218313" y="975360"/>
                    <a:pt x="0" y="757047"/>
                    <a:pt x="0" y="487680"/>
                  </a:cubicBezTo>
                  <a:close/>
                </a:path>
              </a:pathLst>
            </a:custGeom>
            <a:solidFill>
              <a:srgbClr val="1F5C2E"/>
            </a:solidFill>
          </p:spPr>
          <p:txBody>
            <a:bodyPr/>
            <a:lstStyle/>
            <a:p>
              <a:endParaRPr lang="en-US"/>
            </a:p>
          </p:txBody>
        </p:sp>
      </p:grpSp>
      <p:grpSp>
        <p:nvGrpSpPr>
          <p:cNvPr id="9" name="Group 9"/>
          <p:cNvGrpSpPr/>
          <p:nvPr/>
        </p:nvGrpSpPr>
        <p:grpSpPr>
          <a:xfrm>
            <a:off x="1211580" y="1828731"/>
            <a:ext cx="731520" cy="731520"/>
            <a:chOff x="0" y="0"/>
            <a:chExt cx="975360" cy="975360"/>
          </a:xfrm>
        </p:grpSpPr>
        <p:sp>
          <p:nvSpPr>
            <p:cNvPr id="10" name="Freeform 10"/>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2">
                <a:alphaModFix amt="0"/>
              </a:blip>
              <a:stretch>
                <a:fillRect l="-78303" r="-78303"/>
              </a:stretch>
            </a:blipFill>
          </p:spPr>
          <p:txBody>
            <a:bodyPr/>
            <a:lstStyle/>
            <a:p>
              <a:endParaRPr lang="en-US"/>
            </a:p>
          </p:txBody>
        </p:sp>
        <p:sp>
          <p:nvSpPr>
            <p:cNvPr id="11" name="TextBox 11"/>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Canva Sans Bold"/>
                  <a:ea typeface="Canva Sans Bold"/>
                  <a:cs typeface="Canva Sans Bold"/>
                  <a:sym typeface="Canva Sans Bold"/>
                </a:rPr>
                <a:t>1</a:t>
              </a:r>
            </a:p>
          </p:txBody>
        </p:sp>
      </p:grpSp>
      <p:grpSp>
        <p:nvGrpSpPr>
          <p:cNvPr id="12" name="Group 12"/>
          <p:cNvGrpSpPr/>
          <p:nvPr/>
        </p:nvGrpSpPr>
        <p:grpSpPr>
          <a:xfrm>
            <a:off x="2089404" y="1828731"/>
            <a:ext cx="7132320" cy="640080"/>
            <a:chOff x="0" y="0"/>
            <a:chExt cx="9509760" cy="853440"/>
          </a:xfrm>
        </p:grpSpPr>
        <p:sp>
          <p:nvSpPr>
            <p:cNvPr id="13" name="Freeform 13"/>
            <p:cNvSpPr/>
            <p:nvPr/>
          </p:nvSpPr>
          <p:spPr>
            <a:xfrm>
              <a:off x="0" y="0"/>
              <a:ext cx="9509760" cy="853440"/>
            </a:xfrm>
            <a:custGeom>
              <a:avLst/>
              <a:gdLst/>
              <a:ahLst/>
              <a:cxnLst/>
              <a:rect l="l" t="t" r="r" b="b"/>
              <a:pathLst>
                <a:path w="9509760" h="853440">
                  <a:moveTo>
                    <a:pt x="0" y="0"/>
                  </a:moveTo>
                  <a:lnTo>
                    <a:pt x="9509760" y="0"/>
                  </a:lnTo>
                  <a:lnTo>
                    <a:pt x="9509760" y="853440"/>
                  </a:lnTo>
                  <a:lnTo>
                    <a:pt x="0" y="853440"/>
                  </a:lnTo>
                  <a:close/>
                </a:path>
              </a:pathLst>
            </a:custGeom>
            <a:blipFill>
              <a:blip r:embed="rId2">
                <a:alphaModFix amt="0"/>
              </a:blip>
              <a:stretch>
                <a:fillRect t="-167118" b="-167118"/>
              </a:stretch>
            </a:blipFill>
          </p:spPr>
          <p:txBody>
            <a:bodyPr/>
            <a:lstStyle/>
            <a:p>
              <a:endParaRPr lang="en-US"/>
            </a:p>
          </p:txBody>
        </p:sp>
        <p:sp>
          <p:nvSpPr>
            <p:cNvPr id="14" name="TextBox 14"/>
            <p:cNvSpPr txBox="1"/>
            <p:nvPr/>
          </p:nvSpPr>
          <p:spPr>
            <a:xfrm>
              <a:off x="0" y="0"/>
              <a:ext cx="9509760" cy="85344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Build the Vertical Frame</a:t>
              </a:r>
            </a:p>
          </p:txBody>
        </p:sp>
      </p:grpSp>
      <p:grpSp>
        <p:nvGrpSpPr>
          <p:cNvPr id="15" name="Group 15"/>
          <p:cNvGrpSpPr/>
          <p:nvPr/>
        </p:nvGrpSpPr>
        <p:grpSpPr>
          <a:xfrm>
            <a:off x="1303020" y="2560251"/>
            <a:ext cx="7955280" cy="1389888"/>
            <a:chOff x="0" y="0"/>
            <a:chExt cx="10607040" cy="1853184"/>
          </a:xfrm>
        </p:grpSpPr>
        <p:sp>
          <p:nvSpPr>
            <p:cNvPr id="16" name="Freeform 16"/>
            <p:cNvSpPr/>
            <p:nvPr/>
          </p:nvSpPr>
          <p:spPr>
            <a:xfrm>
              <a:off x="0" y="0"/>
              <a:ext cx="10607040" cy="1853184"/>
            </a:xfrm>
            <a:custGeom>
              <a:avLst/>
              <a:gdLst/>
              <a:ahLst/>
              <a:cxnLst/>
              <a:rect l="l" t="t" r="r" b="b"/>
              <a:pathLst>
                <a:path w="10607040" h="1853184">
                  <a:moveTo>
                    <a:pt x="0" y="0"/>
                  </a:moveTo>
                  <a:lnTo>
                    <a:pt x="10607040" y="0"/>
                  </a:lnTo>
                  <a:lnTo>
                    <a:pt x="10607040" y="1853184"/>
                  </a:lnTo>
                  <a:lnTo>
                    <a:pt x="0" y="1853184"/>
                  </a:lnTo>
                  <a:close/>
                </a:path>
              </a:pathLst>
            </a:custGeom>
            <a:blipFill>
              <a:blip r:embed="rId2">
                <a:alphaModFix amt="0"/>
              </a:blip>
              <a:stretch>
                <a:fillRect t="-61526" b="-61526"/>
              </a:stretch>
            </a:blipFill>
          </p:spPr>
          <p:txBody>
            <a:bodyPr/>
            <a:lstStyle/>
            <a:p>
              <a:endParaRPr lang="en-US"/>
            </a:p>
          </p:txBody>
        </p:sp>
        <p:sp>
          <p:nvSpPr>
            <p:cNvPr id="17" name="TextBox 17"/>
            <p:cNvSpPr txBox="1"/>
            <p:nvPr/>
          </p:nvSpPr>
          <p:spPr>
            <a:xfrm>
              <a:off x="0" y="0"/>
              <a:ext cx="10607040" cy="1853184"/>
            </a:xfrm>
            <a:prstGeom prst="rect">
              <a:avLst/>
            </a:prstGeom>
          </p:spPr>
          <p:txBody>
            <a:bodyPr lIns="0" tIns="0" rIns="0" bIns="0" rtlCol="0" anchor="ctr"/>
            <a:lstStyle/>
            <a:p>
              <a:pPr algn="l">
                <a:lnSpc>
                  <a:spcPts val="2280"/>
                </a:lnSpc>
              </a:pPr>
              <a:r>
                <a:rPr lang="en-US" sz="1900">
                  <a:solidFill>
                    <a:srgbClr val="5A6B5E"/>
                  </a:solidFill>
                  <a:latin typeface="Canva Sans"/>
                  <a:ea typeface="Canva Sans"/>
                  <a:cs typeface="Canva Sans"/>
                  <a:sym typeface="Canva Sans"/>
                </a:rPr>
                <a:t>Slide uprights into base. Insert M5 bolts finger-tight first, then tighten. Measure diagonals they must be equal for a square frame.</a:t>
              </a:r>
            </a:p>
          </p:txBody>
        </p:sp>
      </p:grpSp>
      <p:grpSp>
        <p:nvGrpSpPr>
          <p:cNvPr id="18" name="Group 18"/>
          <p:cNvGrpSpPr/>
          <p:nvPr/>
        </p:nvGrpSpPr>
        <p:grpSpPr>
          <a:xfrm>
            <a:off x="1028700" y="4480491"/>
            <a:ext cx="8412480" cy="2468880"/>
            <a:chOff x="0" y="0"/>
            <a:chExt cx="11216640" cy="3291840"/>
          </a:xfrm>
        </p:grpSpPr>
        <p:sp>
          <p:nvSpPr>
            <p:cNvPr id="19" name="Freeform 19"/>
            <p:cNvSpPr/>
            <p:nvPr/>
          </p:nvSpPr>
          <p:spPr>
            <a:xfrm>
              <a:off x="0" y="0"/>
              <a:ext cx="11216640" cy="3291840"/>
            </a:xfrm>
            <a:custGeom>
              <a:avLst/>
              <a:gdLst/>
              <a:ahLst/>
              <a:cxnLst/>
              <a:rect l="l" t="t" r="r" b="b"/>
              <a:pathLst>
                <a:path w="11216640" h="3291840">
                  <a:moveTo>
                    <a:pt x="0" y="0"/>
                  </a:moveTo>
                  <a:lnTo>
                    <a:pt x="11216640" y="0"/>
                  </a:lnTo>
                  <a:lnTo>
                    <a:pt x="11216640" y="3291840"/>
                  </a:lnTo>
                  <a:lnTo>
                    <a:pt x="0" y="3291840"/>
                  </a:lnTo>
                  <a:close/>
                </a:path>
              </a:pathLst>
            </a:custGeom>
            <a:solidFill>
              <a:srgbClr val="FFFFFF"/>
            </a:solidFill>
          </p:spPr>
          <p:txBody>
            <a:bodyPr/>
            <a:lstStyle/>
            <a:p>
              <a:endParaRPr lang="en-US"/>
            </a:p>
          </p:txBody>
        </p:sp>
      </p:grpSp>
      <p:grpSp>
        <p:nvGrpSpPr>
          <p:cNvPr id="20" name="Group 20"/>
          <p:cNvGrpSpPr/>
          <p:nvPr/>
        </p:nvGrpSpPr>
        <p:grpSpPr>
          <a:xfrm>
            <a:off x="1211580" y="4663371"/>
            <a:ext cx="731520" cy="731520"/>
            <a:chOff x="0" y="0"/>
            <a:chExt cx="975360" cy="975360"/>
          </a:xfrm>
        </p:grpSpPr>
        <p:sp>
          <p:nvSpPr>
            <p:cNvPr id="21" name="Freeform 21"/>
            <p:cNvSpPr/>
            <p:nvPr/>
          </p:nvSpPr>
          <p:spPr>
            <a:xfrm>
              <a:off x="0" y="0"/>
              <a:ext cx="975360" cy="975360"/>
            </a:xfrm>
            <a:custGeom>
              <a:avLst/>
              <a:gdLst/>
              <a:ahLst/>
              <a:cxnLst/>
              <a:rect l="l" t="t" r="r" b="b"/>
              <a:pathLst>
                <a:path w="975360" h="975360">
                  <a:moveTo>
                    <a:pt x="0" y="487680"/>
                  </a:moveTo>
                  <a:cubicBezTo>
                    <a:pt x="0" y="218313"/>
                    <a:pt x="218313" y="0"/>
                    <a:pt x="487680" y="0"/>
                  </a:cubicBezTo>
                  <a:cubicBezTo>
                    <a:pt x="757047" y="0"/>
                    <a:pt x="975360" y="218313"/>
                    <a:pt x="975360" y="487680"/>
                  </a:cubicBezTo>
                  <a:cubicBezTo>
                    <a:pt x="975360" y="757047"/>
                    <a:pt x="757047" y="975360"/>
                    <a:pt x="487680" y="975360"/>
                  </a:cubicBezTo>
                  <a:cubicBezTo>
                    <a:pt x="218313" y="975360"/>
                    <a:pt x="0" y="757047"/>
                    <a:pt x="0" y="487680"/>
                  </a:cubicBezTo>
                  <a:close/>
                </a:path>
              </a:pathLst>
            </a:custGeom>
            <a:solidFill>
              <a:srgbClr val="1F5C2E"/>
            </a:solidFill>
          </p:spPr>
          <p:txBody>
            <a:bodyPr/>
            <a:lstStyle/>
            <a:p>
              <a:endParaRPr lang="en-US"/>
            </a:p>
          </p:txBody>
        </p:sp>
      </p:grpSp>
      <p:grpSp>
        <p:nvGrpSpPr>
          <p:cNvPr id="22" name="Group 22"/>
          <p:cNvGrpSpPr/>
          <p:nvPr/>
        </p:nvGrpSpPr>
        <p:grpSpPr>
          <a:xfrm>
            <a:off x="1211580" y="4663371"/>
            <a:ext cx="731520" cy="731520"/>
            <a:chOff x="0" y="0"/>
            <a:chExt cx="975360" cy="975360"/>
          </a:xfrm>
        </p:grpSpPr>
        <p:sp>
          <p:nvSpPr>
            <p:cNvPr id="23" name="Freeform 23"/>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2">
                <a:alphaModFix amt="0"/>
              </a:blip>
              <a:stretch>
                <a:fillRect l="-78303" r="-78303"/>
              </a:stretch>
            </a:blipFill>
          </p:spPr>
          <p:txBody>
            <a:bodyPr/>
            <a:lstStyle/>
            <a:p>
              <a:endParaRPr lang="en-US"/>
            </a:p>
          </p:txBody>
        </p:sp>
        <p:sp>
          <p:nvSpPr>
            <p:cNvPr id="24" name="TextBox 24"/>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Canva Sans Bold"/>
                  <a:ea typeface="Canva Sans Bold"/>
                  <a:cs typeface="Canva Sans Bold"/>
                  <a:sym typeface="Canva Sans Bold"/>
                </a:rPr>
                <a:t>2</a:t>
              </a:r>
            </a:p>
          </p:txBody>
        </p:sp>
      </p:grpSp>
      <p:grpSp>
        <p:nvGrpSpPr>
          <p:cNvPr id="25" name="Group 25"/>
          <p:cNvGrpSpPr/>
          <p:nvPr/>
        </p:nvGrpSpPr>
        <p:grpSpPr>
          <a:xfrm>
            <a:off x="2089404" y="4663371"/>
            <a:ext cx="7132320" cy="640080"/>
            <a:chOff x="0" y="0"/>
            <a:chExt cx="9509760" cy="853440"/>
          </a:xfrm>
        </p:grpSpPr>
        <p:sp>
          <p:nvSpPr>
            <p:cNvPr id="26" name="Freeform 26"/>
            <p:cNvSpPr/>
            <p:nvPr/>
          </p:nvSpPr>
          <p:spPr>
            <a:xfrm>
              <a:off x="0" y="0"/>
              <a:ext cx="9509760" cy="853440"/>
            </a:xfrm>
            <a:custGeom>
              <a:avLst/>
              <a:gdLst/>
              <a:ahLst/>
              <a:cxnLst/>
              <a:rect l="l" t="t" r="r" b="b"/>
              <a:pathLst>
                <a:path w="9509760" h="853440">
                  <a:moveTo>
                    <a:pt x="0" y="0"/>
                  </a:moveTo>
                  <a:lnTo>
                    <a:pt x="9509760" y="0"/>
                  </a:lnTo>
                  <a:lnTo>
                    <a:pt x="9509760" y="853440"/>
                  </a:lnTo>
                  <a:lnTo>
                    <a:pt x="0" y="853440"/>
                  </a:lnTo>
                  <a:close/>
                </a:path>
              </a:pathLst>
            </a:custGeom>
            <a:blipFill>
              <a:blip r:embed="rId2">
                <a:alphaModFix amt="0"/>
              </a:blip>
              <a:stretch>
                <a:fillRect t="-167118" b="-167118"/>
              </a:stretch>
            </a:blipFill>
          </p:spPr>
          <p:txBody>
            <a:bodyPr/>
            <a:lstStyle/>
            <a:p>
              <a:endParaRPr lang="en-US"/>
            </a:p>
          </p:txBody>
        </p:sp>
        <p:sp>
          <p:nvSpPr>
            <p:cNvPr id="27" name="TextBox 27"/>
            <p:cNvSpPr txBox="1"/>
            <p:nvPr/>
          </p:nvSpPr>
          <p:spPr>
            <a:xfrm>
              <a:off x="0" y="0"/>
              <a:ext cx="9509760" cy="85344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Z-axis Lead Screw &amp; Motor</a:t>
              </a:r>
            </a:p>
          </p:txBody>
        </p:sp>
      </p:grpSp>
      <p:grpSp>
        <p:nvGrpSpPr>
          <p:cNvPr id="28" name="Group 28"/>
          <p:cNvGrpSpPr/>
          <p:nvPr/>
        </p:nvGrpSpPr>
        <p:grpSpPr>
          <a:xfrm>
            <a:off x="1303020" y="5394891"/>
            <a:ext cx="7955280" cy="1389888"/>
            <a:chOff x="0" y="0"/>
            <a:chExt cx="10607040" cy="1853184"/>
          </a:xfrm>
        </p:grpSpPr>
        <p:sp>
          <p:nvSpPr>
            <p:cNvPr id="29" name="Freeform 29"/>
            <p:cNvSpPr/>
            <p:nvPr/>
          </p:nvSpPr>
          <p:spPr>
            <a:xfrm>
              <a:off x="0" y="0"/>
              <a:ext cx="10607040" cy="1853184"/>
            </a:xfrm>
            <a:custGeom>
              <a:avLst/>
              <a:gdLst/>
              <a:ahLst/>
              <a:cxnLst/>
              <a:rect l="l" t="t" r="r" b="b"/>
              <a:pathLst>
                <a:path w="10607040" h="1853184">
                  <a:moveTo>
                    <a:pt x="0" y="0"/>
                  </a:moveTo>
                  <a:lnTo>
                    <a:pt x="10607040" y="0"/>
                  </a:lnTo>
                  <a:lnTo>
                    <a:pt x="10607040" y="1853184"/>
                  </a:lnTo>
                  <a:lnTo>
                    <a:pt x="0" y="1853184"/>
                  </a:lnTo>
                  <a:close/>
                </a:path>
              </a:pathLst>
            </a:custGeom>
            <a:blipFill>
              <a:blip r:embed="rId2">
                <a:alphaModFix amt="0"/>
              </a:blip>
              <a:stretch>
                <a:fillRect t="-61526" b="-61526"/>
              </a:stretch>
            </a:blipFill>
          </p:spPr>
          <p:txBody>
            <a:bodyPr/>
            <a:lstStyle/>
            <a:p>
              <a:endParaRPr lang="en-US"/>
            </a:p>
          </p:txBody>
        </p:sp>
        <p:sp>
          <p:nvSpPr>
            <p:cNvPr id="30" name="TextBox 30"/>
            <p:cNvSpPr txBox="1"/>
            <p:nvPr/>
          </p:nvSpPr>
          <p:spPr>
            <a:xfrm>
              <a:off x="0" y="0"/>
              <a:ext cx="10607040" cy="1853184"/>
            </a:xfrm>
            <a:prstGeom prst="rect">
              <a:avLst/>
            </a:prstGeom>
          </p:spPr>
          <p:txBody>
            <a:bodyPr lIns="0" tIns="0" rIns="0" bIns="0" rtlCol="0" anchor="ctr"/>
            <a:lstStyle/>
            <a:p>
              <a:pPr algn="l">
                <a:lnSpc>
                  <a:spcPts val="2280"/>
                </a:lnSpc>
              </a:pPr>
              <a:r>
                <a:rPr lang="en-US" sz="1900">
                  <a:solidFill>
                    <a:srgbClr val="5A6B5E"/>
                  </a:solidFill>
                  <a:latin typeface="Canva Sans"/>
                  <a:ea typeface="Canva Sans"/>
                  <a:cs typeface="Canva Sans"/>
                  <a:sym typeface="Canva Sans"/>
                </a:rPr>
                <a:t>Attach the Z stepper to the left upright. Fit the lead screw into the coupling. Tighten both grub screws. Attach the Z limit switch at mid-height.</a:t>
              </a:r>
            </a:p>
          </p:txBody>
        </p:sp>
      </p:grpSp>
      <p:grpSp>
        <p:nvGrpSpPr>
          <p:cNvPr id="31" name="Group 31"/>
          <p:cNvGrpSpPr/>
          <p:nvPr/>
        </p:nvGrpSpPr>
        <p:grpSpPr>
          <a:xfrm>
            <a:off x="1028700" y="7315131"/>
            <a:ext cx="8412480" cy="2468880"/>
            <a:chOff x="0" y="0"/>
            <a:chExt cx="11216640" cy="3291840"/>
          </a:xfrm>
        </p:grpSpPr>
        <p:sp>
          <p:nvSpPr>
            <p:cNvPr id="32" name="Freeform 32"/>
            <p:cNvSpPr/>
            <p:nvPr/>
          </p:nvSpPr>
          <p:spPr>
            <a:xfrm>
              <a:off x="0" y="0"/>
              <a:ext cx="11216640" cy="3291840"/>
            </a:xfrm>
            <a:custGeom>
              <a:avLst/>
              <a:gdLst/>
              <a:ahLst/>
              <a:cxnLst/>
              <a:rect l="l" t="t" r="r" b="b"/>
              <a:pathLst>
                <a:path w="11216640" h="3291840">
                  <a:moveTo>
                    <a:pt x="0" y="0"/>
                  </a:moveTo>
                  <a:lnTo>
                    <a:pt x="11216640" y="0"/>
                  </a:lnTo>
                  <a:lnTo>
                    <a:pt x="11216640" y="3291840"/>
                  </a:lnTo>
                  <a:lnTo>
                    <a:pt x="0" y="3291840"/>
                  </a:lnTo>
                  <a:close/>
                </a:path>
              </a:pathLst>
            </a:custGeom>
            <a:solidFill>
              <a:srgbClr val="FFFFFF"/>
            </a:solidFill>
          </p:spPr>
          <p:txBody>
            <a:bodyPr/>
            <a:lstStyle/>
            <a:p>
              <a:endParaRPr lang="en-US"/>
            </a:p>
          </p:txBody>
        </p:sp>
      </p:grpSp>
      <p:grpSp>
        <p:nvGrpSpPr>
          <p:cNvPr id="33" name="Group 33"/>
          <p:cNvGrpSpPr/>
          <p:nvPr/>
        </p:nvGrpSpPr>
        <p:grpSpPr>
          <a:xfrm>
            <a:off x="1211580" y="7498011"/>
            <a:ext cx="731520" cy="731520"/>
            <a:chOff x="0" y="0"/>
            <a:chExt cx="975360" cy="975360"/>
          </a:xfrm>
        </p:grpSpPr>
        <p:sp>
          <p:nvSpPr>
            <p:cNvPr id="34" name="Freeform 34"/>
            <p:cNvSpPr/>
            <p:nvPr/>
          </p:nvSpPr>
          <p:spPr>
            <a:xfrm>
              <a:off x="0" y="0"/>
              <a:ext cx="975360" cy="975360"/>
            </a:xfrm>
            <a:custGeom>
              <a:avLst/>
              <a:gdLst/>
              <a:ahLst/>
              <a:cxnLst/>
              <a:rect l="l" t="t" r="r" b="b"/>
              <a:pathLst>
                <a:path w="975360" h="975360">
                  <a:moveTo>
                    <a:pt x="0" y="487680"/>
                  </a:moveTo>
                  <a:cubicBezTo>
                    <a:pt x="0" y="218313"/>
                    <a:pt x="218313" y="0"/>
                    <a:pt x="487680" y="0"/>
                  </a:cubicBezTo>
                  <a:cubicBezTo>
                    <a:pt x="757047" y="0"/>
                    <a:pt x="975360" y="218313"/>
                    <a:pt x="975360" y="487680"/>
                  </a:cubicBezTo>
                  <a:cubicBezTo>
                    <a:pt x="975360" y="757047"/>
                    <a:pt x="757047" y="975360"/>
                    <a:pt x="487680" y="975360"/>
                  </a:cubicBezTo>
                  <a:cubicBezTo>
                    <a:pt x="218313" y="975360"/>
                    <a:pt x="0" y="757047"/>
                    <a:pt x="0" y="487680"/>
                  </a:cubicBezTo>
                  <a:close/>
                </a:path>
              </a:pathLst>
            </a:custGeom>
            <a:solidFill>
              <a:srgbClr val="1F5C2E"/>
            </a:solidFill>
          </p:spPr>
          <p:txBody>
            <a:bodyPr/>
            <a:lstStyle/>
            <a:p>
              <a:endParaRPr lang="en-US"/>
            </a:p>
          </p:txBody>
        </p:sp>
      </p:grpSp>
      <p:grpSp>
        <p:nvGrpSpPr>
          <p:cNvPr id="35" name="Group 35"/>
          <p:cNvGrpSpPr/>
          <p:nvPr/>
        </p:nvGrpSpPr>
        <p:grpSpPr>
          <a:xfrm>
            <a:off x="1211580" y="7498011"/>
            <a:ext cx="731520" cy="731520"/>
            <a:chOff x="0" y="0"/>
            <a:chExt cx="975360" cy="975360"/>
          </a:xfrm>
        </p:grpSpPr>
        <p:sp>
          <p:nvSpPr>
            <p:cNvPr id="36" name="Freeform 36"/>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2">
                <a:alphaModFix amt="0"/>
              </a:blip>
              <a:stretch>
                <a:fillRect l="-78303" r="-78303"/>
              </a:stretch>
            </a:blipFill>
          </p:spPr>
          <p:txBody>
            <a:bodyPr/>
            <a:lstStyle/>
            <a:p>
              <a:endParaRPr lang="en-US"/>
            </a:p>
          </p:txBody>
        </p:sp>
        <p:sp>
          <p:nvSpPr>
            <p:cNvPr id="37" name="TextBox 37"/>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Canva Sans Bold"/>
                  <a:ea typeface="Canva Sans Bold"/>
                  <a:cs typeface="Canva Sans Bold"/>
                  <a:sym typeface="Canva Sans Bold"/>
                </a:rPr>
                <a:t>3</a:t>
              </a:r>
            </a:p>
          </p:txBody>
        </p:sp>
      </p:grpSp>
      <p:grpSp>
        <p:nvGrpSpPr>
          <p:cNvPr id="38" name="Group 38"/>
          <p:cNvGrpSpPr/>
          <p:nvPr/>
        </p:nvGrpSpPr>
        <p:grpSpPr>
          <a:xfrm>
            <a:off x="2089404" y="7498011"/>
            <a:ext cx="7132320" cy="640080"/>
            <a:chOff x="0" y="0"/>
            <a:chExt cx="9509760" cy="853440"/>
          </a:xfrm>
        </p:grpSpPr>
        <p:sp>
          <p:nvSpPr>
            <p:cNvPr id="39" name="Freeform 39"/>
            <p:cNvSpPr/>
            <p:nvPr/>
          </p:nvSpPr>
          <p:spPr>
            <a:xfrm>
              <a:off x="0" y="0"/>
              <a:ext cx="9509760" cy="853440"/>
            </a:xfrm>
            <a:custGeom>
              <a:avLst/>
              <a:gdLst/>
              <a:ahLst/>
              <a:cxnLst/>
              <a:rect l="l" t="t" r="r" b="b"/>
              <a:pathLst>
                <a:path w="9509760" h="853440">
                  <a:moveTo>
                    <a:pt x="0" y="0"/>
                  </a:moveTo>
                  <a:lnTo>
                    <a:pt x="9509760" y="0"/>
                  </a:lnTo>
                  <a:lnTo>
                    <a:pt x="9509760" y="853440"/>
                  </a:lnTo>
                  <a:lnTo>
                    <a:pt x="0" y="853440"/>
                  </a:lnTo>
                  <a:close/>
                </a:path>
              </a:pathLst>
            </a:custGeom>
            <a:blipFill>
              <a:blip r:embed="rId2">
                <a:alphaModFix amt="0"/>
              </a:blip>
              <a:stretch>
                <a:fillRect t="-167118" b="-167118"/>
              </a:stretch>
            </a:blipFill>
          </p:spPr>
          <p:txBody>
            <a:bodyPr/>
            <a:lstStyle/>
            <a:p>
              <a:endParaRPr lang="en-US"/>
            </a:p>
          </p:txBody>
        </p:sp>
        <p:sp>
          <p:nvSpPr>
            <p:cNvPr id="40" name="TextBox 40"/>
            <p:cNvSpPr txBox="1"/>
            <p:nvPr/>
          </p:nvSpPr>
          <p:spPr>
            <a:xfrm>
              <a:off x="0" y="0"/>
              <a:ext cx="9509760" cy="85344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Gantry &amp; X-axis</a:t>
              </a:r>
            </a:p>
          </p:txBody>
        </p:sp>
      </p:grpSp>
      <p:grpSp>
        <p:nvGrpSpPr>
          <p:cNvPr id="41" name="Group 41"/>
          <p:cNvGrpSpPr/>
          <p:nvPr/>
        </p:nvGrpSpPr>
        <p:grpSpPr>
          <a:xfrm>
            <a:off x="1303020" y="8229531"/>
            <a:ext cx="7955280" cy="1389888"/>
            <a:chOff x="0" y="0"/>
            <a:chExt cx="10607040" cy="1853184"/>
          </a:xfrm>
        </p:grpSpPr>
        <p:sp>
          <p:nvSpPr>
            <p:cNvPr id="42" name="Freeform 42"/>
            <p:cNvSpPr/>
            <p:nvPr/>
          </p:nvSpPr>
          <p:spPr>
            <a:xfrm>
              <a:off x="0" y="0"/>
              <a:ext cx="10607040" cy="1853184"/>
            </a:xfrm>
            <a:custGeom>
              <a:avLst/>
              <a:gdLst/>
              <a:ahLst/>
              <a:cxnLst/>
              <a:rect l="l" t="t" r="r" b="b"/>
              <a:pathLst>
                <a:path w="10607040" h="1853184">
                  <a:moveTo>
                    <a:pt x="0" y="0"/>
                  </a:moveTo>
                  <a:lnTo>
                    <a:pt x="10607040" y="0"/>
                  </a:lnTo>
                  <a:lnTo>
                    <a:pt x="10607040" y="1853184"/>
                  </a:lnTo>
                  <a:lnTo>
                    <a:pt x="0" y="1853184"/>
                  </a:lnTo>
                  <a:close/>
                </a:path>
              </a:pathLst>
            </a:custGeom>
            <a:blipFill>
              <a:blip r:embed="rId2">
                <a:alphaModFix amt="0"/>
              </a:blip>
              <a:stretch>
                <a:fillRect t="-61526" b="-61526"/>
              </a:stretch>
            </a:blipFill>
          </p:spPr>
          <p:txBody>
            <a:bodyPr/>
            <a:lstStyle/>
            <a:p>
              <a:endParaRPr lang="en-US"/>
            </a:p>
          </p:txBody>
        </p:sp>
        <p:sp>
          <p:nvSpPr>
            <p:cNvPr id="43" name="TextBox 43"/>
            <p:cNvSpPr txBox="1"/>
            <p:nvPr/>
          </p:nvSpPr>
          <p:spPr>
            <a:xfrm>
              <a:off x="0" y="0"/>
              <a:ext cx="10607040" cy="1853184"/>
            </a:xfrm>
            <a:prstGeom prst="rect">
              <a:avLst/>
            </a:prstGeom>
          </p:spPr>
          <p:txBody>
            <a:bodyPr lIns="0" tIns="0" rIns="0" bIns="0" rtlCol="0" anchor="ctr"/>
            <a:lstStyle/>
            <a:p>
              <a:pPr algn="l">
                <a:lnSpc>
                  <a:spcPts val="2280"/>
                </a:lnSpc>
              </a:pPr>
              <a:r>
                <a:rPr lang="en-US" sz="1900">
                  <a:solidFill>
                    <a:srgbClr val="5A6B5E"/>
                  </a:solidFill>
                  <a:latin typeface="Canva Sans"/>
                  <a:ea typeface="Canva Sans"/>
                  <a:cs typeface="Canva Sans"/>
                  <a:sym typeface="Canva Sans"/>
                </a:rPr>
                <a:t>Slide the gantry down from the top. Thread the lead screw through the brass nut carefully. Attach the top support bracket.</a:t>
              </a:r>
            </a:p>
          </p:txBody>
        </p:sp>
      </p:grpSp>
      <p:sp>
        <p:nvSpPr>
          <p:cNvPr id="44" name="Freeform 44"/>
          <p:cNvSpPr/>
          <p:nvPr/>
        </p:nvSpPr>
        <p:spPr>
          <a:xfrm>
            <a:off x="11189762" y="1645851"/>
            <a:ext cx="6069538" cy="8055932"/>
          </a:xfrm>
          <a:custGeom>
            <a:avLst/>
            <a:gdLst/>
            <a:ahLst/>
            <a:cxnLst/>
            <a:rect l="l" t="t" r="r" b="b"/>
            <a:pathLst>
              <a:path w="6069538" h="8055932">
                <a:moveTo>
                  <a:pt x="0" y="0"/>
                </a:moveTo>
                <a:lnTo>
                  <a:pt x="6069538" y="0"/>
                </a:lnTo>
                <a:lnTo>
                  <a:pt x="6069538" y="8055932"/>
                </a:lnTo>
                <a:lnTo>
                  <a:pt x="0" y="8055932"/>
                </a:lnTo>
                <a:lnTo>
                  <a:pt x="0" y="0"/>
                </a:lnTo>
                <a:close/>
              </a:path>
            </a:pathLst>
          </a:custGeom>
          <a:blipFill>
            <a:blip r:embed="rId3"/>
            <a:stretch>
              <a:fillRect/>
            </a:stretch>
          </a:blipFill>
        </p:spPr>
        <p:txBody>
          <a:bodyPr/>
          <a:lstStyle/>
          <a:p>
            <a:endParaRPr lang="en-US"/>
          </a:p>
        </p:txBody>
      </p:sp>
      <p:sp>
        <p:nvSpPr>
          <p:cNvPr id="45" name="TextBox 45"/>
          <p:cNvSpPr txBox="1"/>
          <p:nvPr/>
        </p:nvSpPr>
        <p:spPr>
          <a:xfrm>
            <a:off x="0" y="238731"/>
            <a:ext cx="8689104"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1 Assembly: Step-by-Step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8689104" y="1604737"/>
            <a:ext cx="8412480" cy="2468880"/>
            <a:chOff x="0" y="0"/>
            <a:chExt cx="11216640" cy="3291840"/>
          </a:xfrm>
        </p:grpSpPr>
        <p:sp>
          <p:nvSpPr>
            <p:cNvPr id="6" name="Freeform 6"/>
            <p:cNvSpPr/>
            <p:nvPr/>
          </p:nvSpPr>
          <p:spPr>
            <a:xfrm>
              <a:off x="0" y="0"/>
              <a:ext cx="11216640" cy="3291840"/>
            </a:xfrm>
            <a:custGeom>
              <a:avLst/>
              <a:gdLst/>
              <a:ahLst/>
              <a:cxnLst/>
              <a:rect l="l" t="t" r="r" b="b"/>
              <a:pathLst>
                <a:path w="11216640" h="3291840">
                  <a:moveTo>
                    <a:pt x="0" y="0"/>
                  </a:moveTo>
                  <a:lnTo>
                    <a:pt x="11216640" y="0"/>
                  </a:lnTo>
                  <a:lnTo>
                    <a:pt x="11216640" y="3291840"/>
                  </a:lnTo>
                  <a:lnTo>
                    <a:pt x="0" y="3291840"/>
                  </a:lnTo>
                  <a:close/>
                </a:path>
              </a:pathLst>
            </a:custGeom>
            <a:solidFill>
              <a:srgbClr val="FFFFFF"/>
            </a:solidFill>
          </p:spPr>
          <p:txBody>
            <a:bodyPr/>
            <a:lstStyle/>
            <a:p>
              <a:endParaRPr lang="en-US"/>
            </a:p>
          </p:txBody>
        </p:sp>
      </p:grpSp>
      <p:grpSp>
        <p:nvGrpSpPr>
          <p:cNvPr id="7" name="Group 7"/>
          <p:cNvGrpSpPr/>
          <p:nvPr/>
        </p:nvGrpSpPr>
        <p:grpSpPr>
          <a:xfrm>
            <a:off x="8871984" y="1787617"/>
            <a:ext cx="731520" cy="731520"/>
            <a:chOff x="0" y="0"/>
            <a:chExt cx="975360" cy="975360"/>
          </a:xfrm>
        </p:grpSpPr>
        <p:sp>
          <p:nvSpPr>
            <p:cNvPr id="8" name="Freeform 8"/>
            <p:cNvSpPr/>
            <p:nvPr/>
          </p:nvSpPr>
          <p:spPr>
            <a:xfrm>
              <a:off x="0" y="0"/>
              <a:ext cx="975360" cy="975360"/>
            </a:xfrm>
            <a:custGeom>
              <a:avLst/>
              <a:gdLst/>
              <a:ahLst/>
              <a:cxnLst/>
              <a:rect l="l" t="t" r="r" b="b"/>
              <a:pathLst>
                <a:path w="975360" h="975360">
                  <a:moveTo>
                    <a:pt x="0" y="487680"/>
                  </a:moveTo>
                  <a:cubicBezTo>
                    <a:pt x="0" y="218313"/>
                    <a:pt x="218313" y="0"/>
                    <a:pt x="487680" y="0"/>
                  </a:cubicBezTo>
                  <a:cubicBezTo>
                    <a:pt x="757047" y="0"/>
                    <a:pt x="975360" y="218313"/>
                    <a:pt x="975360" y="487680"/>
                  </a:cubicBezTo>
                  <a:cubicBezTo>
                    <a:pt x="975360" y="757047"/>
                    <a:pt x="757047" y="975360"/>
                    <a:pt x="487680" y="975360"/>
                  </a:cubicBezTo>
                  <a:cubicBezTo>
                    <a:pt x="218313" y="975360"/>
                    <a:pt x="0" y="757047"/>
                    <a:pt x="0" y="487680"/>
                  </a:cubicBezTo>
                  <a:close/>
                </a:path>
              </a:pathLst>
            </a:custGeom>
            <a:solidFill>
              <a:srgbClr val="1F5C2E"/>
            </a:solidFill>
          </p:spPr>
          <p:txBody>
            <a:bodyPr/>
            <a:lstStyle/>
            <a:p>
              <a:endParaRPr lang="en-US"/>
            </a:p>
          </p:txBody>
        </p:sp>
      </p:grpSp>
      <p:grpSp>
        <p:nvGrpSpPr>
          <p:cNvPr id="9" name="Group 9"/>
          <p:cNvGrpSpPr/>
          <p:nvPr/>
        </p:nvGrpSpPr>
        <p:grpSpPr>
          <a:xfrm>
            <a:off x="8871984" y="1787617"/>
            <a:ext cx="731520" cy="731520"/>
            <a:chOff x="0" y="0"/>
            <a:chExt cx="975360" cy="975360"/>
          </a:xfrm>
        </p:grpSpPr>
        <p:sp>
          <p:nvSpPr>
            <p:cNvPr id="10" name="Freeform 10"/>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2">
                <a:alphaModFix amt="0"/>
              </a:blip>
              <a:stretch>
                <a:fillRect l="-78303" r="-78303"/>
              </a:stretch>
            </a:blipFill>
          </p:spPr>
          <p:txBody>
            <a:bodyPr/>
            <a:lstStyle/>
            <a:p>
              <a:endParaRPr lang="en-US"/>
            </a:p>
          </p:txBody>
        </p:sp>
        <p:sp>
          <p:nvSpPr>
            <p:cNvPr id="11" name="TextBox 11"/>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Canva Sans Bold"/>
                  <a:ea typeface="Canva Sans Bold"/>
                  <a:cs typeface="Canva Sans Bold"/>
                  <a:sym typeface="Canva Sans Bold"/>
                </a:rPr>
                <a:t>4</a:t>
              </a:r>
            </a:p>
          </p:txBody>
        </p:sp>
      </p:grpSp>
      <p:grpSp>
        <p:nvGrpSpPr>
          <p:cNvPr id="12" name="Group 12"/>
          <p:cNvGrpSpPr/>
          <p:nvPr/>
        </p:nvGrpSpPr>
        <p:grpSpPr>
          <a:xfrm>
            <a:off x="9749808" y="1787617"/>
            <a:ext cx="7132320" cy="640080"/>
            <a:chOff x="0" y="0"/>
            <a:chExt cx="9509760" cy="853440"/>
          </a:xfrm>
        </p:grpSpPr>
        <p:sp>
          <p:nvSpPr>
            <p:cNvPr id="13" name="Freeform 13"/>
            <p:cNvSpPr/>
            <p:nvPr/>
          </p:nvSpPr>
          <p:spPr>
            <a:xfrm>
              <a:off x="0" y="0"/>
              <a:ext cx="9509760" cy="853440"/>
            </a:xfrm>
            <a:custGeom>
              <a:avLst/>
              <a:gdLst/>
              <a:ahLst/>
              <a:cxnLst/>
              <a:rect l="l" t="t" r="r" b="b"/>
              <a:pathLst>
                <a:path w="9509760" h="853440">
                  <a:moveTo>
                    <a:pt x="0" y="0"/>
                  </a:moveTo>
                  <a:lnTo>
                    <a:pt x="9509760" y="0"/>
                  </a:lnTo>
                  <a:lnTo>
                    <a:pt x="9509760" y="853440"/>
                  </a:lnTo>
                  <a:lnTo>
                    <a:pt x="0" y="853440"/>
                  </a:lnTo>
                  <a:close/>
                </a:path>
              </a:pathLst>
            </a:custGeom>
            <a:blipFill>
              <a:blip r:embed="rId2">
                <a:alphaModFix amt="0"/>
              </a:blip>
              <a:stretch>
                <a:fillRect t="-167118" b="-167118"/>
              </a:stretch>
            </a:blipFill>
          </p:spPr>
          <p:txBody>
            <a:bodyPr/>
            <a:lstStyle/>
            <a:p>
              <a:endParaRPr lang="en-US"/>
            </a:p>
          </p:txBody>
        </p:sp>
        <p:sp>
          <p:nvSpPr>
            <p:cNvPr id="14" name="TextBox 14"/>
            <p:cNvSpPr txBox="1"/>
            <p:nvPr/>
          </p:nvSpPr>
          <p:spPr>
            <a:xfrm>
              <a:off x="0" y="0"/>
              <a:ext cx="9509760" cy="85344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Belt Tensioning</a:t>
              </a:r>
            </a:p>
          </p:txBody>
        </p:sp>
      </p:grpSp>
      <p:grpSp>
        <p:nvGrpSpPr>
          <p:cNvPr id="15" name="Group 15"/>
          <p:cNvGrpSpPr/>
          <p:nvPr/>
        </p:nvGrpSpPr>
        <p:grpSpPr>
          <a:xfrm>
            <a:off x="8963424" y="2519137"/>
            <a:ext cx="7955280" cy="1389888"/>
            <a:chOff x="0" y="0"/>
            <a:chExt cx="10607040" cy="1853184"/>
          </a:xfrm>
        </p:grpSpPr>
        <p:sp>
          <p:nvSpPr>
            <p:cNvPr id="16" name="Freeform 16"/>
            <p:cNvSpPr/>
            <p:nvPr/>
          </p:nvSpPr>
          <p:spPr>
            <a:xfrm>
              <a:off x="0" y="0"/>
              <a:ext cx="10607040" cy="1853184"/>
            </a:xfrm>
            <a:custGeom>
              <a:avLst/>
              <a:gdLst/>
              <a:ahLst/>
              <a:cxnLst/>
              <a:rect l="l" t="t" r="r" b="b"/>
              <a:pathLst>
                <a:path w="10607040" h="1853184">
                  <a:moveTo>
                    <a:pt x="0" y="0"/>
                  </a:moveTo>
                  <a:lnTo>
                    <a:pt x="10607040" y="0"/>
                  </a:lnTo>
                  <a:lnTo>
                    <a:pt x="10607040" y="1853184"/>
                  </a:lnTo>
                  <a:lnTo>
                    <a:pt x="0" y="1853184"/>
                  </a:lnTo>
                  <a:close/>
                </a:path>
              </a:pathLst>
            </a:custGeom>
            <a:blipFill>
              <a:blip r:embed="rId2">
                <a:alphaModFix amt="0"/>
              </a:blip>
              <a:stretch>
                <a:fillRect t="-61526" b="-61526"/>
              </a:stretch>
            </a:blipFill>
          </p:spPr>
          <p:txBody>
            <a:bodyPr/>
            <a:lstStyle/>
            <a:p>
              <a:endParaRPr lang="en-US"/>
            </a:p>
          </p:txBody>
        </p:sp>
        <p:sp>
          <p:nvSpPr>
            <p:cNvPr id="17" name="TextBox 17"/>
            <p:cNvSpPr txBox="1"/>
            <p:nvPr/>
          </p:nvSpPr>
          <p:spPr>
            <a:xfrm>
              <a:off x="0" y="0"/>
              <a:ext cx="10607040" cy="1853184"/>
            </a:xfrm>
            <a:prstGeom prst="rect">
              <a:avLst/>
            </a:prstGeom>
          </p:spPr>
          <p:txBody>
            <a:bodyPr lIns="0" tIns="0" rIns="0" bIns="0" rtlCol="0" anchor="ctr"/>
            <a:lstStyle/>
            <a:p>
              <a:pPr algn="l">
                <a:lnSpc>
                  <a:spcPts val="2280"/>
                </a:lnSpc>
              </a:pPr>
              <a:r>
                <a:rPr lang="en-US" sz="1900" dirty="0">
                  <a:solidFill>
                    <a:srgbClr val="5A6B5E"/>
                  </a:solidFill>
                  <a:latin typeface="Canva Sans"/>
                  <a:ea typeface="Canva Sans"/>
                  <a:cs typeface="Canva Sans"/>
                  <a:sym typeface="Canva Sans"/>
                </a:rPr>
                <a:t>X and Y belts should feel like a stretched elastic band firm, with slight give. Too loose = ghosting. Too tight = binding.</a:t>
              </a:r>
            </a:p>
          </p:txBody>
        </p:sp>
      </p:grpSp>
      <p:grpSp>
        <p:nvGrpSpPr>
          <p:cNvPr id="18" name="Group 18"/>
          <p:cNvGrpSpPr/>
          <p:nvPr/>
        </p:nvGrpSpPr>
        <p:grpSpPr>
          <a:xfrm>
            <a:off x="8689104" y="4439377"/>
            <a:ext cx="8412480" cy="2468880"/>
            <a:chOff x="0" y="0"/>
            <a:chExt cx="11216640" cy="3291840"/>
          </a:xfrm>
        </p:grpSpPr>
        <p:sp>
          <p:nvSpPr>
            <p:cNvPr id="19" name="Freeform 19"/>
            <p:cNvSpPr/>
            <p:nvPr/>
          </p:nvSpPr>
          <p:spPr>
            <a:xfrm>
              <a:off x="0" y="0"/>
              <a:ext cx="11216640" cy="3291840"/>
            </a:xfrm>
            <a:custGeom>
              <a:avLst/>
              <a:gdLst/>
              <a:ahLst/>
              <a:cxnLst/>
              <a:rect l="l" t="t" r="r" b="b"/>
              <a:pathLst>
                <a:path w="11216640" h="3291840">
                  <a:moveTo>
                    <a:pt x="0" y="0"/>
                  </a:moveTo>
                  <a:lnTo>
                    <a:pt x="11216640" y="0"/>
                  </a:lnTo>
                  <a:lnTo>
                    <a:pt x="11216640" y="3291840"/>
                  </a:lnTo>
                  <a:lnTo>
                    <a:pt x="0" y="3291840"/>
                  </a:lnTo>
                  <a:close/>
                </a:path>
              </a:pathLst>
            </a:custGeom>
            <a:solidFill>
              <a:srgbClr val="FFFFFF"/>
            </a:solidFill>
          </p:spPr>
          <p:txBody>
            <a:bodyPr/>
            <a:lstStyle/>
            <a:p>
              <a:endParaRPr lang="en-US"/>
            </a:p>
          </p:txBody>
        </p:sp>
      </p:grpSp>
      <p:grpSp>
        <p:nvGrpSpPr>
          <p:cNvPr id="20" name="Group 20"/>
          <p:cNvGrpSpPr/>
          <p:nvPr/>
        </p:nvGrpSpPr>
        <p:grpSpPr>
          <a:xfrm>
            <a:off x="8871984" y="4622257"/>
            <a:ext cx="731520" cy="731520"/>
            <a:chOff x="0" y="0"/>
            <a:chExt cx="975360" cy="975360"/>
          </a:xfrm>
        </p:grpSpPr>
        <p:sp>
          <p:nvSpPr>
            <p:cNvPr id="21" name="Freeform 21"/>
            <p:cNvSpPr/>
            <p:nvPr/>
          </p:nvSpPr>
          <p:spPr>
            <a:xfrm>
              <a:off x="0" y="0"/>
              <a:ext cx="975360" cy="975360"/>
            </a:xfrm>
            <a:custGeom>
              <a:avLst/>
              <a:gdLst/>
              <a:ahLst/>
              <a:cxnLst/>
              <a:rect l="l" t="t" r="r" b="b"/>
              <a:pathLst>
                <a:path w="975360" h="975360">
                  <a:moveTo>
                    <a:pt x="0" y="487680"/>
                  </a:moveTo>
                  <a:cubicBezTo>
                    <a:pt x="0" y="218313"/>
                    <a:pt x="218313" y="0"/>
                    <a:pt x="487680" y="0"/>
                  </a:cubicBezTo>
                  <a:cubicBezTo>
                    <a:pt x="757047" y="0"/>
                    <a:pt x="975360" y="218313"/>
                    <a:pt x="975360" y="487680"/>
                  </a:cubicBezTo>
                  <a:cubicBezTo>
                    <a:pt x="975360" y="757047"/>
                    <a:pt x="757047" y="975360"/>
                    <a:pt x="487680" y="975360"/>
                  </a:cubicBezTo>
                  <a:cubicBezTo>
                    <a:pt x="218313" y="975360"/>
                    <a:pt x="0" y="757047"/>
                    <a:pt x="0" y="487680"/>
                  </a:cubicBezTo>
                  <a:close/>
                </a:path>
              </a:pathLst>
            </a:custGeom>
            <a:solidFill>
              <a:srgbClr val="1F5C2E"/>
            </a:solidFill>
          </p:spPr>
          <p:txBody>
            <a:bodyPr/>
            <a:lstStyle/>
            <a:p>
              <a:endParaRPr lang="en-US"/>
            </a:p>
          </p:txBody>
        </p:sp>
      </p:grpSp>
      <p:grpSp>
        <p:nvGrpSpPr>
          <p:cNvPr id="22" name="Group 22"/>
          <p:cNvGrpSpPr/>
          <p:nvPr/>
        </p:nvGrpSpPr>
        <p:grpSpPr>
          <a:xfrm>
            <a:off x="8871984" y="4622257"/>
            <a:ext cx="731520" cy="731520"/>
            <a:chOff x="0" y="0"/>
            <a:chExt cx="975360" cy="975360"/>
          </a:xfrm>
        </p:grpSpPr>
        <p:sp>
          <p:nvSpPr>
            <p:cNvPr id="23" name="Freeform 23"/>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2">
                <a:alphaModFix amt="0"/>
              </a:blip>
              <a:stretch>
                <a:fillRect l="-78303" r="-78303"/>
              </a:stretch>
            </a:blipFill>
          </p:spPr>
          <p:txBody>
            <a:bodyPr/>
            <a:lstStyle/>
            <a:p>
              <a:endParaRPr lang="en-US"/>
            </a:p>
          </p:txBody>
        </p:sp>
        <p:sp>
          <p:nvSpPr>
            <p:cNvPr id="24" name="TextBox 24"/>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Canva Sans Bold"/>
                  <a:ea typeface="Canva Sans Bold"/>
                  <a:cs typeface="Canva Sans Bold"/>
                  <a:sym typeface="Canva Sans Bold"/>
                </a:rPr>
                <a:t>5</a:t>
              </a:r>
            </a:p>
          </p:txBody>
        </p:sp>
      </p:grpSp>
      <p:grpSp>
        <p:nvGrpSpPr>
          <p:cNvPr id="25" name="Group 25"/>
          <p:cNvGrpSpPr/>
          <p:nvPr/>
        </p:nvGrpSpPr>
        <p:grpSpPr>
          <a:xfrm>
            <a:off x="9749808" y="4622257"/>
            <a:ext cx="7132320" cy="640080"/>
            <a:chOff x="0" y="0"/>
            <a:chExt cx="9509760" cy="853440"/>
          </a:xfrm>
        </p:grpSpPr>
        <p:sp>
          <p:nvSpPr>
            <p:cNvPr id="26" name="Freeform 26"/>
            <p:cNvSpPr/>
            <p:nvPr/>
          </p:nvSpPr>
          <p:spPr>
            <a:xfrm>
              <a:off x="0" y="0"/>
              <a:ext cx="9509760" cy="853440"/>
            </a:xfrm>
            <a:custGeom>
              <a:avLst/>
              <a:gdLst/>
              <a:ahLst/>
              <a:cxnLst/>
              <a:rect l="l" t="t" r="r" b="b"/>
              <a:pathLst>
                <a:path w="9509760" h="853440">
                  <a:moveTo>
                    <a:pt x="0" y="0"/>
                  </a:moveTo>
                  <a:lnTo>
                    <a:pt x="9509760" y="0"/>
                  </a:lnTo>
                  <a:lnTo>
                    <a:pt x="9509760" y="853440"/>
                  </a:lnTo>
                  <a:lnTo>
                    <a:pt x="0" y="853440"/>
                  </a:lnTo>
                  <a:close/>
                </a:path>
              </a:pathLst>
            </a:custGeom>
            <a:blipFill>
              <a:blip r:embed="rId2">
                <a:alphaModFix amt="0"/>
              </a:blip>
              <a:stretch>
                <a:fillRect t="-167118" b="-167118"/>
              </a:stretch>
            </a:blipFill>
          </p:spPr>
          <p:txBody>
            <a:bodyPr/>
            <a:lstStyle/>
            <a:p>
              <a:endParaRPr lang="en-US"/>
            </a:p>
          </p:txBody>
        </p:sp>
        <p:sp>
          <p:nvSpPr>
            <p:cNvPr id="27" name="TextBox 27"/>
            <p:cNvSpPr txBox="1"/>
            <p:nvPr/>
          </p:nvSpPr>
          <p:spPr>
            <a:xfrm>
              <a:off x="0" y="0"/>
              <a:ext cx="9509760" cy="85344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Wiring &amp; Cables</a:t>
              </a:r>
            </a:p>
          </p:txBody>
        </p:sp>
      </p:grpSp>
      <p:grpSp>
        <p:nvGrpSpPr>
          <p:cNvPr id="28" name="Group 28"/>
          <p:cNvGrpSpPr/>
          <p:nvPr/>
        </p:nvGrpSpPr>
        <p:grpSpPr>
          <a:xfrm>
            <a:off x="8963424" y="5353777"/>
            <a:ext cx="7955280" cy="1389888"/>
            <a:chOff x="0" y="0"/>
            <a:chExt cx="10607040" cy="1853184"/>
          </a:xfrm>
        </p:grpSpPr>
        <p:sp>
          <p:nvSpPr>
            <p:cNvPr id="29" name="Freeform 29"/>
            <p:cNvSpPr/>
            <p:nvPr/>
          </p:nvSpPr>
          <p:spPr>
            <a:xfrm>
              <a:off x="0" y="0"/>
              <a:ext cx="10607040" cy="1853184"/>
            </a:xfrm>
            <a:custGeom>
              <a:avLst/>
              <a:gdLst/>
              <a:ahLst/>
              <a:cxnLst/>
              <a:rect l="l" t="t" r="r" b="b"/>
              <a:pathLst>
                <a:path w="10607040" h="1853184">
                  <a:moveTo>
                    <a:pt x="0" y="0"/>
                  </a:moveTo>
                  <a:lnTo>
                    <a:pt x="10607040" y="0"/>
                  </a:lnTo>
                  <a:lnTo>
                    <a:pt x="10607040" y="1853184"/>
                  </a:lnTo>
                  <a:lnTo>
                    <a:pt x="0" y="1853184"/>
                  </a:lnTo>
                  <a:close/>
                </a:path>
              </a:pathLst>
            </a:custGeom>
            <a:blipFill>
              <a:blip r:embed="rId2">
                <a:alphaModFix amt="0"/>
              </a:blip>
              <a:stretch>
                <a:fillRect t="-61526" b="-61526"/>
              </a:stretch>
            </a:blipFill>
          </p:spPr>
          <p:txBody>
            <a:bodyPr/>
            <a:lstStyle/>
            <a:p>
              <a:endParaRPr lang="en-US"/>
            </a:p>
          </p:txBody>
        </p:sp>
        <p:sp>
          <p:nvSpPr>
            <p:cNvPr id="30" name="TextBox 30"/>
            <p:cNvSpPr txBox="1"/>
            <p:nvPr/>
          </p:nvSpPr>
          <p:spPr>
            <a:xfrm>
              <a:off x="0" y="0"/>
              <a:ext cx="10607040" cy="1853184"/>
            </a:xfrm>
            <a:prstGeom prst="rect">
              <a:avLst/>
            </a:prstGeom>
          </p:spPr>
          <p:txBody>
            <a:bodyPr lIns="0" tIns="0" rIns="0" bIns="0" rtlCol="0" anchor="ctr"/>
            <a:lstStyle/>
            <a:p>
              <a:pPr algn="l">
                <a:lnSpc>
                  <a:spcPts val="2280"/>
                </a:lnSpc>
              </a:pPr>
              <a:r>
                <a:rPr lang="en-US" sz="1900">
                  <a:solidFill>
                    <a:srgbClr val="5A6B5E"/>
                  </a:solidFill>
                  <a:latin typeface="Canva Sans"/>
                  <a:ea typeface="Canva Sans"/>
                  <a:cs typeface="Canva Sans"/>
                  <a:sym typeface="Canva Sans"/>
                </a:rPr>
                <a:t>Route cables through clips. Connect all stepper motors, heated bed, limit switches, and LCD. Check PSU voltage switch (230 V for UK).</a:t>
              </a:r>
            </a:p>
          </p:txBody>
        </p:sp>
      </p:grpSp>
      <p:grpSp>
        <p:nvGrpSpPr>
          <p:cNvPr id="31" name="Group 31"/>
          <p:cNvGrpSpPr/>
          <p:nvPr/>
        </p:nvGrpSpPr>
        <p:grpSpPr>
          <a:xfrm>
            <a:off x="8689104" y="7274017"/>
            <a:ext cx="8412480" cy="2468880"/>
            <a:chOff x="0" y="0"/>
            <a:chExt cx="11216640" cy="3291840"/>
          </a:xfrm>
        </p:grpSpPr>
        <p:sp>
          <p:nvSpPr>
            <p:cNvPr id="32" name="Freeform 32"/>
            <p:cNvSpPr/>
            <p:nvPr/>
          </p:nvSpPr>
          <p:spPr>
            <a:xfrm>
              <a:off x="0" y="0"/>
              <a:ext cx="11216640" cy="3291840"/>
            </a:xfrm>
            <a:custGeom>
              <a:avLst/>
              <a:gdLst/>
              <a:ahLst/>
              <a:cxnLst/>
              <a:rect l="l" t="t" r="r" b="b"/>
              <a:pathLst>
                <a:path w="11216640" h="3291840">
                  <a:moveTo>
                    <a:pt x="0" y="0"/>
                  </a:moveTo>
                  <a:lnTo>
                    <a:pt x="11216640" y="0"/>
                  </a:lnTo>
                  <a:lnTo>
                    <a:pt x="11216640" y="3291840"/>
                  </a:lnTo>
                  <a:lnTo>
                    <a:pt x="0" y="3291840"/>
                  </a:lnTo>
                  <a:close/>
                </a:path>
              </a:pathLst>
            </a:custGeom>
            <a:solidFill>
              <a:srgbClr val="FFFFFF"/>
            </a:solidFill>
          </p:spPr>
          <p:txBody>
            <a:bodyPr/>
            <a:lstStyle/>
            <a:p>
              <a:endParaRPr lang="en-US"/>
            </a:p>
          </p:txBody>
        </p:sp>
      </p:grpSp>
      <p:grpSp>
        <p:nvGrpSpPr>
          <p:cNvPr id="33" name="Group 33"/>
          <p:cNvGrpSpPr/>
          <p:nvPr/>
        </p:nvGrpSpPr>
        <p:grpSpPr>
          <a:xfrm>
            <a:off x="8871984" y="7456897"/>
            <a:ext cx="731520" cy="731520"/>
            <a:chOff x="0" y="0"/>
            <a:chExt cx="975360" cy="975360"/>
          </a:xfrm>
        </p:grpSpPr>
        <p:sp>
          <p:nvSpPr>
            <p:cNvPr id="34" name="Freeform 34"/>
            <p:cNvSpPr/>
            <p:nvPr/>
          </p:nvSpPr>
          <p:spPr>
            <a:xfrm>
              <a:off x="0" y="0"/>
              <a:ext cx="975360" cy="975360"/>
            </a:xfrm>
            <a:custGeom>
              <a:avLst/>
              <a:gdLst/>
              <a:ahLst/>
              <a:cxnLst/>
              <a:rect l="l" t="t" r="r" b="b"/>
              <a:pathLst>
                <a:path w="975360" h="975360">
                  <a:moveTo>
                    <a:pt x="0" y="487680"/>
                  </a:moveTo>
                  <a:cubicBezTo>
                    <a:pt x="0" y="218313"/>
                    <a:pt x="218313" y="0"/>
                    <a:pt x="487680" y="0"/>
                  </a:cubicBezTo>
                  <a:cubicBezTo>
                    <a:pt x="757047" y="0"/>
                    <a:pt x="975360" y="218313"/>
                    <a:pt x="975360" y="487680"/>
                  </a:cubicBezTo>
                  <a:cubicBezTo>
                    <a:pt x="975360" y="757047"/>
                    <a:pt x="757047" y="975360"/>
                    <a:pt x="487680" y="975360"/>
                  </a:cubicBezTo>
                  <a:cubicBezTo>
                    <a:pt x="218313" y="975360"/>
                    <a:pt x="0" y="757047"/>
                    <a:pt x="0" y="487680"/>
                  </a:cubicBezTo>
                  <a:close/>
                </a:path>
              </a:pathLst>
            </a:custGeom>
            <a:solidFill>
              <a:srgbClr val="1F5C2E"/>
            </a:solidFill>
          </p:spPr>
          <p:txBody>
            <a:bodyPr/>
            <a:lstStyle/>
            <a:p>
              <a:endParaRPr lang="en-US"/>
            </a:p>
          </p:txBody>
        </p:sp>
      </p:grpSp>
      <p:grpSp>
        <p:nvGrpSpPr>
          <p:cNvPr id="35" name="Group 35"/>
          <p:cNvGrpSpPr/>
          <p:nvPr/>
        </p:nvGrpSpPr>
        <p:grpSpPr>
          <a:xfrm>
            <a:off x="8871984" y="7456897"/>
            <a:ext cx="731520" cy="731520"/>
            <a:chOff x="0" y="0"/>
            <a:chExt cx="975360" cy="975360"/>
          </a:xfrm>
        </p:grpSpPr>
        <p:sp>
          <p:nvSpPr>
            <p:cNvPr id="36" name="Freeform 36"/>
            <p:cNvSpPr/>
            <p:nvPr/>
          </p:nvSpPr>
          <p:spPr>
            <a:xfrm>
              <a:off x="0" y="0"/>
              <a:ext cx="975360" cy="975360"/>
            </a:xfrm>
            <a:custGeom>
              <a:avLst/>
              <a:gdLst/>
              <a:ahLst/>
              <a:cxnLst/>
              <a:rect l="l" t="t" r="r" b="b"/>
              <a:pathLst>
                <a:path w="975360" h="975360">
                  <a:moveTo>
                    <a:pt x="0" y="0"/>
                  </a:moveTo>
                  <a:lnTo>
                    <a:pt x="975360" y="0"/>
                  </a:lnTo>
                  <a:lnTo>
                    <a:pt x="975360" y="975360"/>
                  </a:lnTo>
                  <a:lnTo>
                    <a:pt x="0" y="975360"/>
                  </a:lnTo>
                  <a:close/>
                </a:path>
              </a:pathLst>
            </a:custGeom>
            <a:blipFill>
              <a:blip r:embed="rId2">
                <a:alphaModFix amt="0"/>
              </a:blip>
              <a:stretch>
                <a:fillRect l="-78303" r="-78303"/>
              </a:stretch>
            </a:blipFill>
          </p:spPr>
          <p:txBody>
            <a:bodyPr/>
            <a:lstStyle/>
            <a:p>
              <a:endParaRPr lang="en-US"/>
            </a:p>
          </p:txBody>
        </p:sp>
        <p:sp>
          <p:nvSpPr>
            <p:cNvPr id="37" name="TextBox 37"/>
            <p:cNvSpPr txBox="1"/>
            <p:nvPr/>
          </p:nvSpPr>
          <p:spPr>
            <a:xfrm>
              <a:off x="0" y="-9525"/>
              <a:ext cx="975360" cy="984885"/>
            </a:xfrm>
            <a:prstGeom prst="rect">
              <a:avLst/>
            </a:prstGeom>
          </p:spPr>
          <p:txBody>
            <a:bodyPr lIns="0" tIns="0" rIns="0" bIns="0" rtlCol="0" anchor="ctr"/>
            <a:lstStyle/>
            <a:p>
              <a:pPr algn="ctr">
                <a:lnSpc>
                  <a:spcPts val="3120"/>
                </a:lnSpc>
              </a:pPr>
              <a:r>
                <a:rPr lang="en-US" sz="2600" b="1">
                  <a:solidFill>
                    <a:srgbClr val="FFFFFF"/>
                  </a:solidFill>
                  <a:latin typeface="Canva Sans Bold"/>
                  <a:ea typeface="Canva Sans Bold"/>
                  <a:cs typeface="Canva Sans Bold"/>
                  <a:sym typeface="Canva Sans Bold"/>
                </a:rPr>
                <a:t>6</a:t>
              </a:r>
            </a:p>
          </p:txBody>
        </p:sp>
      </p:grpSp>
      <p:grpSp>
        <p:nvGrpSpPr>
          <p:cNvPr id="38" name="Group 38"/>
          <p:cNvGrpSpPr/>
          <p:nvPr/>
        </p:nvGrpSpPr>
        <p:grpSpPr>
          <a:xfrm>
            <a:off x="9749808" y="7456897"/>
            <a:ext cx="7132320" cy="640080"/>
            <a:chOff x="0" y="0"/>
            <a:chExt cx="9509760" cy="853440"/>
          </a:xfrm>
        </p:grpSpPr>
        <p:sp>
          <p:nvSpPr>
            <p:cNvPr id="39" name="Freeform 39"/>
            <p:cNvSpPr/>
            <p:nvPr/>
          </p:nvSpPr>
          <p:spPr>
            <a:xfrm>
              <a:off x="0" y="0"/>
              <a:ext cx="9509760" cy="853440"/>
            </a:xfrm>
            <a:custGeom>
              <a:avLst/>
              <a:gdLst/>
              <a:ahLst/>
              <a:cxnLst/>
              <a:rect l="l" t="t" r="r" b="b"/>
              <a:pathLst>
                <a:path w="9509760" h="853440">
                  <a:moveTo>
                    <a:pt x="0" y="0"/>
                  </a:moveTo>
                  <a:lnTo>
                    <a:pt x="9509760" y="0"/>
                  </a:lnTo>
                  <a:lnTo>
                    <a:pt x="9509760" y="853440"/>
                  </a:lnTo>
                  <a:lnTo>
                    <a:pt x="0" y="853440"/>
                  </a:lnTo>
                  <a:close/>
                </a:path>
              </a:pathLst>
            </a:custGeom>
            <a:blipFill>
              <a:blip r:embed="rId2">
                <a:alphaModFix amt="0"/>
              </a:blip>
              <a:stretch>
                <a:fillRect t="-167118" b="-167118"/>
              </a:stretch>
            </a:blipFill>
          </p:spPr>
          <p:txBody>
            <a:bodyPr/>
            <a:lstStyle/>
            <a:p>
              <a:endParaRPr lang="en-US"/>
            </a:p>
          </p:txBody>
        </p:sp>
        <p:sp>
          <p:nvSpPr>
            <p:cNvPr id="40" name="TextBox 40"/>
            <p:cNvSpPr txBox="1"/>
            <p:nvPr/>
          </p:nvSpPr>
          <p:spPr>
            <a:xfrm>
              <a:off x="0" y="0"/>
              <a:ext cx="9509760" cy="85344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First Power-On</a:t>
              </a:r>
            </a:p>
          </p:txBody>
        </p:sp>
      </p:grpSp>
      <p:grpSp>
        <p:nvGrpSpPr>
          <p:cNvPr id="41" name="Group 41"/>
          <p:cNvGrpSpPr/>
          <p:nvPr/>
        </p:nvGrpSpPr>
        <p:grpSpPr>
          <a:xfrm>
            <a:off x="8963424" y="8188417"/>
            <a:ext cx="7955280" cy="1389888"/>
            <a:chOff x="0" y="0"/>
            <a:chExt cx="10607040" cy="1853184"/>
          </a:xfrm>
        </p:grpSpPr>
        <p:sp>
          <p:nvSpPr>
            <p:cNvPr id="42" name="Freeform 42"/>
            <p:cNvSpPr/>
            <p:nvPr/>
          </p:nvSpPr>
          <p:spPr>
            <a:xfrm>
              <a:off x="0" y="0"/>
              <a:ext cx="10607040" cy="1853184"/>
            </a:xfrm>
            <a:custGeom>
              <a:avLst/>
              <a:gdLst/>
              <a:ahLst/>
              <a:cxnLst/>
              <a:rect l="l" t="t" r="r" b="b"/>
              <a:pathLst>
                <a:path w="10607040" h="1853184">
                  <a:moveTo>
                    <a:pt x="0" y="0"/>
                  </a:moveTo>
                  <a:lnTo>
                    <a:pt x="10607040" y="0"/>
                  </a:lnTo>
                  <a:lnTo>
                    <a:pt x="10607040" y="1853184"/>
                  </a:lnTo>
                  <a:lnTo>
                    <a:pt x="0" y="1853184"/>
                  </a:lnTo>
                  <a:close/>
                </a:path>
              </a:pathLst>
            </a:custGeom>
            <a:blipFill>
              <a:blip r:embed="rId2">
                <a:alphaModFix amt="0"/>
              </a:blip>
              <a:stretch>
                <a:fillRect t="-61526" b="-61526"/>
              </a:stretch>
            </a:blipFill>
          </p:spPr>
          <p:txBody>
            <a:bodyPr/>
            <a:lstStyle/>
            <a:p>
              <a:endParaRPr lang="en-US"/>
            </a:p>
          </p:txBody>
        </p:sp>
        <p:sp>
          <p:nvSpPr>
            <p:cNvPr id="43" name="TextBox 43"/>
            <p:cNvSpPr txBox="1"/>
            <p:nvPr/>
          </p:nvSpPr>
          <p:spPr>
            <a:xfrm>
              <a:off x="0" y="0"/>
              <a:ext cx="10607040" cy="1853184"/>
            </a:xfrm>
            <a:prstGeom prst="rect">
              <a:avLst/>
            </a:prstGeom>
          </p:spPr>
          <p:txBody>
            <a:bodyPr lIns="0" tIns="0" rIns="0" bIns="0" rtlCol="0" anchor="ctr"/>
            <a:lstStyle/>
            <a:p>
              <a:pPr algn="l">
                <a:lnSpc>
                  <a:spcPts val="2280"/>
                </a:lnSpc>
              </a:pPr>
              <a:r>
                <a:rPr lang="en-US" sz="1900">
                  <a:solidFill>
                    <a:srgbClr val="5A6B5E"/>
                  </a:solidFill>
                  <a:latin typeface="Canva Sans"/>
                  <a:ea typeface="Canva Sans"/>
                  <a:cs typeface="Canva Sans"/>
                  <a:sym typeface="Canva Sans"/>
                </a:rPr>
                <a:t>LCD should light up. Run Auto Home and watch all axes. Confirm free movement with Disable Steppers.</a:t>
              </a:r>
            </a:p>
          </p:txBody>
        </p:sp>
      </p:grpSp>
      <p:sp>
        <p:nvSpPr>
          <p:cNvPr id="44" name="Freeform 44"/>
          <p:cNvSpPr/>
          <p:nvPr/>
        </p:nvSpPr>
        <p:spPr>
          <a:xfrm>
            <a:off x="1028700" y="1604737"/>
            <a:ext cx="6215607" cy="8246244"/>
          </a:xfrm>
          <a:custGeom>
            <a:avLst/>
            <a:gdLst/>
            <a:ahLst/>
            <a:cxnLst/>
            <a:rect l="l" t="t" r="r" b="b"/>
            <a:pathLst>
              <a:path w="6215607" h="8246244">
                <a:moveTo>
                  <a:pt x="0" y="0"/>
                </a:moveTo>
                <a:lnTo>
                  <a:pt x="6215607" y="0"/>
                </a:lnTo>
                <a:lnTo>
                  <a:pt x="6215607" y="8246244"/>
                </a:lnTo>
                <a:lnTo>
                  <a:pt x="0" y="8246244"/>
                </a:lnTo>
                <a:lnTo>
                  <a:pt x="0" y="0"/>
                </a:lnTo>
                <a:close/>
              </a:path>
            </a:pathLst>
          </a:custGeom>
          <a:blipFill>
            <a:blip r:embed="rId3"/>
            <a:stretch>
              <a:fillRect/>
            </a:stretch>
          </a:blipFill>
        </p:spPr>
        <p:txBody>
          <a:bodyPr/>
          <a:lstStyle/>
          <a:p>
            <a:endParaRPr lang="en-US"/>
          </a:p>
        </p:txBody>
      </p:sp>
      <p:sp>
        <p:nvSpPr>
          <p:cNvPr id="45" name="TextBox 45"/>
          <p:cNvSpPr txBox="1"/>
          <p:nvPr/>
        </p:nvSpPr>
        <p:spPr>
          <a:xfrm>
            <a:off x="0" y="238731"/>
            <a:ext cx="8689104"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1 Assembly: Step-by-Step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0666537"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1 Wiring, Safety &amp; First Power-On</a:t>
            </a:r>
          </a:p>
        </p:txBody>
      </p:sp>
      <p:grpSp>
        <p:nvGrpSpPr>
          <p:cNvPr id="6" name="Group 6"/>
          <p:cNvGrpSpPr/>
          <p:nvPr/>
        </p:nvGrpSpPr>
        <p:grpSpPr>
          <a:xfrm>
            <a:off x="457200" y="1535677"/>
            <a:ext cx="17373600" cy="2011680"/>
            <a:chOff x="0" y="0"/>
            <a:chExt cx="23164800" cy="2682240"/>
          </a:xfrm>
        </p:grpSpPr>
        <p:sp>
          <p:nvSpPr>
            <p:cNvPr id="7" name="Freeform 7"/>
            <p:cNvSpPr/>
            <p:nvPr/>
          </p:nvSpPr>
          <p:spPr>
            <a:xfrm>
              <a:off x="0" y="0"/>
              <a:ext cx="23164800" cy="2682240"/>
            </a:xfrm>
            <a:custGeom>
              <a:avLst/>
              <a:gdLst/>
              <a:ahLst/>
              <a:cxnLst/>
              <a:rect l="l" t="t" r="r" b="b"/>
              <a:pathLst>
                <a:path w="23164800" h="2682240">
                  <a:moveTo>
                    <a:pt x="0" y="0"/>
                  </a:moveTo>
                  <a:lnTo>
                    <a:pt x="23164800" y="0"/>
                  </a:lnTo>
                  <a:lnTo>
                    <a:pt x="23164800" y="2682240"/>
                  </a:lnTo>
                  <a:lnTo>
                    <a:pt x="0" y="2682240"/>
                  </a:lnTo>
                  <a:close/>
                </a:path>
              </a:pathLst>
            </a:custGeom>
            <a:solidFill>
              <a:srgbClr val="FC4C00"/>
            </a:solidFill>
          </p:spPr>
          <p:txBody>
            <a:bodyPr/>
            <a:lstStyle/>
            <a:p>
              <a:endParaRPr lang="en-US"/>
            </a:p>
          </p:txBody>
        </p:sp>
      </p:grpSp>
      <p:grpSp>
        <p:nvGrpSpPr>
          <p:cNvPr id="8" name="Group 8"/>
          <p:cNvGrpSpPr/>
          <p:nvPr/>
        </p:nvGrpSpPr>
        <p:grpSpPr>
          <a:xfrm>
            <a:off x="868680" y="1920240"/>
            <a:ext cx="914400" cy="914400"/>
            <a:chOff x="0" y="0"/>
            <a:chExt cx="1219200" cy="1219200"/>
          </a:xfrm>
        </p:grpSpPr>
        <p:sp>
          <p:nvSpPr>
            <p:cNvPr id="9" name="Freeform 9" descr="preencoded.png"/>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2"/>
              <a:stretch>
                <a:fillRect/>
              </a:stretch>
            </a:blipFill>
          </p:spPr>
          <p:txBody>
            <a:bodyPr/>
            <a:lstStyle/>
            <a:p>
              <a:endParaRPr lang="en-US"/>
            </a:p>
          </p:txBody>
        </p:sp>
      </p:grpSp>
      <p:grpSp>
        <p:nvGrpSpPr>
          <p:cNvPr id="10" name="Group 10"/>
          <p:cNvGrpSpPr/>
          <p:nvPr/>
        </p:nvGrpSpPr>
        <p:grpSpPr>
          <a:xfrm>
            <a:off x="2011680" y="1590541"/>
            <a:ext cx="15361920" cy="548640"/>
            <a:chOff x="0" y="0"/>
            <a:chExt cx="20482560" cy="731520"/>
          </a:xfrm>
        </p:grpSpPr>
        <p:sp>
          <p:nvSpPr>
            <p:cNvPr id="11" name="Freeform 11"/>
            <p:cNvSpPr/>
            <p:nvPr/>
          </p:nvSpPr>
          <p:spPr>
            <a:xfrm>
              <a:off x="0" y="0"/>
              <a:ext cx="20482561" cy="731520"/>
            </a:xfrm>
            <a:custGeom>
              <a:avLst/>
              <a:gdLst/>
              <a:ahLst/>
              <a:cxnLst/>
              <a:rect l="l" t="t" r="r" b="b"/>
              <a:pathLst>
                <a:path w="20482561" h="731520">
                  <a:moveTo>
                    <a:pt x="0" y="0"/>
                  </a:moveTo>
                  <a:lnTo>
                    <a:pt x="20482561" y="0"/>
                  </a:lnTo>
                  <a:lnTo>
                    <a:pt x="20482561" y="731520"/>
                  </a:lnTo>
                  <a:lnTo>
                    <a:pt x="0" y="731520"/>
                  </a:lnTo>
                  <a:close/>
                </a:path>
              </a:pathLst>
            </a:custGeom>
            <a:blipFill>
              <a:blip r:embed="rId3">
                <a:alphaModFix amt="0"/>
              </a:blip>
              <a:stretch>
                <a:fillRect t="-495581" b="-495581"/>
              </a:stretch>
            </a:blipFill>
          </p:spPr>
          <p:txBody>
            <a:bodyPr/>
            <a:lstStyle/>
            <a:p>
              <a:endParaRPr lang="en-US"/>
            </a:p>
          </p:txBody>
        </p:sp>
        <p:sp>
          <p:nvSpPr>
            <p:cNvPr id="12" name="TextBox 12"/>
            <p:cNvSpPr txBox="1"/>
            <p:nvPr/>
          </p:nvSpPr>
          <p:spPr>
            <a:xfrm>
              <a:off x="0" y="0"/>
              <a:ext cx="20482560" cy="731520"/>
            </a:xfrm>
            <a:prstGeom prst="rect">
              <a:avLst/>
            </a:prstGeom>
          </p:spPr>
          <p:txBody>
            <a:bodyPr lIns="0" tIns="0" rIns="0" bIns="0" rtlCol="0" anchor="ctr"/>
            <a:lstStyle/>
            <a:p>
              <a:pPr algn="l">
                <a:lnSpc>
                  <a:spcPts val="2640"/>
                </a:lnSpc>
              </a:pPr>
              <a:r>
                <a:rPr lang="en-US" sz="2200" b="1">
                  <a:solidFill>
                    <a:srgbClr val="FFFFFF"/>
                  </a:solidFill>
                  <a:latin typeface="Canva Sans Bold"/>
                  <a:ea typeface="Canva Sans Bold"/>
                  <a:cs typeface="Canva Sans Bold"/>
                  <a:sym typeface="Canva Sans Bold"/>
                </a:rPr>
                <a:t>CRITICAL!  VOLTAGE SELECTOR</a:t>
              </a:r>
            </a:p>
          </p:txBody>
        </p:sp>
      </p:grpSp>
      <p:grpSp>
        <p:nvGrpSpPr>
          <p:cNvPr id="13" name="Group 13"/>
          <p:cNvGrpSpPr/>
          <p:nvPr/>
        </p:nvGrpSpPr>
        <p:grpSpPr>
          <a:xfrm>
            <a:off x="2011680" y="2139181"/>
            <a:ext cx="15361920" cy="1243584"/>
            <a:chOff x="0" y="0"/>
            <a:chExt cx="20482560" cy="1658112"/>
          </a:xfrm>
        </p:grpSpPr>
        <p:sp>
          <p:nvSpPr>
            <p:cNvPr id="14" name="Freeform 14"/>
            <p:cNvSpPr/>
            <p:nvPr/>
          </p:nvSpPr>
          <p:spPr>
            <a:xfrm>
              <a:off x="0" y="0"/>
              <a:ext cx="20482561" cy="1658112"/>
            </a:xfrm>
            <a:custGeom>
              <a:avLst/>
              <a:gdLst/>
              <a:ahLst/>
              <a:cxnLst/>
              <a:rect l="l" t="t" r="r" b="b"/>
              <a:pathLst>
                <a:path w="20482561" h="1658112">
                  <a:moveTo>
                    <a:pt x="0" y="0"/>
                  </a:moveTo>
                  <a:lnTo>
                    <a:pt x="20482561" y="0"/>
                  </a:lnTo>
                  <a:lnTo>
                    <a:pt x="20482561" y="1658112"/>
                  </a:lnTo>
                  <a:lnTo>
                    <a:pt x="0" y="1658112"/>
                  </a:lnTo>
                  <a:close/>
                </a:path>
              </a:pathLst>
            </a:custGeom>
            <a:blipFill>
              <a:blip r:embed="rId3">
                <a:alphaModFix amt="0"/>
              </a:blip>
              <a:stretch>
                <a:fillRect t="-190697" b="-190697"/>
              </a:stretch>
            </a:blipFill>
          </p:spPr>
          <p:txBody>
            <a:bodyPr/>
            <a:lstStyle/>
            <a:p>
              <a:endParaRPr lang="en-US"/>
            </a:p>
          </p:txBody>
        </p:sp>
        <p:sp>
          <p:nvSpPr>
            <p:cNvPr id="15" name="TextBox 15"/>
            <p:cNvSpPr txBox="1"/>
            <p:nvPr/>
          </p:nvSpPr>
          <p:spPr>
            <a:xfrm>
              <a:off x="0" y="-9525"/>
              <a:ext cx="20482560" cy="1667637"/>
            </a:xfrm>
            <a:prstGeom prst="rect">
              <a:avLst/>
            </a:prstGeom>
          </p:spPr>
          <p:txBody>
            <a:bodyPr lIns="0" tIns="0" rIns="0" bIns="0" rtlCol="0" anchor="ctr"/>
            <a:lstStyle/>
            <a:p>
              <a:pPr algn="l">
                <a:lnSpc>
                  <a:spcPts val="2400"/>
                </a:lnSpc>
              </a:pPr>
              <a:r>
                <a:rPr lang="en-US" sz="2000">
                  <a:solidFill>
                    <a:srgbClr val="FFFFFF"/>
                  </a:solidFill>
                  <a:latin typeface="Canva Sans"/>
                  <a:ea typeface="Canva Sans"/>
                  <a:cs typeface="Canva Sans"/>
                  <a:sym typeface="Canva Sans"/>
                </a:rPr>
                <a:t>Before plugging in, check the red switch on the back of the PSU: set to 230 V for UK/Europe, 115 V for North America. Wrong voltage = instant damage to the PSU.</a:t>
              </a:r>
            </a:p>
          </p:txBody>
        </p:sp>
      </p:grpSp>
      <p:grpSp>
        <p:nvGrpSpPr>
          <p:cNvPr id="16" name="Group 16"/>
          <p:cNvGrpSpPr/>
          <p:nvPr/>
        </p:nvGrpSpPr>
        <p:grpSpPr>
          <a:xfrm>
            <a:off x="457200" y="4147432"/>
            <a:ext cx="17373600" cy="663163"/>
            <a:chOff x="0" y="0"/>
            <a:chExt cx="23164800" cy="884217"/>
          </a:xfrm>
        </p:grpSpPr>
        <p:sp>
          <p:nvSpPr>
            <p:cNvPr id="17" name="Freeform 17"/>
            <p:cNvSpPr/>
            <p:nvPr/>
          </p:nvSpPr>
          <p:spPr>
            <a:xfrm>
              <a:off x="0" y="0"/>
              <a:ext cx="23164800" cy="884217"/>
            </a:xfrm>
            <a:custGeom>
              <a:avLst/>
              <a:gdLst/>
              <a:ahLst/>
              <a:cxnLst/>
              <a:rect l="l" t="t" r="r" b="b"/>
              <a:pathLst>
                <a:path w="23164800" h="884217">
                  <a:moveTo>
                    <a:pt x="0" y="0"/>
                  </a:moveTo>
                  <a:lnTo>
                    <a:pt x="23164800" y="0"/>
                  </a:lnTo>
                  <a:lnTo>
                    <a:pt x="23164800" y="884217"/>
                  </a:lnTo>
                  <a:lnTo>
                    <a:pt x="0" y="884217"/>
                  </a:lnTo>
                  <a:close/>
                </a:path>
              </a:pathLst>
            </a:custGeom>
            <a:blipFill>
              <a:blip r:embed="rId3">
                <a:alphaModFix amt="0"/>
              </a:blip>
              <a:stretch>
                <a:fillRect t="-466347" b="-454593"/>
              </a:stretch>
            </a:blipFill>
          </p:spPr>
          <p:txBody>
            <a:bodyPr/>
            <a:lstStyle/>
            <a:p>
              <a:endParaRPr lang="en-US"/>
            </a:p>
          </p:txBody>
        </p:sp>
        <p:sp>
          <p:nvSpPr>
            <p:cNvPr id="18" name="TextBox 18"/>
            <p:cNvSpPr txBox="1"/>
            <p:nvPr/>
          </p:nvSpPr>
          <p:spPr>
            <a:xfrm>
              <a:off x="0" y="-9525"/>
              <a:ext cx="23164800" cy="893742"/>
            </a:xfrm>
            <a:prstGeom prst="rect">
              <a:avLst/>
            </a:prstGeom>
          </p:spPr>
          <p:txBody>
            <a:bodyPr lIns="0" tIns="0" rIns="0" bIns="0" rtlCol="0" anchor="ctr"/>
            <a:lstStyle/>
            <a:p>
              <a:pPr algn="l">
                <a:lnSpc>
                  <a:spcPts val="3120"/>
                </a:lnSpc>
              </a:pPr>
              <a:r>
                <a:rPr lang="en-US" sz="2600" b="1">
                  <a:solidFill>
                    <a:srgbClr val="000000"/>
                  </a:solidFill>
                  <a:latin typeface="Canva Sans Bold"/>
                  <a:ea typeface="Canva Sans Bold"/>
                  <a:cs typeface="Canva Sans Bold"/>
                  <a:sym typeface="Canva Sans Bold"/>
                </a:rPr>
                <a:t>A Quick Pre-Power Checklist</a:t>
              </a:r>
            </a:p>
          </p:txBody>
        </p:sp>
      </p:grpSp>
      <p:grpSp>
        <p:nvGrpSpPr>
          <p:cNvPr id="19" name="Group 19"/>
          <p:cNvGrpSpPr/>
          <p:nvPr/>
        </p:nvGrpSpPr>
        <p:grpSpPr>
          <a:xfrm>
            <a:off x="457200" y="5038557"/>
            <a:ext cx="8412480" cy="1409221"/>
            <a:chOff x="0" y="0"/>
            <a:chExt cx="11216640" cy="1878962"/>
          </a:xfrm>
        </p:grpSpPr>
        <p:sp>
          <p:nvSpPr>
            <p:cNvPr id="20" name="Freeform 20"/>
            <p:cNvSpPr/>
            <p:nvPr/>
          </p:nvSpPr>
          <p:spPr>
            <a:xfrm>
              <a:off x="0" y="0"/>
              <a:ext cx="11216640" cy="1878962"/>
            </a:xfrm>
            <a:custGeom>
              <a:avLst/>
              <a:gdLst/>
              <a:ahLst/>
              <a:cxnLst/>
              <a:rect l="l" t="t" r="r" b="b"/>
              <a:pathLst>
                <a:path w="11216640" h="1878962">
                  <a:moveTo>
                    <a:pt x="0" y="0"/>
                  </a:moveTo>
                  <a:lnTo>
                    <a:pt x="11216640" y="0"/>
                  </a:lnTo>
                  <a:lnTo>
                    <a:pt x="11216640" y="1878962"/>
                  </a:lnTo>
                  <a:lnTo>
                    <a:pt x="0" y="1878962"/>
                  </a:lnTo>
                  <a:close/>
                </a:path>
              </a:pathLst>
            </a:custGeom>
            <a:solidFill>
              <a:srgbClr val="FFFFFF"/>
            </a:solidFill>
          </p:spPr>
          <p:txBody>
            <a:bodyPr/>
            <a:lstStyle/>
            <a:p>
              <a:endParaRPr lang="en-US"/>
            </a:p>
          </p:txBody>
        </p:sp>
      </p:grpSp>
      <p:grpSp>
        <p:nvGrpSpPr>
          <p:cNvPr id="21" name="Group 21"/>
          <p:cNvGrpSpPr/>
          <p:nvPr/>
        </p:nvGrpSpPr>
        <p:grpSpPr>
          <a:xfrm>
            <a:off x="457200" y="5038557"/>
            <a:ext cx="109728" cy="1409221"/>
            <a:chOff x="0" y="0"/>
            <a:chExt cx="146304" cy="1878962"/>
          </a:xfrm>
        </p:grpSpPr>
        <p:sp>
          <p:nvSpPr>
            <p:cNvPr id="22" name="Freeform 22"/>
            <p:cNvSpPr/>
            <p:nvPr/>
          </p:nvSpPr>
          <p:spPr>
            <a:xfrm>
              <a:off x="0" y="0"/>
              <a:ext cx="146304" cy="1878962"/>
            </a:xfrm>
            <a:custGeom>
              <a:avLst/>
              <a:gdLst/>
              <a:ahLst/>
              <a:cxnLst/>
              <a:rect l="l" t="t" r="r" b="b"/>
              <a:pathLst>
                <a:path w="146304" h="1878962">
                  <a:moveTo>
                    <a:pt x="0" y="0"/>
                  </a:moveTo>
                  <a:lnTo>
                    <a:pt x="146304" y="0"/>
                  </a:lnTo>
                  <a:lnTo>
                    <a:pt x="146304" y="1878962"/>
                  </a:lnTo>
                  <a:lnTo>
                    <a:pt x="0" y="1878962"/>
                  </a:lnTo>
                  <a:close/>
                </a:path>
              </a:pathLst>
            </a:custGeom>
            <a:solidFill>
              <a:srgbClr val="4A8C5C"/>
            </a:solidFill>
          </p:spPr>
          <p:txBody>
            <a:bodyPr/>
            <a:lstStyle/>
            <a:p>
              <a:endParaRPr lang="en-US"/>
            </a:p>
          </p:txBody>
        </p:sp>
      </p:grpSp>
      <p:grpSp>
        <p:nvGrpSpPr>
          <p:cNvPr id="23" name="Group 23"/>
          <p:cNvGrpSpPr/>
          <p:nvPr/>
        </p:nvGrpSpPr>
        <p:grpSpPr>
          <a:xfrm>
            <a:off x="731520" y="5142177"/>
            <a:ext cx="7863840" cy="580268"/>
            <a:chOff x="0" y="0"/>
            <a:chExt cx="10485120" cy="773690"/>
          </a:xfrm>
        </p:grpSpPr>
        <p:sp>
          <p:nvSpPr>
            <p:cNvPr id="24" name="Freeform 24"/>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25" name="TextBox 25"/>
            <p:cNvSpPr txBox="1"/>
            <p:nvPr/>
          </p:nvSpPr>
          <p:spPr>
            <a:xfrm>
              <a:off x="0" y="-9525"/>
              <a:ext cx="10485120" cy="783215"/>
            </a:xfrm>
            <a:prstGeom prst="rect">
              <a:avLst/>
            </a:prstGeom>
          </p:spPr>
          <p:txBody>
            <a:bodyPr lIns="0" tIns="0" rIns="0" bIns="0" rtlCol="0" anchor="ctr"/>
            <a:lstStyle/>
            <a:p>
              <a:pPr algn="l">
                <a:lnSpc>
                  <a:spcPts val="2400"/>
                </a:lnSpc>
              </a:pPr>
              <a:r>
                <a:rPr lang="en-US" sz="2000" b="1">
                  <a:solidFill>
                    <a:srgbClr val="1A2B1E"/>
                  </a:solidFill>
                  <a:latin typeface="Canva Sans Bold"/>
                  <a:ea typeface="Canva Sans Bold"/>
                  <a:cs typeface="Canva Sans Bold"/>
                  <a:sym typeface="Canva Sans Bold"/>
                </a:rPr>
                <a:t>✔  All stepper motors connected</a:t>
              </a:r>
            </a:p>
          </p:txBody>
        </p:sp>
      </p:grpSp>
      <p:grpSp>
        <p:nvGrpSpPr>
          <p:cNvPr id="26" name="Group 26"/>
          <p:cNvGrpSpPr/>
          <p:nvPr/>
        </p:nvGrpSpPr>
        <p:grpSpPr>
          <a:xfrm>
            <a:off x="731520" y="5722444"/>
            <a:ext cx="7863840" cy="580268"/>
            <a:chOff x="0" y="0"/>
            <a:chExt cx="10485120" cy="773690"/>
          </a:xfrm>
        </p:grpSpPr>
        <p:sp>
          <p:nvSpPr>
            <p:cNvPr id="27" name="Freeform 27"/>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28" name="TextBox 28"/>
            <p:cNvSpPr txBox="1"/>
            <p:nvPr/>
          </p:nvSpPr>
          <p:spPr>
            <a:xfrm>
              <a:off x="0" y="9525"/>
              <a:ext cx="10485120" cy="76416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Keyed connectors, one way only</a:t>
              </a:r>
            </a:p>
          </p:txBody>
        </p:sp>
      </p:grpSp>
      <p:grpSp>
        <p:nvGrpSpPr>
          <p:cNvPr id="29" name="Group 29"/>
          <p:cNvGrpSpPr/>
          <p:nvPr/>
        </p:nvGrpSpPr>
        <p:grpSpPr>
          <a:xfrm>
            <a:off x="457200" y="6737913"/>
            <a:ext cx="8412480" cy="1409221"/>
            <a:chOff x="0" y="0"/>
            <a:chExt cx="11216640" cy="1878962"/>
          </a:xfrm>
        </p:grpSpPr>
        <p:sp>
          <p:nvSpPr>
            <p:cNvPr id="30" name="Freeform 30"/>
            <p:cNvSpPr/>
            <p:nvPr/>
          </p:nvSpPr>
          <p:spPr>
            <a:xfrm>
              <a:off x="0" y="0"/>
              <a:ext cx="11216640" cy="1878962"/>
            </a:xfrm>
            <a:custGeom>
              <a:avLst/>
              <a:gdLst/>
              <a:ahLst/>
              <a:cxnLst/>
              <a:rect l="l" t="t" r="r" b="b"/>
              <a:pathLst>
                <a:path w="11216640" h="1878962">
                  <a:moveTo>
                    <a:pt x="0" y="0"/>
                  </a:moveTo>
                  <a:lnTo>
                    <a:pt x="11216640" y="0"/>
                  </a:lnTo>
                  <a:lnTo>
                    <a:pt x="11216640" y="1878962"/>
                  </a:lnTo>
                  <a:lnTo>
                    <a:pt x="0" y="1878962"/>
                  </a:lnTo>
                  <a:close/>
                </a:path>
              </a:pathLst>
            </a:custGeom>
            <a:solidFill>
              <a:srgbClr val="FFFFFF"/>
            </a:solidFill>
          </p:spPr>
          <p:txBody>
            <a:bodyPr/>
            <a:lstStyle/>
            <a:p>
              <a:endParaRPr lang="en-US"/>
            </a:p>
          </p:txBody>
        </p:sp>
      </p:grpSp>
      <p:grpSp>
        <p:nvGrpSpPr>
          <p:cNvPr id="31" name="Group 31"/>
          <p:cNvGrpSpPr/>
          <p:nvPr/>
        </p:nvGrpSpPr>
        <p:grpSpPr>
          <a:xfrm>
            <a:off x="457200" y="6737913"/>
            <a:ext cx="109728" cy="1409221"/>
            <a:chOff x="0" y="0"/>
            <a:chExt cx="146304" cy="1878962"/>
          </a:xfrm>
        </p:grpSpPr>
        <p:sp>
          <p:nvSpPr>
            <p:cNvPr id="32" name="Freeform 32"/>
            <p:cNvSpPr/>
            <p:nvPr/>
          </p:nvSpPr>
          <p:spPr>
            <a:xfrm>
              <a:off x="0" y="0"/>
              <a:ext cx="146304" cy="1878962"/>
            </a:xfrm>
            <a:custGeom>
              <a:avLst/>
              <a:gdLst/>
              <a:ahLst/>
              <a:cxnLst/>
              <a:rect l="l" t="t" r="r" b="b"/>
              <a:pathLst>
                <a:path w="146304" h="1878962">
                  <a:moveTo>
                    <a:pt x="0" y="0"/>
                  </a:moveTo>
                  <a:lnTo>
                    <a:pt x="146304" y="0"/>
                  </a:lnTo>
                  <a:lnTo>
                    <a:pt x="146304" y="1878962"/>
                  </a:lnTo>
                  <a:lnTo>
                    <a:pt x="0" y="1878962"/>
                  </a:lnTo>
                  <a:close/>
                </a:path>
              </a:pathLst>
            </a:custGeom>
            <a:solidFill>
              <a:srgbClr val="4A8C5C"/>
            </a:solidFill>
          </p:spPr>
          <p:txBody>
            <a:bodyPr/>
            <a:lstStyle/>
            <a:p>
              <a:endParaRPr lang="en-US"/>
            </a:p>
          </p:txBody>
        </p:sp>
      </p:grpSp>
      <p:grpSp>
        <p:nvGrpSpPr>
          <p:cNvPr id="33" name="Group 33"/>
          <p:cNvGrpSpPr/>
          <p:nvPr/>
        </p:nvGrpSpPr>
        <p:grpSpPr>
          <a:xfrm>
            <a:off x="731520" y="6841532"/>
            <a:ext cx="7863840" cy="580268"/>
            <a:chOff x="0" y="0"/>
            <a:chExt cx="10485120" cy="773690"/>
          </a:xfrm>
        </p:grpSpPr>
        <p:sp>
          <p:nvSpPr>
            <p:cNvPr id="34" name="Freeform 34"/>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35" name="TextBox 35"/>
            <p:cNvSpPr txBox="1"/>
            <p:nvPr/>
          </p:nvSpPr>
          <p:spPr>
            <a:xfrm>
              <a:off x="0" y="-9525"/>
              <a:ext cx="10485120" cy="783215"/>
            </a:xfrm>
            <a:prstGeom prst="rect">
              <a:avLst/>
            </a:prstGeom>
          </p:spPr>
          <p:txBody>
            <a:bodyPr lIns="0" tIns="0" rIns="0" bIns="0" rtlCol="0" anchor="ctr"/>
            <a:lstStyle/>
            <a:p>
              <a:pPr algn="l">
                <a:lnSpc>
                  <a:spcPts val="2400"/>
                </a:lnSpc>
              </a:pPr>
              <a:r>
                <a:rPr lang="en-US" sz="2000" b="1">
                  <a:solidFill>
                    <a:srgbClr val="1A2B1E"/>
                  </a:solidFill>
                  <a:latin typeface="Canva Sans Bold"/>
                  <a:ea typeface="Canva Sans Bold"/>
                  <a:cs typeface="Canva Sans Bold"/>
                  <a:sym typeface="Canva Sans Bold"/>
                </a:rPr>
                <a:t>✔  Heated bed cable connected</a:t>
              </a:r>
            </a:p>
          </p:txBody>
        </p:sp>
      </p:grpSp>
      <p:grpSp>
        <p:nvGrpSpPr>
          <p:cNvPr id="36" name="Group 36"/>
          <p:cNvGrpSpPr/>
          <p:nvPr/>
        </p:nvGrpSpPr>
        <p:grpSpPr>
          <a:xfrm>
            <a:off x="731520" y="7421799"/>
            <a:ext cx="7863840" cy="580268"/>
            <a:chOff x="0" y="0"/>
            <a:chExt cx="10485120" cy="773690"/>
          </a:xfrm>
        </p:grpSpPr>
        <p:sp>
          <p:nvSpPr>
            <p:cNvPr id="37" name="Freeform 37"/>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38" name="TextBox 38"/>
            <p:cNvSpPr txBox="1"/>
            <p:nvPr/>
          </p:nvSpPr>
          <p:spPr>
            <a:xfrm>
              <a:off x="0" y="9525"/>
              <a:ext cx="10485120" cy="76416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Large red/black wires to bed terminal</a:t>
              </a:r>
            </a:p>
          </p:txBody>
        </p:sp>
      </p:grpSp>
      <p:grpSp>
        <p:nvGrpSpPr>
          <p:cNvPr id="39" name="Group 39"/>
          <p:cNvGrpSpPr/>
          <p:nvPr/>
        </p:nvGrpSpPr>
        <p:grpSpPr>
          <a:xfrm>
            <a:off x="457200" y="8437268"/>
            <a:ext cx="8412480" cy="1409221"/>
            <a:chOff x="0" y="0"/>
            <a:chExt cx="11216640" cy="1878962"/>
          </a:xfrm>
        </p:grpSpPr>
        <p:sp>
          <p:nvSpPr>
            <p:cNvPr id="40" name="Freeform 40"/>
            <p:cNvSpPr/>
            <p:nvPr/>
          </p:nvSpPr>
          <p:spPr>
            <a:xfrm>
              <a:off x="0" y="0"/>
              <a:ext cx="11216640" cy="1878962"/>
            </a:xfrm>
            <a:custGeom>
              <a:avLst/>
              <a:gdLst/>
              <a:ahLst/>
              <a:cxnLst/>
              <a:rect l="l" t="t" r="r" b="b"/>
              <a:pathLst>
                <a:path w="11216640" h="1878962">
                  <a:moveTo>
                    <a:pt x="0" y="0"/>
                  </a:moveTo>
                  <a:lnTo>
                    <a:pt x="11216640" y="0"/>
                  </a:lnTo>
                  <a:lnTo>
                    <a:pt x="11216640" y="1878962"/>
                  </a:lnTo>
                  <a:lnTo>
                    <a:pt x="0" y="1878962"/>
                  </a:lnTo>
                  <a:close/>
                </a:path>
              </a:pathLst>
            </a:custGeom>
            <a:solidFill>
              <a:srgbClr val="FFFFFF"/>
            </a:solidFill>
          </p:spPr>
          <p:txBody>
            <a:bodyPr/>
            <a:lstStyle/>
            <a:p>
              <a:endParaRPr lang="en-US"/>
            </a:p>
          </p:txBody>
        </p:sp>
      </p:grpSp>
      <p:grpSp>
        <p:nvGrpSpPr>
          <p:cNvPr id="41" name="Group 41"/>
          <p:cNvGrpSpPr/>
          <p:nvPr/>
        </p:nvGrpSpPr>
        <p:grpSpPr>
          <a:xfrm>
            <a:off x="457200" y="8437268"/>
            <a:ext cx="109728" cy="1409221"/>
            <a:chOff x="0" y="0"/>
            <a:chExt cx="146304" cy="1878962"/>
          </a:xfrm>
        </p:grpSpPr>
        <p:sp>
          <p:nvSpPr>
            <p:cNvPr id="42" name="Freeform 42"/>
            <p:cNvSpPr/>
            <p:nvPr/>
          </p:nvSpPr>
          <p:spPr>
            <a:xfrm>
              <a:off x="0" y="0"/>
              <a:ext cx="146304" cy="1878962"/>
            </a:xfrm>
            <a:custGeom>
              <a:avLst/>
              <a:gdLst/>
              <a:ahLst/>
              <a:cxnLst/>
              <a:rect l="l" t="t" r="r" b="b"/>
              <a:pathLst>
                <a:path w="146304" h="1878962">
                  <a:moveTo>
                    <a:pt x="0" y="0"/>
                  </a:moveTo>
                  <a:lnTo>
                    <a:pt x="146304" y="0"/>
                  </a:lnTo>
                  <a:lnTo>
                    <a:pt x="146304" y="1878962"/>
                  </a:lnTo>
                  <a:lnTo>
                    <a:pt x="0" y="1878962"/>
                  </a:lnTo>
                  <a:close/>
                </a:path>
              </a:pathLst>
            </a:custGeom>
            <a:solidFill>
              <a:srgbClr val="4A8C5C"/>
            </a:solidFill>
          </p:spPr>
          <p:txBody>
            <a:bodyPr/>
            <a:lstStyle/>
            <a:p>
              <a:endParaRPr lang="en-US"/>
            </a:p>
          </p:txBody>
        </p:sp>
      </p:grpSp>
      <p:grpSp>
        <p:nvGrpSpPr>
          <p:cNvPr id="43" name="Group 43"/>
          <p:cNvGrpSpPr/>
          <p:nvPr/>
        </p:nvGrpSpPr>
        <p:grpSpPr>
          <a:xfrm>
            <a:off x="731520" y="8540887"/>
            <a:ext cx="7863840" cy="580268"/>
            <a:chOff x="0" y="0"/>
            <a:chExt cx="10485120" cy="773690"/>
          </a:xfrm>
        </p:grpSpPr>
        <p:sp>
          <p:nvSpPr>
            <p:cNvPr id="44" name="Freeform 44"/>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45" name="TextBox 45"/>
            <p:cNvSpPr txBox="1"/>
            <p:nvPr/>
          </p:nvSpPr>
          <p:spPr>
            <a:xfrm>
              <a:off x="0" y="-9525"/>
              <a:ext cx="10485120" cy="783215"/>
            </a:xfrm>
            <a:prstGeom prst="rect">
              <a:avLst/>
            </a:prstGeom>
          </p:spPr>
          <p:txBody>
            <a:bodyPr lIns="0" tIns="0" rIns="0" bIns="0" rtlCol="0" anchor="ctr"/>
            <a:lstStyle/>
            <a:p>
              <a:pPr algn="l">
                <a:lnSpc>
                  <a:spcPts val="2400"/>
                </a:lnSpc>
              </a:pPr>
              <a:r>
                <a:rPr lang="en-US" sz="2000" b="1">
                  <a:solidFill>
                    <a:srgbClr val="1A2B1E"/>
                  </a:solidFill>
                  <a:latin typeface="Canva Sans Bold"/>
                  <a:ea typeface="Canva Sans Bold"/>
                  <a:cs typeface="Canva Sans Bold"/>
                  <a:sym typeface="Canva Sans Bold"/>
                </a:rPr>
                <a:t>✔  Limit switches wired</a:t>
              </a:r>
            </a:p>
          </p:txBody>
        </p:sp>
      </p:grpSp>
      <p:grpSp>
        <p:nvGrpSpPr>
          <p:cNvPr id="46" name="Group 46"/>
          <p:cNvGrpSpPr/>
          <p:nvPr/>
        </p:nvGrpSpPr>
        <p:grpSpPr>
          <a:xfrm>
            <a:off x="731520" y="9121155"/>
            <a:ext cx="7863840" cy="580268"/>
            <a:chOff x="0" y="0"/>
            <a:chExt cx="10485120" cy="773690"/>
          </a:xfrm>
        </p:grpSpPr>
        <p:sp>
          <p:nvSpPr>
            <p:cNvPr id="47" name="Freeform 47"/>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48" name="TextBox 48"/>
            <p:cNvSpPr txBox="1"/>
            <p:nvPr/>
          </p:nvSpPr>
          <p:spPr>
            <a:xfrm>
              <a:off x="0" y="9525"/>
              <a:ext cx="10485120" cy="76416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X, Y, and Z end-stops to control board</a:t>
              </a:r>
            </a:p>
          </p:txBody>
        </p:sp>
      </p:grpSp>
      <p:grpSp>
        <p:nvGrpSpPr>
          <p:cNvPr id="49" name="Group 49"/>
          <p:cNvGrpSpPr/>
          <p:nvPr/>
        </p:nvGrpSpPr>
        <p:grpSpPr>
          <a:xfrm>
            <a:off x="9326880" y="5038557"/>
            <a:ext cx="8412480" cy="1409221"/>
            <a:chOff x="0" y="0"/>
            <a:chExt cx="11216640" cy="1878962"/>
          </a:xfrm>
        </p:grpSpPr>
        <p:sp>
          <p:nvSpPr>
            <p:cNvPr id="50" name="Freeform 50"/>
            <p:cNvSpPr/>
            <p:nvPr/>
          </p:nvSpPr>
          <p:spPr>
            <a:xfrm>
              <a:off x="0" y="0"/>
              <a:ext cx="11216640" cy="1878962"/>
            </a:xfrm>
            <a:custGeom>
              <a:avLst/>
              <a:gdLst/>
              <a:ahLst/>
              <a:cxnLst/>
              <a:rect l="l" t="t" r="r" b="b"/>
              <a:pathLst>
                <a:path w="11216640" h="1878962">
                  <a:moveTo>
                    <a:pt x="0" y="0"/>
                  </a:moveTo>
                  <a:lnTo>
                    <a:pt x="11216640" y="0"/>
                  </a:lnTo>
                  <a:lnTo>
                    <a:pt x="11216640" y="1878962"/>
                  </a:lnTo>
                  <a:lnTo>
                    <a:pt x="0" y="1878962"/>
                  </a:lnTo>
                  <a:close/>
                </a:path>
              </a:pathLst>
            </a:custGeom>
            <a:solidFill>
              <a:srgbClr val="FFFFFF"/>
            </a:solidFill>
          </p:spPr>
          <p:txBody>
            <a:bodyPr/>
            <a:lstStyle/>
            <a:p>
              <a:endParaRPr lang="en-US"/>
            </a:p>
          </p:txBody>
        </p:sp>
      </p:grpSp>
      <p:grpSp>
        <p:nvGrpSpPr>
          <p:cNvPr id="51" name="Group 51"/>
          <p:cNvGrpSpPr/>
          <p:nvPr/>
        </p:nvGrpSpPr>
        <p:grpSpPr>
          <a:xfrm>
            <a:off x="9326880" y="5038557"/>
            <a:ext cx="109728" cy="1409221"/>
            <a:chOff x="0" y="0"/>
            <a:chExt cx="146304" cy="1878962"/>
          </a:xfrm>
        </p:grpSpPr>
        <p:sp>
          <p:nvSpPr>
            <p:cNvPr id="52" name="Freeform 52"/>
            <p:cNvSpPr/>
            <p:nvPr/>
          </p:nvSpPr>
          <p:spPr>
            <a:xfrm>
              <a:off x="0" y="0"/>
              <a:ext cx="146304" cy="1878962"/>
            </a:xfrm>
            <a:custGeom>
              <a:avLst/>
              <a:gdLst/>
              <a:ahLst/>
              <a:cxnLst/>
              <a:rect l="l" t="t" r="r" b="b"/>
              <a:pathLst>
                <a:path w="146304" h="1878962">
                  <a:moveTo>
                    <a:pt x="0" y="0"/>
                  </a:moveTo>
                  <a:lnTo>
                    <a:pt x="146304" y="0"/>
                  </a:lnTo>
                  <a:lnTo>
                    <a:pt x="146304" y="1878962"/>
                  </a:lnTo>
                  <a:lnTo>
                    <a:pt x="0" y="1878962"/>
                  </a:lnTo>
                  <a:close/>
                </a:path>
              </a:pathLst>
            </a:custGeom>
            <a:solidFill>
              <a:srgbClr val="4A8C5C"/>
            </a:solidFill>
          </p:spPr>
          <p:txBody>
            <a:bodyPr/>
            <a:lstStyle/>
            <a:p>
              <a:endParaRPr lang="en-US"/>
            </a:p>
          </p:txBody>
        </p:sp>
      </p:grpSp>
      <p:grpSp>
        <p:nvGrpSpPr>
          <p:cNvPr id="53" name="Group 53"/>
          <p:cNvGrpSpPr/>
          <p:nvPr/>
        </p:nvGrpSpPr>
        <p:grpSpPr>
          <a:xfrm>
            <a:off x="9601200" y="5142177"/>
            <a:ext cx="7863840" cy="580268"/>
            <a:chOff x="0" y="0"/>
            <a:chExt cx="10485120" cy="773690"/>
          </a:xfrm>
        </p:grpSpPr>
        <p:sp>
          <p:nvSpPr>
            <p:cNvPr id="54" name="Freeform 54"/>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55" name="TextBox 55"/>
            <p:cNvSpPr txBox="1"/>
            <p:nvPr/>
          </p:nvSpPr>
          <p:spPr>
            <a:xfrm>
              <a:off x="0" y="-9525"/>
              <a:ext cx="10485120" cy="783215"/>
            </a:xfrm>
            <a:prstGeom prst="rect">
              <a:avLst/>
            </a:prstGeom>
          </p:spPr>
          <p:txBody>
            <a:bodyPr lIns="0" tIns="0" rIns="0" bIns="0" rtlCol="0" anchor="ctr"/>
            <a:lstStyle/>
            <a:p>
              <a:pPr algn="l">
                <a:lnSpc>
                  <a:spcPts val="2400"/>
                </a:lnSpc>
              </a:pPr>
              <a:r>
                <a:rPr lang="en-US" sz="2000" b="1">
                  <a:solidFill>
                    <a:srgbClr val="1A2B1E"/>
                  </a:solidFill>
                  <a:latin typeface="Canva Sans Bold"/>
                  <a:ea typeface="Canva Sans Bold"/>
                  <a:cs typeface="Canva Sans Bold"/>
                  <a:sym typeface="Canva Sans Bold"/>
                </a:rPr>
                <a:t>✔  LCD screen cable attached</a:t>
              </a:r>
            </a:p>
          </p:txBody>
        </p:sp>
      </p:grpSp>
      <p:grpSp>
        <p:nvGrpSpPr>
          <p:cNvPr id="56" name="Group 56"/>
          <p:cNvGrpSpPr/>
          <p:nvPr/>
        </p:nvGrpSpPr>
        <p:grpSpPr>
          <a:xfrm>
            <a:off x="9601200" y="5722444"/>
            <a:ext cx="7863840" cy="580268"/>
            <a:chOff x="0" y="0"/>
            <a:chExt cx="10485120" cy="773690"/>
          </a:xfrm>
        </p:grpSpPr>
        <p:sp>
          <p:nvSpPr>
            <p:cNvPr id="57" name="Freeform 57"/>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58" name="TextBox 58"/>
            <p:cNvSpPr txBox="1"/>
            <p:nvPr/>
          </p:nvSpPr>
          <p:spPr>
            <a:xfrm>
              <a:off x="0" y="9525"/>
              <a:ext cx="10485120" cy="76416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Ribbon cable, handle gently</a:t>
              </a:r>
            </a:p>
          </p:txBody>
        </p:sp>
      </p:grpSp>
      <p:grpSp>
        <p:nvGrpSpPr>
          <p:cNvPr id="59" name="Group 59"/>
          <p:cNvGrpSpPr/>
          <p:nvPr/>
        </p:nvGrpSpPr>
        <p:grpSpPr>
          <a:xfrm>
            <a:off x="9326880" y="6737913"/>
            <a:ext cx="8412480" cy="1409221"/>
            <a:chOff x="0" y="0"/>
            <a:chExt cx="11216640" cy="1878962"/>
          </a:xfrm>
        </p:grpSpPr>
        <p:sp>
          <p:nvSpPr>
            <p:cNvPr id="60" name="Freeform 60"/>
            <p:cNvSpPr/>
            <p:nvPr/>
          </p:nvSpPr>
          <p:spPr>
            <a:xfrm>
              <a:off x="0" y="0"/>
              <a:ext cx="11216640" cy="1878962"/>
            </a:xfrm>
            <a:custGeom>
              <a:avLst/>
              <a:gdLst/>
              <a:ahLst/>
              <a:cxnLst/>
              <a:rect l="l" t="t" r="r" b="b"/>
              <a:pathLst>
                <a:path w="11216640" h="1878962">
                  <a:moveTo>
                    <a:pt x="0" y="0"/>
                  </a:moveTo>
                  <a:lnTo>
                    <a:pt x="11216640" y="0"/>
                  </a:lnTo>
                  <a:lnTo>
                    <a:pt x="11216640" y="1878962"/>
                  </a:lnTo>
                  <a:lnTo>
                    <a:pt x="0" y="1878962"/>
                  </a:lnTo>
                  <a:close/>
                </a:path>
              </a:pathLst>
            </a:custGeom>
            <a:solidFill>
              <a:srgbClr val="FFFFFF"/>
            </a:solidFill>
          </p:spPr>
          <p:txBody>
            <a:bodyPr/>
            <a:lstStyle/>
            <a:p>
              <a:endParaRPr lang="en-US"/>
            </a:p>
          </p:txBody>
        </p:sp>
      </p:grpSp>
      <p:grpSp>
        <p:nvGrpSpPr>
          <p:cNvPr id="61" name="Group 61"/>
          <p:cNvGrpSpPr/>
          <p:nvPr/>
        </p:nvGrpSpPr>
        <p:grpSpPr>
          <a:xfrm>
            <a:off x="9326880" y="6737913"/>
            <a:ext cx="109728" cy="1409221"/>
            <a:chOff x="0" y="0"/>
            <a:chExt cx="146304" cy="1878962"/>
          </a:xfrm>
        </p:grpSpPr>
        <p:sp>
          <p:nvSpPr>
            <p:cNvPr id="62" name="Freeform 62"/>
            <p:cNvSpPr/>
            <p:nvPr/>
          </p:nvSpPr>
          <p:spPr>
            <a:xfrm>
              <a:off x="0" y="0"/>
              <a:ext cx="146304" cy="1878962"/>
            </a:xfrm>
            <a:custGeom>
              <a:avLst/>
              <a:gdLst/>
              <a:ahLst/>
              <a:cxnLst/>
              <a:rect l="l" t="t" r="r" b="b"/>
              <a:pathLst>
                <a:path w="146304" h="1878962">
                  <a:moveTo>
                    <a:pt x="0" y="0"/>
                  </a:moveTo>
                  <a:lnTo>
                    <a:pt x="146304" y="0"/>
                  </a:lnTo>
                  <a:lnTo>
                    <a:pt x="146304" y="1878962"/>
                  </a:lnTo>
                  <a:lnTo>
                    <a:pt x="0" y="1878962"/>
                  </a:lnTo>
                  <a:close/>
                </a:path>
              </a:pathLst>
            </a:custGeom>
            <a:solidFill>
              <a:srgbClr val="4A8C5C"/>
            </a:solidFill>
          </p:spPr>
          <p:txBody>
            <a:bodyPr/>
            <a:lstStyle/>
            <a:p>
              <a:endParaRPr lang="en-US"/>
            </a:p>
          </p:txBody>
        </p:sp>
      </p:grpSp>
      <p:grpSp>
        <p:nvGrpSpPr>
          <p:cNvPr id="63" name="Group 63"/>
          <p:cNvGrpSpPr/>
          <p:nvPr/>
        </p:nvGrpSpPr>
        <p:grpSpPr>
          <a:xfrm>
            <a:off x="9601200" y="6841532"/>
            <a:ext cx="7863840" cy="580268"/>
            <a:chOff x="0" y="0"/>
            <a:chExt cx="10485120" cy="773690"/>
          </a:xfrm>
        </p:grpSpPr>
        <p:sp>
          <p:nvSpPr>
            <p:cNvPr id="64" name="Freeform 64"/>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65" name="TextBox 65"/>
            <p:cNvSpPr txBox="1"/>
            <p:nvPr/>
          </p:nvSpPr>
          <p:spPr>
            <a:xfrm>
              <a:off x="0" y="-9525"/>
              <a:ext cx="10485120" cy="783215"/>
            </a:xfrm>
            <a:prstGeom prst="rect">
              <a:avLst/>
            </a:prstGeom>
          </p:spPr>
          <p:txBody>
            <a:bodyPr lIns="0" tIns="0" rIns="0" bIns="0" rtlCol="0" anchor="ctr"/>
            <a:lstStyle/>
            <a:p>
              <a:pPr algn="l">
                <a:lnSpc>
                  <a:spcPts val="2400"/>
                </a:lnSpc>
              </a:pPr>
              <a:r>
                <a:rPr lang="en-US" sz="2000" b="1">
                  <a:solidFill>
                    <a:srgbClr val="1A2B1E"/>
                  </a:solidFill>
                  <a:latin typeface="Canva Sans Bold"/>
                  <a:ea typeface="Canva Sans Bold"/>
                  <a:cs typeface="Canva Sans Bold"/>
                  <a:sym typeface="Canva Sans Bold"/>
                </a:rPr>
                <a:t>✔  All cables in clips</a:t>
              </a:r>
            </a:p>
          </p:txBody>
        </p:sp>
      </p:grpSp>
      <p:grpSp>
        <p:nvGrpSpPr>
          <p:cNvPr id="66" name="Group 66"/>
          <p:cNvGrpSpPr/>
          <p:nvPr/>
        </p:nvGrpSpPr>
        <p:grpSpPr>
          <a:xfrm>
            <a:off x="9601200" y="7421799"/>
            <a:ext cx="7863840" cy="580268"/>
            <a:chOff x="0" y="0"/>
            <a:chExt cx="10485120" cy="773690"/>
          </a:xfrm>
        </p:grpSpPr>
        <p:sp>
          <p:nvSpPr>
            <p:cNvPr id="67" name="Freeform 67"/>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68" name="TextBox 68"/>
            <p:cNvSpPr txBox="1"/>
            <p:nvPr/>
          </p:nvSpPr>
          <p:spPr>
            <a:xfrm>
              <a:off x="0" y="9525"/>
              <a:ext cx="10485120" cy="76416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Nothing crossing moving paths</a:t>
              </a:r>
            </a:p>
          </p:txBody>
        </p:sp>
      </p:grpSp>
      <p:grpSp>
        <p:nvGrpSpPr>
          <p:cNvPr id="69" name="Group 69"/>
          <p:cNvGrpSpPr/>
          <p:nvPr/>
        </p:nvGrpSpPr>
        <p:grpSpPr>
          <a:xfrm>
            <a:off x="9326880" y="8437268"/>
            <a:ext cx="8412480" cy="1409221"/>
            <a:chOff x="0" y="0"/>
            <a:chExt cx="11216640" cy="1878962"/>
          </a:xfrm>
        </p:grpSpPr>
        <p:sp>
          <p:nvSpPr>
            <p:cNvPr id="70" name="Freeform 70"/>
            <p:cNvSpPr/>
            <p:nvPr/>
          </p:nvSpPr>
          <p:spPr>
            <a:xfrm>
              <a:off x="0" y="0"/>
              <a:ext cx="11216640" cy="1878962"/>
            </a:xfrm>
            <a:custGeom>
              <a:avLst/>
              <a:gdLst/>
              <a:ahLst/>
              <a:cxnLst/>
              <a:rect l="l" t="t" r="r" b="b"/>
              <a:pathLst>
                <a:path w="11216640" h="1878962">
                  <a:moveTo>
                    <a:pt x="0" y="0"/>
                  </a:moveTo>
                  <a:lnTo>
                    <a:pt x="11216640" y="0"/>
                  </a:lnTo>
                  <a:lnTo>
                    <a:pt x="11216640" y="1878962"/>
                  </a:lnTo>
                  <a:lnTo>
                    <a:pt x="0" y="1878962"/>
                  </a:lnTo>
                  <a:close/>
                </a:path>
              </a:pathLst>
            </a:custGeom>
            <a:solidFill>
              <a:srgbClr val="FFFFFF"/>
            </a:solidFill>
          </p:spPr>
          <p:txBody>
            <a:bodyPr/>
            <a:lstStyle/>
            <a:p>
              <a:endParaRPr lang="en-US"/>
            </a:p>
          </p:txBody>
        </p:sp>
      </p:grpSp>
      <p:grpSp>
        <p:nvGrpSpPr>
          <p:cNvPr id="71" name="Group 71"/>
          <p:cNvGrpSpPr/>
          <p:nvPr/>
        </p:nvGrpSpPr>
        <p:grpSpPr>
          <a:xfrm>
            <a:off x="9326880" y="8437268"/>
            <a:ext cx="109728" cy="1409221"/>
            <a:chOff x="0" y="0"/>
            <a:chExt cx="146304" cy="1878962"/>
          </a:xfrm>
        </p:grpSpPr>
        <p:sp>
          <p:nvSpPr>
            <p:cNvPr id="72" name="Freeform 72"/>
            <p:cNvSpPr/>
            <p:nvPr/>
          </p:nvSpPr>
          <p:spPr>
            <a:xfrm>
              <a:off x="0" y="0"/>
              <a:ext cx="146304" cy="1878962"/>
            </a:xfrm>
            <a:custGeom>
              <a:avLst/>
              <a:gdLst/>
              <a:ahLst/>
              <a:cxnLst/>
              <a:rect l="l" t="t" r="r" b="b"/>
              <a:pathLst>
                <a:path w="146304" h="1878962">
                  <a:moveTo>
                    <a:pt x="0" y="0"/>
                  </a:moveTo>
                  <a:lnTo>
                    <a:pt x="146304" y="0"/>
                  </a:lnTo>
                  <a:lnTo>
                    <a:pt x="146304" y="1878962"/>
                  </a:lnTo>
                  <a:lnTo>
                    <a:pt x="0" y="1878962"/>
                  </a:lnTo>
                  <a:close/>
                </a:path>
              </a:pathLst>
            </a:custGeom>
            <a:solidFill>
              <a:srgbClr val="4A8C5C"/>
            </a:solidFill>
          </p:spPr>
          <p:txBody>
            <a:bodyPr/>
            <a:lstStyle/>
            <a:p>
              <a:endParaRPr lang="en-US"/>
            </a:p>
          </p:txBody>
        </p:sp>
      </p:grpSp>
      <p:grpSp>
        <p:nvGrpSpPr>
          <p:cNvPr id="73" name="Group 73"/>
          <p:cNvGrpSpPr/>
          <p:nvPr/>
        </p:nvGrpSpPr>
        <p:grpSpPr>
          <a:xfrm>
            <a:off x="9601200" y="8540887"/>
            <a:ext cx="7863840" cy="580268"/>
            <a:chOff x="0" y="0"/>
            <a:chExt cx="10485120" cy="773690"/>
          </a:xfrm>
        </p:grpSpPr>
        <p:sp>
          <p:nvSpPr>
            <p:cNvPr id="74" name="Freeform 74"/>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75" name="TextBox 75"/>
            <p:cNvSpPr txBox="1"/>
            <p:nvPr/>
          </p:nvSpPr>
          <p:spPr>
            <a:xfrm>
              <a:off x="0" y="-9525"/>
              <a:ext cx="10485120" cy="783215"/>
            </a:xfrm>
            <a:prstGeom prst="rect">
              <a:avLst/>
            </a:prstGeom>
          </p:spPr>
          <p:txBody>
            <a:bodyPr lIns="0" tIns="0" rIns="0" bIns="0" rtlCol="0" anchor="ctr"/>
            <a:lstStyle/>
            <a:p>
              <a:pPr algn="l">
                <a:lnSpc>
                  <a:spcPts val="2400"/>
                </a:lnSpc>
              </a:pPr>
              <a:r>
                <a:rPr lang="en-US" sz="2000" b="1">
                  <a:solidFill>
                    <a:srgbClr val="1A2B1E"/>
                  </a:solidFill>
                  <a:latin typeface="Canva Sans Bold"/>
                  <a:ea typeface="Canva Sans Bold"/>
                  <a:cs typeface="Canva Sans Bold"/>
                  <a:sym typeface="Canva Sans Bold"/>
                </a:rPr>
                <a:t>✔  No pinched wires</a:t>
              </a:r>
            </a:p>
          </p:txBody>
        </p:sp>
      </p:grpSp>
      <p:grpSp>
        <p:nvGrpSpPr>
          <p:cNvPr id="76" name="Group 76"/>
          <p:cNvGrpSpPr/>
          <p:nvPr/>
        </p:nvGrpSpPr>
        <p:grpSpPr>
          <a:xfrm>
            <a:off x="9601200" y="9121155"/>
            <a:ext cx="7863840" cy="580268"/>
            <a:chOff x="0" y="0"/>
            <a:chExt cx="10485120" cy="773690"/>
          </a:xfrm>
        </p:grpSpPr>
        <p:sp>
          <p:nvSpPr>
            <p:cNvPr id="77" name="Freeform 77"/>
            <p:cNvSpPr/>
            <p:nvPr/>
          </p:nvSpPr>
          <p:spPr>
            <a:xfrm>
              <a:off x="0" y="0"/>
              <a:ext cx="10485120" cy="773690"/>
            </a:xfrm>
            <a:custGeom>
              <a:avLst/>
              <a:gdLst/>
              <a:ahLst/>
              <a:cxnLst/>
              <a:rect l="l" t="t" r="r" b="b"/>
              <a:pathLst>
                <a:path w="10485120" h="773690">
                  <a:moveTo>
                    <a:pt x="0" y="0"/>
                  </a:moveTo>
                  <a:lnTo>
                    <a:pt x="10485120" y="0"/>
                  </a:lnTo>
                  <a:lnTo>
                    <a:pt x="10485120" y="773690"/>
                  </a:lnTo>
                  <a:lnTo>
                    <a:pt x="0" y="773690"/>
                  </a:lnTo>
                  <a:close/>
                </a:path>
              </a:pathLst>
            </a:custGeom>
            <a:blipFill>
              <a:blip r:embed="rId3">
                <a:alphaModFix amt="0"/>
              </a:blip>
              <a:stretch>
                <a:fillRect t="-219939" b="-208186"/>
              </a:stretch>
            </a:blipFill>
          </p:spPr>
          <p:txBody>
            <a:bodyPr/>
            <a:lstStyle/>
            <a:p>
              <a:endParaRPr lang="en-US"/>
            </a:p>
          </p:txBody>
        </p:sp>
        <p:sp>
          <p:nvSpPr>
            <p:cNvPr id="78" name="TextBox 78"/>
            <p:cNvSpPr txBox="1"/>
            <p:nvPr/>
          </p:nvSpPr>
          <p:spPr>
            <a:xfrm>
              <a:off x="0" y="9525"/>
              <a:ext cx="10485120" cy="76416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Check along the frame and bed carriage</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16487" y="1845364"/>
            <a:ext cx="5123464" cy="3860144"/>
          </a:xfrm>
          <a:custGeom>
            <a:avLst/>
            <a:gdLst/>
            <a:ahLst/>
            <a:cxnLst/>
            <a:rect l="l" t="t" r="r" b="b"/>
            <a:pathLst>
              <a:path w="5123464" h="3860144">
                <a:moveTo>
                  <a:pt x="0" y="0"/>
                </a:moveTo>
                <a:lnTo>
                  <a:pt x="5123464" y="0"/>
                </a:lnTo>
                <a:lnTo>
                  <a:pt x="5123464" y="3860143"/>
                </a:lnTo>
                <a:lnTo>
                  <a:pt x="0" y="3860143"/>
                </a:lnTo>
                <a:lnTo>
                  <a:pt x="0" y="0"/>
                </a:lnTo>
                <a:close/>
              </a:path>
            </a:pathLst>
          </a:custGeom>
          <a:blipFill>
            <a:blip r:embed="rId2"/>
            <a:stretch>
              <a:fillRect/>
            </a:stretch>
          </a:blipFill>
        </p:spPr>
        <p:txBody>
          <a:bodyPr/>
          <a:lstStyle/>
          <a:p>
            <a:endParaRPr lang="en-US"/>
          </a:p>
        </p:txBody>
      </p:sp>
      <p:sp>
        <p:nvSpPr>
          <p:cNvPr id="6" name="Freeform 6"/>
          <p:cNvSpPr/>
          <p:nvPr/>
        </p:nvSpPr>
        <p:spPr>
          <a:xfrm>
            <a:off x="5939630" y="1845364"/>
            <a:ext cx="6124963" cy="3860144"/>
          </a:xfrm>
          <a:custGeom>
            <a:avLst/>
            <a:gdLst/>
            <a:ahLst/>
            <a:cxnLst/>
            <a:rect l="l" t="t" r="r" b="b"/>
            <a:pathLst>
              <a:path w="6124963" h="3860144">
                <a:moveTo>
                  <a:pt x="0" y="0"/>
                </a:moveTo>
                <a:lnTo>
                  <a:pt x="6124962" y="0"/>
                </a:lnTo>
                <a:lnTo>
                  <a:pt x="6124962" y="3860143"/>
                </a:lnTo>
                <a:lnTo>
                  <a:pt x="0" y="3860143"/>
                </a:lnTo>
                <a:lnTo>
                  <a:pt x="0" y="0"/>
                </a:lnTo>
                <a:close/>
              </a:path>
            </a:pathLst>
          </a:custGeom>
          <a:blipFill>
            <a:blip r:embed="rId3"/>
            <a:stretch>
              <a:fillRect l="-3445" r="-3445" b="-27786"/>
            </a:stretch>
          </a:blipFill>
        </p:spPr>
        <p:txBody>
          <a:bodyPr/>
          <a:lstStyle/>
          <a:p>
            <a:endParaRPr lang="en-US"/>
          </a:p>
        </p:txBody>
      </p:sp>
      <p:sp>
        <p:nvSpPr>
          <p:cNvPr id="7" name="Freeform 7"/>
          <p:cNvSpPr/>
          <p:nvPr/>
        </p:nvSpPr>
        <p:spPr>
          <a:xfrm>
            <a:off x="3048319" y="5945025"/>
            <a:ext cx="6652848" cy="3807861"/>
          </a:xfrm>
          <a:custGeom>
            <a:avLst/>
            <a:gdLst/>
            <a:ahLst/>
            <a:cxnLst/>
            <a:rect l="l" t="t" r="r" b="b"/>
            <a:pathLst>
              <a:path w="6652848" h="3807861">
                <a:moveTo>
                  <a:pt x="0" y="0"/>
                </a:moveTo>
                <a:lnTo>
                  <a:pt x="6652848" y="0"/>
                </a:lnTo>
                <a:lnTo>
                  <a:pt x="6652848" y="3807861"/>
                </a:lnTo>
                <a:lnTo>
                  <a:pt x="0" y="3807861"/>
                </a:lnTo>
                <a:lnTo>
                  <a:pt x="0" y="0"/>
                </a:lnTo>
                <a:close/>
              </a:path>
            </a:pathLst>
          </a:custGeom>
          <a:blipFill>
            <a:blip r:embed="rId4"/>
            <a:stretch>
              <a:fillRect t="-17572" r="-2306" b="-17097"/>
            </a:stretch>
          </a:blipFill>
        </p:spPr>
        <p:txBody>
          <a:bodyPr/>
          <a:lstStyle/>
          <a:p>
            <a:endParaRPr lang="en-US"/>
          </a:p>
        </p:txBody>
      </p:sp>
      <p:sp>
        <p:nvSpPr>
          <p:cNvPr id="8" name="Freeform 8"/>
          <p:cNvSpPr/>
          <p:nvPr/>
        </p:nvSpPr>
        <p:spPr>
          <a:xfrm>
            <a:off x="12264617" y="4546405"/>
            <a:ext cx="4675896" cy="4910970"/>
          </a:xfrm>
          <a:custGeom>
            <a:avLst/>
            <a:gdLst/>
            <a:ahLst/>
            <a:cxnLst/>
            <a:rect l="l" t="t" r="r" b="b"/>
            <a:pathLst>
              <a:path w="4675896" h="4910970">
                <a:moveTo>
                  <a:pt x="0" y="0"/>
                </a:moveTo>
                <a:lnTo>
                  <a:pt x="4675897" y="0"/>
                </a:lnTo>
                <a:lnTo>
                  <a:pt x="4675897" y="4910970"/>
                </a:lnTo>
                <a:lnTo>
                  <a:pt x="0" y="4910970"/>
                </a:lnTo>
                <a:lnTo>
                  <a:pt x="0" y="0"/>
                </a:lnTo>
                <a:close/>
              </a:path>
            </a:pathLst>
          </a:custGeom>
          <a:blipFill>
            <a:blip r:embed="rId5"/>
            <a:stretch>
              <a:fillRect b="-26374"/>
            </a:stretch>
          </a:blipFill>
        </p:spPr>
        <p:txBody>
          <a:bodyPr/>
          <a:lstStyle/>
          <a:p>
            <a:endParaRPr lang="en-US"/>
          </a:p>
        </p:txBody>
      </p:sp>
      <p:sp>
        <p:nvSpPr>
          <p:cNvPr id="9" name="TextBox 9"/>
          <p:cNvSpPr txBox="1"/>
          <p:nvPr/>
        </p:nvSpPr>
        <p:spPr>
          <a:xfrm>
            <a:off x="0" y="238731"/>
            <a:ext cx="4277241"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Photo Guide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A3F"/>
        </a:solidFill>
        <a:effectLst/>
      </p:bgPr>
    </p:bg>
    <p:spTree>
      <p:nvGrpSpPr>
        <p:cNvPr id="1" name=""/>
        <p:cNvGrpSpPr/>
        <p:nvPr/>
      </p:nvGrpSpPr>
      <p:grpSpPr>
        <a:xfrm>
          <a:off x="0" y="0"/>
          <a:ext cx="0" cy="0"/>
          <a:chOff x="0" y="0"/>
          <a:chExt cx="0" cy="0"/>
        </a:xfrm>
      </p:grpSpPr>
      <p:grpSp>
        <p:nvGrpSpPr>
          <p:cNvPr id="2" name="Group 2"/>
          <p:cNvGrpSpPr/>
          <p:nvPr/>
        </p:nvGrpSpPr>
        <p:grpSpPr>
          <a:xfrm>
            <a:off x="914400" y="711327"/>
            <a:ext cx="8229600" cy="109728"/>
            <a:chOff x="0" y="0"/>
            <a:chExt cx="10972800" cy="146304"/>
          </a:xfrm>
        </p:grpSpPr>
        <p:sp>
          <p:nvSpPr>
            <p:cNvPr id="3" name="Freeform 3"/>
            <p:cNvSpPr/>
            <p:nvPr/>
          </p:nvSpPr>
          <p:spPr>
            <a:xfrm>
              <a:off x="0" y="0"/>
              <a:ext cx="10972800" cy="146304"/>
            </a:xfrm>
            <a:custGeom>
              <a:avLst/>
              <a:gdLst/>
              <a:ahLst/>
              <a:cxnLst/>
              <a:rect l="l" t="t" r="r" b="b"/>
              <a:pathLst>
                <a:path w="10972800" h="146304">
                  <a:moveTo>
                    <a:pt x="0" y="0"/>
                  </a:moveTo>
                  <a:lnTo>
                    <a:pt x="10972800" y="0"/>
                  </a:lnTo>
                  <a:lnTo>
                    <a:pt x="10972800" y="146304"/>
                  </a:lnTo>
                  <a:lnTo>
                    <a:pt x="0" y="146304"/>
                  </a:lnTo>
                  <a:close/>
                </a:path>
              </a:pathLst>
            </a:custGeom>
            <a:solidFill>
              <a:srgbClr val="F5A623"/>
            </a:solidFill>
          </p:spPr>
          <p:txBody>
            <a:bodyPr/>
            <a:lstStyle/>
            <a:p>
              <a:endParaRPr lang="en-US"/>
            </a:p>
          </p:txBody>
        </p:sp>
      </p:grpSp>
      <p:grpSp>
        <p:nvGrpSpPr>
          <p:cNvPr id="4" name="Group 4"/>
          <p:cNvGrpSpPr/>
          <p:nvPr/>
        </p:nvGrpSpPr>
        <p:grpSpPr>
          <a:xfrm>
            <a:off x="914400" y="1097280"/>
            <a:ext cx="16459200" cy="914400"/>
            <a:chOff x="0" y="0"/>
            <a:chExt cx="21945600" cy="1219200"/>
          </a:xfrm>
        </p:grpSpPr>
        <p:sp>
          <p:nvSpPr>
            <p:cNvPr id="5" name="Freeform 5"/>
            <p:cNvSpPr/>
            <p:nvPr/>
          </p:nvSpPr>
          <p:spPr>
            <a:xfrm>
              <a:off x="0" y="0"/>
              <a:ext cx="21945600" cy="1219200"/>
            </a:xfrm>
            <a:custGeom>
              <a:avLst/>
              <a:gdLst/>
              <a:ahLst/>
              <a:cxnLst/>
              <a:rect l="l" t="t" r="r" b="b"/>
              <a:pathLst>
                <a:path w="21945600" h="1219200">
                  <a:moveTo>
                    <a:pt x="0" y="0"/>
                  </a:moveTo>
                  <a:lnTo>
                    <a:pt x="21945600" y="0"/>
                  </a:lnTo>
                  <a:lnTo>
                    <a:pt x="21945600" y="1219200"/>
                  </a:lnTo>
                  <a:lnTo>
                    <a:pt x="0" y="1219200"/>
                  </a:lnTo>
                  <a:close/>
                </a:path>
              </a:pathLst>
            </a:custGeom>
            <a:blipFill>
              <a:blip r:embed="rId2">
                <a:alphaModFix amt="0"/>
              </a:blip>
              <a:stretch>
                <a:fillRect t="-300730" b="-300730"/>
              </a:stretch>
            </a:blipFill>
          </p:spPr>
          <p:txBody>
            <a:bodyPr/>
            <a:lstStyle/>
            <a:p>
              <a:endParaRPr lang="en-US"/>
            </a:p>
          </p:txBody>
        </p:sp>
        <p:sp>
          <p:nvSpPr>
            <p:cNvPr id="6" name="TextBox 6"/>
            <p:cNvSpPr txBox="1"/>
            <p:nvPr/>
          </p:nvSpPr>
          <p:spPr>
            <a:xfrm>
              <a:off x="0" y="0"/>
              <a:ext cx="21945600" cy="1219200"/>
            </a:xfrm>
            <a:prstGeom prst="rect">
              <a:avLst/>
            </a:prstGeom>
          </p:spPr>
          <p:txBody>
            <a:bodyPr lIns="0" tIns="0" rIns="0" bIns="0" rtlCol="0" anchor="ctr"/>
            <a:lstStyle/>
            <a:p>
              <a:pPr algn="l">
                <a:lnSpc>
                  <a:spcPts val="3840"/>
                </a:lnSpc>
              </a:pPr>
              <a:r>
                <a:rPr lang="en-US" sz="3200" b="1" spc="1600">
                  <a:solidFill>
                    <a:srgbClr val="F5A623"/>
                  </a:solidFill>
                  <a:latin typeface="Canva Sans Bold"/>
                  <a:ea typeface="Canva Sans Bold"/>
                  <a:cs typeface="Canva Sans Bold"/>
                  <a:sym typeface="Canva Sans Bold"/>
                </a:rPr>
                <a:t>PART 2</a:t>
              </a:r>
            </a:p>
          </p:txBody>
        </p:sp>
      </p:grpSp>
      <p:grpSp>
        <p:nvGrpSpPr>
          <p:cNvPr id="7" name="Group 7"/>
          <p:cNvGrpSpPr/>
          <p:nvPr/>
        </p:nvGrpSpPr>
        <p:grpSpPr>
          <a:xfrm>
            <a:off x="914400" y="2011680"/>
            <a:ext cx="11887200" cy="2938686"/>
            <a:chOff x="0" y="0"/>
            <a:chExt cx="15849600" cy="3918248"/>
          </a:xfrm>
        </p:grpSpPr>
        <p:sp>
          <p:nvSpPr>
            <p:cNvPr id="8" name="Freeform 8"/>
            <p:cNvSpPr/>
            <p:nvPr/>
          </p:nvSpPr>
          <p:spPr>
            <a:xfrm>
              <a:off x="0" y="0"/>
              <a:ext cx="15849600" cy="3918248"/>
            </a:xfrm>
            <a:custGeom>
              <a:avLst/>
              <a:gdLst/>
              <a:ahLst/>
              <a:cxnLst/>
              <a:rect l="l" t="t" r="r" b="b"/>
              <a:pathLst>
                <a:path w="15849600" h="3918248">
                  <a:moveTo>
                    <a:pt x="0" y="0"/>
                  </a:moveTo>
                  <a:lnTo>
                    <a:pt x="15849600" y="0"/>
                  </a:lnTo>
                  <a:lnTo>
                    <a:pt x="15849600" y="3918248"/>
                  </a:lnTo>
                  <a:lnTo>
                    <a:pt x="0" y="3918248"/>
                  </a:lnTo>
                  <a:close/>
                </a:path>
              </a:pathLst>
            </a:custGeom>
            <a:blipFill>
              <a:blip r:embed="rId2">
                <a:alphaModFix amt="0"/>
              </a:blip>
              <a:stretch>
                <a:fillRect t="-29032" b="-28603"/>
              </a:stretch>
            </a:blipFill>
          </p:spPr>
          <p:txBody>
            <a:bodyPr/>
            <a:lstStyle/>
            <a:p>
              <a:endParaRPr lang="en-US"/>
            </a:p>
          </p:txBody>
        </p:sp>
        <p:sp>
          <p:nvSpPr>
            <p:cNvPr id="9" name="TextBox 9"/>
            <p:cNvSpPr txBox="1"/>
            <p:nvPr/>
          </p:nvSpPr>
          <p:spPr>
            <a:xfrm>
              <a:off x="0" y="0"/>
              <a:ext cx="15849600" cy="3918248"/>
            </a:xfrm>
            <a:prstGeom prst="rect">
              <a:avLst/>
            </a:prstGeom>
          </p:spPr>
          <p:txBody>
            <a:bodyPr lIns="0" tIns="0" rIns="0" bIns="0" rtlCol="0" anchor="ctr"/>
            <a:lstStyle/>
            <a:p>
              <a:pPr algn="l">
                <a:lnSpc>
                  <a:spcPts val="10080"/>
                </a:lnSpc>
              </a:pPr>
              <a:r>
                <a:rPr lang="en-US" sz="8400" b="1">
                  <a:solidFill>
                    <a:srgbClr val="FFFFFF"/>
                  </a:solidFill>
                  <a:latin typeface="Canva Sans Bold"/>
                  <a:ea typeface="Canva Sans Bold"/>
                  <a:cs typeface="Canva Sans Bold"/>
                  <a:sym typeface="Canva Sans Bold"/>
                </a:rPr>
                <a:t>First-Time</a:t>
              </a:r>
            </a:p>
            <a:p>
              <a:pPr algn="l">
                <a:lnSpc>
                  <a:spcPts val="10080"/>
                </a:lnSpc>
              </a:pPr>
              <a:r>
                <a:rPr lang="en-US" sz="8400" b="1">
                  <a:solidFill>
                    <a:srgbClr val="FFFFFF"/>
                  </a:solidFill>
                  <a:latin typeface="Canva Sans Bold"/>
                  <a:ea typeface="Canva Sans Bold"/>
                  <a:cs typeface="Canva Sans Bold"/>
                  <a:sym typeface="Canva Sans Bold"/>
                </a:rPr>
                <a:t>Configuration</a:t>
              </a:r>
            </a:p>
          </p:txBody>
        </p:sp>
      </p:grpSp>
      <p:grpSp>
        <p:nvGrpSpPr>
          <p:cNvPr id="10" name="Group 10"/>
          <p:cNvGrpSpPr/>
          <p:nvPr/>
        </p:nvGrpSpPr>
        <p:grpSpPr>
          <a:xfrm>
            <a:off x="914400" y="5212080"/>
            <a:ext cx="11887200" cy="1645920"/>
            <a:chOff x="0" y="0"/>
            <a:chExt cx="15849600" cy="2194560"/>
          </a:xfrm>
        </p:grpSpPr>
        <p:sp>
          <p:nvSpPr>
            <p:cNvPr id="11" name="Freeform 11"/>
            <p:cNvSpPr/>
            <p:nvPr/>
          </p:nvSpPr>
          <p:spPr>
            <a:xfrm>
              <a:off x="0" y="0"/>
              <a:ext cx="15849600" cy="2194560"/>
            </a:xfrm>
            <a:custGeom>
              <a:avLst/>
              <a:gdLst/>
              <a:ahLst/>
              <a:cxnLst/>
              <a:rect l="l" t="t" r="r" b="b"/>
              <a:pathLst>
                <a:path w="15849600" h="2194560">
                  <a:moveTo>
                    <a:pt x="0" y="0"/>
                  </a:moveTo>
                  <a:lnTo>
                    <a:pt x="15849600" y="0"/>
                  </a:lnTo>
                  <a:lnTo>
                    <a:pt x="15849600" y="2194560"/>
                  </a:lnTo>
                  <a:lnTo>
                    <a:pt x="0" y="2194560"/>
                  </a:lnTo>
                  <a:close/>
                </a:path>
              </a:pathLst>
            </a:custGeom>
            <a:blipFill>
              <a:blip r:embed="rId2">
                <a:alphaModFix amt="0"/>
              </a:blip>
              <a:stretch>
                <a:fillRect t="-90725" b="-90725"/>
              </a:stretch>
            </a:blipFill>
          </p:spPr>
          <p:txBody>
            <a:bodyPr/>
            <a:lstStyle/>
            <a:p>
              <a:endParaRPr lang="en-US"/>
            </a:p>
          </p:txBody>
        </p:sp>
        <p:sp>
          <p:nvSpPr>
            <p:cNvPr id="12" name="TextBox 12"/>
            <p:cNvSpPr txBox="1"/>
            <p:nvPr/>
          </p:nvSpPr>
          <p:spPr>
            <a:xfrm>
              <a:off x="0" y="0"/>
              <a:ext cx="15849600" cy="2194560"/>
            </a:xfrm>
            <a:prstGeom prst="rect">
              <a:avLst/>
            </a:prstGeom>
          </p:spPr>
          <p:txBody>
            <a:bodyPr lIns="0" tIns="0" rIns="0" bIns="0" rtlCol="0" anchor="ctr"/>
            <a:lstStyle/>
            <a:p>
              <a:pPr algn="l">
                <a:lnSpc>
                  <a:spcPts val="3600"/>
                </a:lnSpc>
              </a:pPr>
              <a:r>
                <a:rPr lang="en-US" sz="3000">
                  <a:solidFill>
                    <a:srgbClr val="D4E8DA"/>
                  </a:solidFill>
                  <a:latin typeface="Canva Sans"/>
                  <a:ea typeface="Canva Sans"/>
                  <a:cs typeface="Canva Sans"/>
                  <a:sym typeface="Canva Sans"/>
                </a:rPr>
                <a:t>Calibrate before you print this is</a:t>
              </a:r>
            </a:p>
            <a:p>
              <a:pPr algn="l">
                <a:lnSpc>
                  <a:spcPts val="3600"/>
                </a:lnSpc>
              </a:pPr>
              <a:r>
                <a:rPr lang="en-US" sz="3000">
                  <a:solidFill>
                    <a:srgbClr val="D4E8DA"/>
                  </a:solidFill>
                  <a:latin typeface="Canva Sans"/>
                  <a:ea typeface="Canva Sans"/>
                  <a:cs typeface="Canva Sans"/>
                  <a:sym typeface="Canva Sans"/>
                </a:rPr>
                <a:t>where quality is won or lost.</a:t>
              </a:r>
            </a:p>
          </p:txBody>
        </p:sp>
      </p:grpSp>
      <p:grpSp>
        <p:nvGrpSpPr>
          <p:cNvPr id="13" name="Group 13"/>
          <p:cNvGrpSpPr/>
          <p:nvPr/>
        </p:nvGrpSpPr>
        <p:grpSpPr>
          <a:xfrm>
            <a:off x="914400" y="7680960"/>
            <a:ext cx="3840480" cy="1005840"/>
            <a:chOff x="0" y="0"/>
            <a:chExt cx="5120640" cy="1341120"/>
          </a:xfrm>
        </p:grpSpPr>
        <p:sp>
          <p:nvSpPr>
            <p:cNvPr id="14" name="Freeform 14"/>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5" name="Group 15"/>
          <p:cNvGrpSpPr/>
          <p:nvPr/>
        </p:nvGrpSpPr>
        <p:grpSpPr>
          <a:xfrm>
            <a:off x="5212080" y="7680960"/>
            <a:ext cx="3840480" cy="1005840"/>
            <a:chOff x="0" y="0"/>
            <a:chExt cx="5120640" cy="1341120"/>
          </a:xfrm>
        </p:grpSpPr>
        <p:sp>
          <p:nvSpPr>
            <p:cNvPr id="16" name="Freeform 16"/>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7" name="Group 17"/>
          <p:cNvGrpSpPr/>
          <p:nvPr/>
        </p:nvGrpSpPr>
        <p:grpSpPr>
          <a:xfrm>
            <a:off x="9509760" y="7680960"/>
            <a:ext cx="3840480" cy="1005840"/>
            <a:chOff x="0" y="0"/>
            <a:chExt cx="5120640" cy="1341120"/>
          </a:xfrm>
        </p:grpSpPr>
        <p:sp>
          <p:nvSpPr>
            <p:cNvPr id="18" name="Freeform 18"/>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9" name="Group 19"/>
          <p:cNvGrpSpPr/>
          <p:nvPr/>
        </p:nvGrpSpPr>
        <p:grpSpPr>
          <a:xfrm>
            <a:off x="13807440" y="7680960"/>
            <a:ext cx="3840480" cy="1005840"/>
            <a:chOff x="0" y="0"/>
            <a:chExt cx="5120640" cy="1341120"/>
          </a:xfrm>
        </p:grpSpPr>
        <p:sp>
          <p:nvSpPr>
            <p:cNvPr id="20" name="Freeform 20"/>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sp>
        <p:nvSpPr>
          <p:cNvPr id="21" name="TextBox 21"/>
          <p:cNvSpPr txBox="1"/>
          <p:nvPr/>
        </p:nvSpPr>
        <p:spPr>
          <a:xfrm>
            <a:off x="914400" y="7898130"/>
            <a:ext cx="3840480" cy="1047749"/>
          </a:xfrm>
          <a:prstGeom prst="rect">
            <a:avLst/>
          </a:prstGeom>
        </p:spPr>
        <p:txBody>
          <a:bodyPr lIns="0" tIns="0" rIns="0" bIns="0" rtlCol="0" anchor="t">
            <a:spAutoFit/>
          </a:bodyPr>
          <a:lstStyle/>
          <a:p>
            <a:pPr algn="ctr">
              <a:lnSpc>
                <a:spcPts val="4200"/>
              </a:lnSpc>
              <a:spcBef>
                <a:spcPct val="0"/>
              </a:spcBef>
            </a:pPr>
            <a:r>
              <a:rPr lang="en-US" sz="3000" b="1">
                <a:solidFill>
                  <a:srgbClr val="FFFFFF"/>
                </a:solidFill>
                <a:latin typeface="Canva Sans Bold"/>
                <a:ea typeface="Canva Sans Bold"/>
                <a:cs typeface="Canva Sans Bold"/>
                <a:sym typeface="Canva Sans Bold"/>
              </a:rPr>
              <a:t>Bed Levelling</a:t>
            </a:r>
          </a:p>
          <a:p>
            <a:pPr algn="ctr">
              <a:lnSpc>
                <a:spcPts val="4200"/>
              </a:lnSpc>
              <a:spcBef>
                <a:spcPct val="0"/>
              </a:spcBef>
            </a:pPr>
            <a:endParaRPr lang="en-US" sz="3000" b="1">
              <a:solidFill>
                <a:srgbClr val="FFFFFF"/>
              </a:solidFill>
              <a:latin typeface="Canva Sans Bold"/>
              <a:ea typeface="Canva Sans Bold"/>
              <a:cs typeface="Canva Sans Bold"/>
              <a:sym typeface="Canva Sans Bold"/>
            </a:endParaRPr>
          </a:p>
        </p:txBody>
      </p:sp>
      <p:grpSp>
        <p:nvGrpSpPr>
          <p:cNvPr id="22" name="Group 22"/>
          <p:cNvGrpSpPr/>
          <p:nvPr/>
        </p:nvGrpSpPr>
        <p:grpSpPr>
          <a:xfrm>
            <a:off x="5212080" y="7680960"/>
            <a:ext cx="3840480" cy="1005840"/>
            <a:chOff x="0" y="0"/>
            <a:chExt cx="5120640" cy="1341120"/>
          </a:xfrm>
        </p:grpSpPr>
        <p:sp>
          <p:nvSpPr>
            <p:cNvPr id="23" name="Freeform 23"/>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4" name="TextBox 24"/>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Z-Offset</a:t>
              </a:r>
            </a:p>
          </p:txBody>
        </p:sp>
      </p:grpSp>
      <p:grpSp>
        <p:nvGrpSpPr>
          <p:cNvPr id="25" name="Group 25"/>
          <p:cNvGrpSpPr/>
          <p:nvPr/>
        </p:nvGrpSpPr>
        <p:grpSpPr>
          <a:xfrm>
            <a:off x="9509760" y="7680960"/>
            <a:ext cx="3840480" cy="1005840"/>
            <a:chOff x="0" y="0"/>
            <a:chExt cx="5120640" cy="1341120"/>
          </a:xfrm>
        </p:grpSpPr>
        <p:sp>
          <p:nvSpPr>
            <p:cNvPr id="26" name="Freeform 26"/>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7" name="TextBox 27"/>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Load Filament</a:t>
              </a:r>
            </a:p>
          </p:txBody>
        </p:sp>
      </p:grpSp>
      <p:grpSp>
        <p:nvGrpSpPr>
          <p:cNvPr id="28" name="Group 28"/>
          <p:cNvGrpSpPr/>
          <p:nvPr/>
        </p:nvGrpSpPr>
        <p:grpSpPr>
          <a:xfrm>
            <a:off x="13807440" y="7680960"/>
            <a:ext cx="3840480" cy="1005840"/>
            <a:chOff x="0" y="0"/>
            <a:chExt cx="5120640" cy="1341120"/>
          </a:xfrm>
        </p:grpSpPr>
        <p:sp>
          <p:nvSpPr>
            <p:cNvPr id="29" name="Freeform 29"/>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30" name="TextBox 30"/>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Menu Navigation</a:t>
              </a:r>
            </a:p>
          </p:txBody>
        </p:sp>
      </p:grpSp>
      <p:grpSp>
        <p:nvGrpSpPr>
          <p:cNvPr id="31" name="Group 31"/>
          <p:cNvGrpSpPr/>
          <p:nvPr/>
        </p:nvGrpSpPr>
        <p:grpSpPr>
          <a:xfrm>
            <a:off x="13350240" y="2219622"/>
            <a:ext cx="3291840" cy="3291840"/>
            <a:chOff x="0" y="0"/>
            <a:chExt cx="4389120" cy="4389120"/>
          </a:xfrm>
        </p:grpSpPr>
        <p:sp>
          <p:nvSpPr>
            <p:cNvPr id="32" name="Freeform 32" descr="preencoded.png"/>
            <p:cNvSpPr/>
            <p:nvPr/>
          </p:nvSpPr>
          <p:spPr>
            <a:xfrm>
              <a:off x="0" y="0"/>
              <a:ext cx="4389120" cy="4389120"/>
            </a:xfrm>
            <a:custGeom>
              <a:avLst/>
              <a:gdLst/>
              <a:ahLst/>
              <a:cxnLst/>
              <a:rect l="l" t="t" r="r" b="b"/>
              <a:pathLst>
                <a:path w="4389120" h="4389120">
                  <a:moveTo>
                    <a:pt x="0" y="0"/>
                  </a:moveTo>
                  <a:lnTo>
                    <a:pt x="4389120" y="0"/>
                  </a:lnTo>
                  <a:lnTo>
                    <a:pt x="4389120" y="4389120"/>
                  </a:lnTo>
                  <a:lnTo>
                    <a:pt x="0" y="4389120"/>
                  </a:lnTo>
                  <a:lnTo>
                    <a:pt x="0" y="0"/>
                  </a:lnTo>
                  <a:close/>
                </a:path>
              </a:pathLst>
            </a:custGeom>
            <a:blipFill>
              <a:blip r:embed="rId3"/>
              <a:stretch>
                <a:fillRect/>
              </a:stretch>
            </a:blipFill>
          </p:spPr>
          <p:txBody>
            <a:bodyPr/>
            <a:lstStyle/>
            <a:p>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3886036"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2 Manual Bed Levelling (The Paper Method)</a:t>
            </a:r>
          </a:p>
        </p:txBody>
      </p:sp>
      <p:grpSp>
        <p:nvGrpSpPr>
          <p:cNvPr id="6" name="Group 6"/>
          <p:cNvGrpSpPr/>
          <p:nvPr/>
        </p:nvGrpSpPr>
        <p:grpSpPr>
          <a:xfrm>
            <a:off x="411480" y="2705965"/>
            <a:ext cx="8503920" cy="2137364"/>
            <a:chOff x="0" y="0"/>
            <a:chExt cx="11338560" cy="2849819"/>
          </a:xfrm>
        </p:grpSpPr>
        <p:sp>
          <p:nvSpPr>
            <p:cNvPr id="7" name="Freeform 7"/>
            <p:cNvSpPr/>
            <p:nvPr/>
          </p:nvSpPr>
          <p:spPr>
            <a:xfrm>
              <a:off x="0" y="0"/>
              <a:ext cx="11338560" cy="2849819"/>
            </a:xfrm>
            <a:custGeom>
              <a:avLst/>
              <a:gdLst/>
              <a:ahLst/>
              <a:cxnLst/>
              <a:rect l="l" t="t" r="r" b="b"/>
              <a:pathLst>
                <a:path w="11338560" h="2849819">
                  <a:moveTo>
                    <a:pt x="0" y="0"/>
                  </a:moveTo>
                  <a:lnTo>
                    <a:pt x="11338560" y="0"/>
                  </a:lnTo>
                  <a:lnTo>
                    <a:pt x="11338560" y="2849819"/>
                  </a:lnTo>
                  <a:lnTo>
                    <a:pt x="0" y="2849819"/>
                  </a:lnTo>
                  <a:close/>
                </a:path>
              </a:pathLst>
            </a:custGeom>
            <a:solidFill>
              <a:srgbClr val="FFFFFF"/>
            </a:solidFill>
          </p:spPr>
          <p:txBody>
            <a:bodyPr/>
            <a:lstStyle/>
            <a:p>
              <a:endParaRPr lang="en-US"/>
            </a:p>
          </p:txBody>
        </p:sp>
      </p:grpSp>
      <p:grpSp>
        <p:nvGrpSpPr>
          <p:cNvPr id="8" name="Group 8"/>
          <p:cNvGrpSpPr/>
          <p:nvPr/>
        </p:nvGrpSpPr>
        <p:grpSpPr>
          <a:xfrm>
            <a:off x="594360" y="2896801"/>
            <a:ext cx="640080" cy="667926"/>
            <a:chOff x="0" y="0"/>
            <a:chExt cx="853440" cy="890569"/>
          </a:xfrm>
        </p:grpSpPr>
        <p:sp>
          <p:nvSpPr>
            <p:cNvPr id="9" name="Freeform 9"/>
            <p:cNvSpPr/>
            <p:nvPr/>
          </p:nvSpPr>
          <p:spPr>
            <a:xfrm>
              <a:off x="0" y="0"/>
              <a:ext cx="853440" cy="890569"/>
            </a:xfrm>
            <a:custGeom>
              <a:avLst/>
              <a:gdLst/>
              <a:ahLst/>
              <a:cxnLst/>
              <a:rect l="l" t="t" r="r" b="b"/>
              <a:pathLst>
                <a:path w="853440" h="890569">
                  <a:moveTo>
                    <a:pt x="0" y="445284"/>
                  </a:moveTo>
                  <a:cubicBezTo>
                    <a:pt x="0" y="199318"/>
                    <a:pt x="191008" y="0"/>
                    <a:pt x="426720" y="0"/>
                  </a:cubicBezTo>
                  <a:cubicBezTo>
                    <a:pt x="662432" y="0"/>
                    <a:pt x="853440" y="199318"/>
                    <a:pt x="853440" y="445284"/>
                  </a:cubicBezTo>
                  <a:cubicBezTo>
                    <a:pt x="853440" y="691251"/>
                    <a:pt x="662432" y="890569"/>
                    <a:pt x="426720" y="890569"/>
                  </a:cubicBezTo>
                  <a:cubicBezTo>
                    <a:pt x="191008" y="890569"/>
                    <a:pt x="0" y="691251"/>
                    <a:pt x="0" y="445284"/>
                  </a:cubicBezTo>
                  <a:close/>
                </a:path>
              </a:pathLst>
            </a:custGeom>
            <a:solidFill>
              <a:srgbClr val="007A3F"/>
            </a:solidFill>
          </p:spPr>
          <p:txBody>
            <a:bodyPr/>
            <a:lstStyle/>
            <a:p>
              <a:endParaRPr lang="en-US"/>
            </a:p>
          </p:txBody>
        </p:sp>
      </p:grpSp>
      <p:grpSp>
        <p:nvGrpSpPr>
          <p:cNvPr id="10" name="Group 10"/>
          <p:cNvGrpSpPr/>
          <p:nvPr/>
        </p:nvGrpSpPr>
        <p:grpSpPr>
          <a:xfrm>
            <a:off x="1380744" y="2896801"/>
            <a:ext cx="7315200" cy="572508"/>
            <a:chOff x="0" y="0"/>
            <a:chExt cx="9753600" cy="763344"/>
          </a:xfrm>
        </p:grpSpPr>
        <p:sp>
          <p:nvSpPr>
            <p:cNvPr id="11" name="Freeform 11"/>
            <p:cNvSpPr/>
            <p:nvPr/>
          </p:nvSpPr>
          <p:spPr>
            <a:xfrm>
              <a:off x="0" y="0"/>
              <a:ext cx="9753600" cy="763344"/>
            </a:xfrm>
            <a:custGeom>
              <a:avLst/>
              <a:gdLst/>
              <a:ahLst/>
              <a:cxnLst/>
              <a:rect l="l" t="t" r="r" b="b"/>
              <a:pathLst>
                <a:path w="9753600" h="763344">
                  <a:moveTo>
                    <a:pt x="0" y="0"/>
                  </a:moveTo>
                  <a:lnTo>
                    <a:pt x="9753600" y="0"/>
                  </a:lnTo>
                  <a:lnTo>
                    <a:pt x="9753600" y="763344"/>
                  </a:lnTo>
                  <a:lnTo>
                    <a:pt x="0" y="763344"/>
                  </a:lnTo>
                  <a:close/>
                </a:path>
              </a:pathLst>
            </a:custGeom>
            <a:blipFill>
              <a:blip r:embed="rId2">
                <a:alphaModFix amt="0"/>
              </a:blip>
              <a:stretch>
                <a:fillRect t="-201053" b="-196884"/>
              </a:stretch>
            </a:blipFill>
          </p:spPr>
          <p:txBody>
            <a:bodyPr/>
            <a:lstStyle/>
            <a:p>
              <a:endParaRPr lang="en-US"/>
            </a:p>
          </p:txBody>
        </p:sp>
        <p:sp>
          <p:nvSpPr>
            <p:cNvPr id="12" name="TextBox 12"/>
            <p:cNvSpPr txBox="1"/>
            <p:nvPr/>
          </p:nvSpPr>
          <p:spPr>
            <a:xfrm>
              <a:off x="0" y="0"/>
              <a:ext cx="9753600" cy="763344"/>
            </a:xfrm>
            <a:prstGeom prst="rect">
              <a:avLst/>
            </a:prstGeom>
          </p:spPr>
          <p:txBody>
            <a:bodyPr lIns="0" tIns="0" rIns="0" bIns="0" rtlCol="0" anchor="ctr"/>
            <a:lstStyle/>
            <a:p>
              <a:pPr algn="l">
                <a:lnSpc>
                  <a:spcPts val="2520"/>
                </a:lnSpc>
              </a:pPr>
              <a:r>
                <a:rPr lang="en-US" sz="2100" b="1">
                  <a:solidFill>
                    <a:srgbClr val="000000"/>
                  </a:solidFill>
                  <a:latin typeface="Canva Sans Bold"/>
                  <a:ea typeface="Canva Sans Bold"/>
                  <a:cs typeface="Canva Sans Bold"/>
                  <a:sym typeface="Canva Sans Bold"/>
                </a:rPr>
                <a:t>Heat the bed</a:t>
              </a:r>
            </a:p>
          </p:txBody>
        </p:sp>
      </p:grpSp>
      <p:grpSp>
        <p:nvGrpSpPr>
          <p:cNvPr id="13" name="Group 13"/>
          <p:cNvGrpSpPr/>
          <p:nvPr/>
        </p:nvGrpSpPr>
        <p:grpSpPr>
          <a:xfrm>
            <a:off x="685800" y="3564728"/>
            <a:ext cx="8046720" cy="1145017"/>
            <a:chOff x="0" y="0"/>
            <a:chExt cx="10728960" cy="1526689"/>
          </a:xfrm>
        </p:grpSpPr>
        <p:sp>
          <p:nvSpPr>
            <p:cNvPr id="14" name="Freeform 14"/>
            <p:cNvSpPr/>
            <p:nvPr/>
          </p:nvSpPr>
          <p:spPr>
            <a:xfrm>
              <a:off x="0" y="0"/>
              <a:ext cx="10728960" cy="1526689"/>
            </a:xfrm>
            <a:custGeom>
              <a:avLst/>
              <a:gdLst/>
              <a:ahLst/>
              <a:cxnLst/>
              <a:rect l="l" t="t" r="r" b="b"/>
              <a:pathLst>
                <a:path w="10728960" h="1526689">
                  <a:moveTo>
                    <a:pt x="0" y="0"/>
                  </a:moveTo>
                  <a:lnTo>
                    <a:pt x="10728960" y="0"/>
                  </a:lnTo>
                  <a:lnTo>
                    <a:pt x="10728960" y="1526689"/>
                  </a:lnTo>
                  <a:lnTo>
                    <a:pt x="0" y="1526689"/>
                  </a:lnTo>
                  <a:close/>
                </a:path>
              </a:pathLst>
            </a:custGeom>
            <a:blipFill>
              <a:blip r:embed="rId2">
                <a:alphaModFix amt="0"/>
              </a:blip>
              <a:stretch>
                <a:fillRect t="-89017" b="-84848"/>
              </a:stretch>
            </a:blipFill>
          </p:spPr>
          <p:txBody>
            <a:bodyPr/>
            <a:lstStyle/>
            <a:p>
              <a:endParaRPr lang="en-US"/>
            </a:p>
          </p:txBody>
        </p:sp>
        <p:sp>
          <p:nvSpPr>
            <p:cNvPr id="15" name="TextBox 15"/>
            <p:cNvSpPr txBox="1"/>
            <p:nvPr/>
          </p:nvSpPr>
          <p:spPr>
            <a:xfrm>
              <a:off x="0" y="9525"/>
              <a:ext cx="10728960" cy="1517164"/>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Set to 60 °C via Prepare &gt; Preheat PLA. Always level hot, the bed expands when warm.</a:t>
              </a:r>
            </a:p>
          </p:txBody>
        </p:sp>
      </p:grpSp>
      <p:grpSp>
        <p:nvGrpSpPr>
          <p:cNvPr id="16" name="Group 16"/>
          <p:cNvGrpSpPr/>
          <p:nvPr/>
        </p:nvGrpSpPr>
        <p:grpSpPr>
          <a:xfrm>
            <a:off x="411480" y="5148667"/>
            <a:ext cx="8503920" cy="2137364"/>
            <a:chOff x="0" y="0"/>
            <a:chExt cx="11338560" cy="2849819"/>
          </a:xfrm>
        </p:grpSpPr>
        <p:sp>
          <p:nvSpPr>
            <p:cNvPr id="17" name="Freeform 17"/>
            <p:cNvSpPr/>
            <p:nvPr/>
          </p:nvSpPr>
          <p:spPr>
            <a:xfrm>
              <a:off x="0" y="0"/>
              <a:ext cx="11338560" cy="2849819"/>
            </a:xfrm>
            <a:custGeom>
              <a:avLst/>
              <a:gdLst/>
              <a:ahLst/>
              <a:cxnLst/>
              <a:rect l="l" t="t" r="r" b="b"/>
              <a:pathLst>
                <a:path w="11338560" h="2849819">
                  <a:moveTo>
                    <a:pt x="0" y="0"/>
                  </a:moveTo>
                  <a:lnTo>
                    <a:pt x="11338560" y="0"/>
                  </a:lnTo>
                  <a:lnTo>
                    <a:pt x="11338560" y="2849819"/>
                  </a:lnTo>
                  <a:lnTo>
                    <a:pt x="0" y="2849819"/>
                  </a:lnTo>
                  <a:close/>
                </a:path>
              </a:pathLst>
            </a:custGeom>
            <a:solidFill>
              <a:srgbClr val="FFFFFF"/>
            </a:solidFill>
          </p:spPr>
          <p:txBody>
            <a:bodyPr/>
            <a:lstStyle/>
            <a:p>
              <a:endParaRPr lang="en-US"/>
            </a:p>
          </p:txBody>
        </p:sp>
      </p:grpSp>
      <p:grpSp>
        <p:nvGrpSpPr>
          <p:cNvPr id="18" name="Group 18"/>
          <p:cNvGrpSpPr/>
          <p:nvPr/>
        </p:nvGrpSpPr>
        <p:grpSpPr>
          <a:xfrm>
            <a:off x="594360" y="5339504"/>
            <a:ext cx="640080" cy="667926"/>
            <a:chOff x="0" y="0"/>
            <a:chExt cx="853440" cy="890569"/>
          </a:xfrm>
        </p:grpSpPr>
        <p:sp>
          <p:nvSpPr>
            <p:cNvPr id="19" name="Freeform 19"/>
            <p:cNvSpPr/>
            <p:nvPr/>
          </p:nvSpPr>
          <p:spPr>
            <a:xfrm>
              <a:off x="0" y="0"/>
              <a:ext cx="853440" cy="890569"/>
            </a:xfrm>
            <a:custGeom>
              <a:avLst/>
              <a:gdLst/>
              <a:ahLst/>
              <a:cxnLst/>
              <a:rect l="l" t="t" r="r" b="b"/>
              <a:pathLst>
                <a:path w="853440" h="890569">
                  <a:moveTo>
                    <a:pt x="0" y="445284"/>
                  </a:moveTo>
                  <a:cubicBezTo>
                    <a:pt x="0" y="199318"/>
                    <a:pt x="191008" y="0"/>
                    <a:pt x="426720" y="0"/>
                  </a:cubicBezTo>
                  <a:cubicBezTo>
                    <a:pt x="662432" y="0"/>
                    <a:pt x="853440" y="199318"/>
                    <a:pt x="853440" y="445284"/>
                  </a:cubicBezTo>
                  <a:cubicBezTo>
                    <a:pt x="853440" y="691251"/>
                    <a:pt x="662432" y="890569"/>
                    <a:pt x="426720" y="890569"/>
                  </a:cubicBezTo>
                  <a:cubicBezTo>
                    <a:pt x="191008" y="890569"/>
                    <a:pt x="0" y="691251"/>
                    <a:pt x="0" y="445284"/>
                  </a:cubicBezTo>
                  <a:close/>
                </a:path>
              </a:pathLst>
            </a:custGeom>
            <a:solidFill>
              <a:srgbClr val="007A3F"/>
            </a:solidFill>
          </p:spPr>
          <p:txBody>
            <a:bodyPr/>
            <a:lstStyle/>
            <a:p>
              <a:endParaRPr lang="en-US"/>
            </a:p>
          </p:txBody>
        </p:sp>
      </p:grpSp>
      <p:grpSp>
        <p:nvGrpSpPr>
          <p:cNvPr id="20" name="Group 20"/>
          <p:cNvGrpSpPr/>
          <p:nvPr/>
        </p:nvGrpSpPr>
        <p:grpSpPr>
          <a:xfrm>
            <a:off x="1380744" y="5339504"/>
            <a:ext cx="7315200" cy="572508"/>
            <a:chOff x="0" y="0"/>
            <a:chExt cx="9753600" cy="763344"/>
          </a:xfrm>
        </p:grpSpPr>
        <p:sp>
          <p:nvSpPr>
            <p:cNvPr id="21" name="Freeform 21"/>
            <p:cNvSpPr/>
            <p:nvPr/>
          </p:nvSpPr>
          <p:spPr>
            <a:xfrm>
              <a:off x="0" y="0"/>
              <a:ext cx="9753600" cy="763344"/>
            </a:xfrm>
            <a:custGeom>
              <a:avLst/>
              <a:gdLst/>
              <a:ahLst/>
              <a:cxnLst/>
              <a:rect l="l" t="t" r="r" b="b"/>
              <a:pathLst>
                <a:path w="9753600" h="763344">
                  <a:moveTo>
                    <a:pt x="0" y="0"/>
                  </a:moveTo>
                  <a:lnTo>
                    <a:pt x="9753600" y="0"/>
                  </a:lnTo>
                  <a:lnTo>
                    <a:pt x="9753600" y="763344"/>
                  </a:lnTo>
                  <a:lnTo>
                    <a:pt x="0" y="763344"/>
                  </a:lnTo>
                  <a:close/>
                </a:path>
              </a:pathLst>
            </a:custGeom>
            <a:blipFill>
              <a:blip r:embed="rId2">
                <a:alphaModFix amt="0"/>
              </a:blip>
              <a:stretch>
                <a:fillRect t="-201053" b="-196884"/>
              </a:stretch>
            </a:blipFill>
          </p:spPr>
          <p:txBody>
            <a:bodyPr/>
            <a:lstStyle/>
            <a:p>
              <a:endParaRPr lang="en-US"/>
            </a:p>
          </p:txBody>
        </p:sp>
        <p:sp>
          <p:nvSpPr>
            <p:cNvPr id="22" name="TextBox 22"/>
            <p:cNvSpPr txBox="1"/>
            <p:nvPr/>
          </p:nvSpPr>
          <p:spPr>
            <a:xfrm>
              <a:off x="0" y="0"/>
              <a:ext cx="9753600" cy="763344"/>
            </a:xfrm>
            <a:prstGeom prst="rect">
              <a:avLst/>
            </a:prstGeom>
          </p:spPr>
          <p:txBody>
            <a:bodyPr lIns="0" tIns="0" rIns="0" bIns="0" rtlCol="0" anchor="ctr"/>
            <a:lstStyle/>
            <a:p>
              <a:pPr algn="l">
                <a:lnSpc>
                  <a:spcPts val="2520"/>
                </a:lnSpc>
              </a:pPr>
              <a:r>
                <a:rPr lang="en-US" sz="2100" b="1">
                  <a:solidFill>
                    <a:srgbClr val="000000"/>
                  </a:solidFill>
                  <a:latin typeface="Canva Sans Bold"/>
                  <a:ea typeface="Canva Sans Bold"/>
                  <a:cs typeface="Canva Sans Bold"/>
                  <a:sym typeface="Canva Sans Bold"/>
                </a:rPr>
                <a:t>Auto Home</a:t>
              </a:r>
            </a:p>
          </p:txBody>
        </p:sp>
      </p:grpSp>
      <p:grpSp>
        <p:nvGrpSpPr>
          <p:cNvPr id="23" name="Group 23"/>
          <p:cNvGrpSpPr/>
          <p:nvPr/>
        </p:nvGrpSpPr>
        <p:grpSpPr>
          <a:xfrm>
            <a:off x="685800" y="6007430"/>
            <a:ext cx="8046720" cy="1145017"/>
            <a:chOff x="0" y="0"/>
            <a:chExt cx="10728960" cy="1526689"/>
          </a:xfrm>
        </p:grpSpPr>
        <p:sp>
          <p:nvSpPr>
            <p:cNvPr id="24" name="Freeform 24"/>
            <p:cNvSpPr/>
            <p:nvPr/>
          </p:nvSpPr>
          <p:spPr>
            <a:xfrm>
              <a:off x="0" y="0"/>
              <a:ext cx="10728960" cy="1526689"/>
            </a:xfrm>
            <a:custGeom>
              <a:avLst/>
              <a:gdLst/>
              <a:ahLst/>
              <a:cxnLst/>
              <a:rect l="l" t="t" r="r" b="b"/>
              <a:pathLst>
                <a:path w="10728960" h="1526689">
                  <a:moveTo>
                    <a:pt x="0" y="0"/>
                  </a:moveTo>
                  <a:lnTo>
                    <a:pt x="10728960" y="0"/>
                  </a:lnTo>
                  <a:lnTo>
                    <a:pt x="10728960" y="1526689"/>
                  </a:lnTo>
                  <a:lnTo>
                    <a:pt x="0" y="1526689"/>
                  </a:lnTo>
                  <a:close/>
                </a:path>
              </a:pathLst>
            </a:custGeom>
            <a:blipFill>
              <a:blip r:embed="rId2">
                <a:alphaModFix amt="0"/>
              </a:blip>
              <a:stretch>
                <a:fillRect t="-89017" b="-84848"/>
              </a:stretch>
            </a:blipFill>
          </p:spPr>
          <p:txBody>
            <a:bodyPr/>
            <a:lstStyle/>
            <a:p>
              <a:endParaRPr lang="en-US"/>
            </a:p>
          </p:txBody>
        </p:sp>
        <p:sp>
          <p:nvSpPr>
            <p:cNvPr id="25" name="TextBox 25"/>
            <p:cNvSpPr txBox="1"/>
            <p:nvPr/>
          </p:nvSpPr>
          <p:spPr>
            <a:xfrm>
              <a:off x="0" y="9525"/>
              <a:ext cx="10728960" cy="1517164"/>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Run Prepare &gt; Auto Home to move all axes to their start positions.</a:t>
              </a:r>
            </a:p>
          </p:txBody>
        </p:sp>
      </p:grpSp>
      <p:grpSp>
        <p:nvGrpSpPr>
          <p:cNvPr id="26" name="Group 26"/>
          <p:cNvGrpSpPr/>
          <p:nvPr/>
        </p:nvGrpSpPr>
        <p:grpSpPr>
          <a:xfrm>
            <a:off x="411480" y="7591370"/>
            <a:ext cx="8503920" cy="2137364"/>
            <a:chOff x="0" y="0"/>
            <a:chExt cx="11338560" cy="2849819"/>
          </a:xfrm>
        </p:grpSpPr>
        <p:sp>
          <p:nvSpPr>
            <p:cNvPr id="27" name="Freeform 27"/>
            <p:cNvSpPr/>
            <p:nvPr/>
          </p:nvSpPr>
          <p:spPr>
            <a:xfrm>
              <a:off x="0" y="0"/>
              <a:ext cx="11338560" cy="2849819"/>
            </a:xfrm>
            <a:custGeom>
              <a:avLst/>
              <a:gdLst/>
              <a:ahLst/>
              <a:cxnLst/>
              <a:rect l="l" t="t" r="r" b="b"/>
              <a:pathLst>
                <a:path w="11338560" h="2849819">
                  <a:moveTo>
                    <a:pt x="0" y="0"/>
                  </a:moveTo>
                  <a:lnTo>
                    <a:pt x="11338560" y="0"/>
                  </a:lnTo>
                  <a:lnTo>
                    <a:pt x="11338560" y="2849819"/>
                  </a:lnTo>
                  <a:lnTo>
                    <a:pt x="0" y="2849819"/>
                  </a:lnTo>
                  <a:close/>
                </a:path>
              </a:pathLst>
            </a:custGeom>
            <a:solidFill>
              <a:srgbClr val="FFFFFF"/>
            </a:solidFill>
          </p:spPr>
          <p:txBody>
            <a:bodyPr/>
            <a:lstStyle/>
            <a:p>
              <a:endParaRPr lang="en-US"/>
            </a:p>
          </p:txBody>
        </p:sp>
      </p:grpSp>
      <p:grpSp>
        <p:nvGrpSpPr>
          <p:cNvPr id="28" name="Group 28"/>
          <p:cNvGrpSpPr/>
          <p:nvPr/>
        </p:nvGrpSpPr>
        <p:grpSpPr>
          <a:xfrm>
            <a:off x="594360" y="7782206"/>
            <a:ext cx="640080" cy="667926"/>
            <a:chOff x="0" y="0"/>
            <a:chExt cx="853440" cy="890569"/>
          </a:xfrm>
        </p:grpSpPr>
        <p:sp>
          <p:nvSpPr>
            <p:cNvPr id="29" name="Freeform 29"/>
            <p:cNvSpPr/>
            <p:nvPr/>
          </p:nvSpPr>
          <p:spPr>
            <a:xfrm>
              <a:off x="0" y="0"/>
              <a:ext cx="853440" cy="890569"/>
            </a:xfrm>
            <a:custGeom>
              <a:avLst/>
              <a:gdLst/>
              <a:ahLst/>
              <a:cxnLst/>
              <a:rect l="l" t="t" r="r" b="b"/>
              <a:pathLst>
                <a:path w="853440" h="890569">
                  <a:moveTo>
                    <a:pt x="0" y="445284"/>
                  </a:moveTo>
                  <a:cubicBezTo>
                    <a:pt x="0" y="199318"/>
                    <a:pt x="191008" y="0"/>
                    <a:pt x="426720" y="0"/>
                  </a:cubicBezTo>
                  <a:cubicBezTo>
                    <a:pt x="662432" y="0"/>
                    <a:pt x="853440" y="199318"/>
                    <a:pt x="853440" y="445284"/>
                  </a:cubicBezTo>
                  <a:cubicBezTo>
                    <a:pt x="853440" y="691251"/>
                    <a:pt x="662432" y="890569"/>
                    <a:pt x="426720" y="890569"/>
                  </a:cubicBezTo>
                  <a:cubicBezTo>
                    <a:pt x="191008" y="890569"/>
                    <a:pt x="0" y="691251"/>
                    <a:pt x="0" y="445284"/>
                  </a:cubicBezTo>
                  <a:close/>
                </a:path>
              </a:pathLst>
            </a:custGeom>
            <a:solidFill>
              <a:srgbClr val="007A3F"/>
            </a:solidFill>
          </p:spPr>
          <p:txBody>
            <a:bodyPr/>
            <a:lstStyle/>
            <a:p>
              <a:endParaRPr lang="en-US"/>
            </a:p>
          </p:txBody>
        </p:sp>
      </p:grpSp>
      <p:grpSp>
        <p:nvGrpSpPr>
          <p:cNvPr id="30" name="Group 30"/>
          <p:cNvGrpSpPr/>
          <p:nvPr/>
        </p:nvGrpSpPr>
        <p:grpSpPr>
          <a:xfrm>
            <a:off x="1380744" y="7782206"/>
            <a:ext cx="7315200" cy="572508"/>
            <a:chOff x="0" y="0"/>
            <a:chExt cx="9753600" cy="763344"/>
          </a:xfrm>
        </p:grpSpPr>
        <p:sp>
          <p:nvSpPr>
            <p:cNvPr id="31" name="Freeform 31"/>
            <p:cNvSpPr/>
            <p:nvPr/>
          </p:nvSpPr>
          <p:spPr>
            <a:xfrm>
              <a:off x="0" y="0"/>
              <a:ext cx="9753600" cy="763344"/>
            </a:xfrm>
            <a:custGeom>
              <a:avLst/>
              <a:gdLst/>
              <a:ahLst/>
              <a:cxnLst/>
              <a:rect l="l" t="t" r="r" b="b"/>
              <a:pathLst>
                <a:path w="9753600" h="763344">
                  <a:moveTo>
                    <a:pt x="0" y="0"/>
                  </a:moveTo>
                  <a:lnTo>
                    <a:pt x="9753600" y="0"/>
                  </a:lnTo>
                  <a:lnTo>
                    <a:pt x="9753600" y="763344"/>
                  </a:lnTo>
                  <a:lnTo>
                    <a:pt x="0" y="763344"/>
                  </a:lnTo>
                  <a:close/>
                </a:path>
              </a:pathLst>
            </a:custGeom>
            <a:blipFill>
              <a:blip r:embed="rId2">
                <a:alphaModFix amt="0"/>
              </a:blip>
              <a:stretch>
                <a:fillRect t="-201053" b="-196884"/>
              </a:stretch>
            </a:blipFill>
          </p:spPr>
          <p:txBody>
            <a:bodyPr/>
            <a:lstStyle/>
            <a:p>
              <a:endParaRPr lang="en-US"/>
            </a:p>
          </p:txBody>
        </p:sp>
        <p:sp>
          <p:nvSpPr>
            <p:cNvPr id="32" name="TextBox 32"/>
            <p:cNvSpPr txBox="1"/>
            <p:nvPr/>
          </p:nvSpPr>
          <p:spPr>
            <a:xfrm>
              <a:off x="0" y="0"/>
              <a:ext cx="9753600" cy="763344"/>
            </a:xfrm>
            <a:prstGeom prst="rect">
              <a:avLst/>
            </a:prstGeom>
          </p:spPr>
          <p:txBody>
            <a:bodyPr lIns="0" tIns="0" rIns="0" bIns="0" rtlCol="0" anchor="ctr"/>
            <a:lstStyle/>
            <a:p>
              <a:pPr algn="l">
                <a:lnSpc>
                  <a:spcPts val="2520"/>
                </a:lnSpc>
              </a:pPr>
              <a:r>
                <a:rPr lang="en-US" sz="2100" b="1">
                  <a:solidFill>
                    <a:srgbClr val="000000"/>
                  </a:solidFill>
                  <a:latin typeface="Canva Sans Bold"/>
                  <a:ea typeface="Canva Sans Bold"/>
                  <a:cs typeface="Canva Sans Bold"/>
                  <a:sym typeface="Canva Sans Bold"/>
                </a:rPr>
                <a:t>Disable Steppers</a:t>
              </a:r>
            </a:p>
          </p:txBody>
        </p:sp>
      </p:grpSp>
      <p:grpSp>
        <p:nvGrpSpPr>
          <p:cNvPr id="33" name="Group 33"/>
          <p:cNvGrpSpPr/>
          <p:nvPr/>
        </p:nvGrpSpPr>
        <p:grpSpPr>
          <a:xfrm>
            <a:off x="685800" y="8450132"/>
            <a:ext cx="8046720" cy="1145017"/>
            <a:chOff x="0" y="0"/>
            <a:chExt cx="10728960" cy="1526689"/>
          </a:xfrm>
        </p:grpSpPr>
        <p:sp>
          <p:nvSpPr>
            <p:cNvPr id="34" name="Freeform 34"/>
            <p:cNvSpPr/>
            <p:nvPr/>
          </p:nvSpPr>
          <p:spPr>
            <a:xfrm>
              <a:off x="0" y="0"/>
              <a:ext cx="10728960" cy="1526689"/>
            </a:xfrm>
            <a:custGeom>
              <a:avLst/>
              <a:gdLst/>
              <a:ahLst/>
              <a:cxnLst/>
              <a:rect l="l" t="t" r="r" b="b"/>
              <a:pathLst>
                <a:path w="10728960" h="1526689">
                  <a:moveTo>
                    <a:pt x="0" y="0"/>
                  </a:moveTo>
                  <a:lnTo>
                    <a:pt x="10728960" y="0"/>
                  </a:lnTo>
                  <a:lnTo>
                    <a:pt x="10728960" y="1526689"/>
                  </a:lnTo>
                  <a:lnTo>
                    <a:pt x="0" y="1526689"/>
                  </a:lnTo>
                  <a:close/>
                </a:path>
              </a:pathLst>
            </a:custGeom>
            <a:blipFill>
              <a:blip r:embed="rId2">
                <a:alphaModFix amt="0"/>
              </a:blip>
              <a:stretch>
                <a:fillRect t="-89017" b="-84848"/>
              </a:stretch>
            </a:blipFill>
          </p:spPr>
          <p:txBody>
            <a:bodyPr/>
            <a:lstStyle/>
            <a:p>
              <a:endParaRPr lang="en-US"/>
            </a:p>
          </p:txBody>
        </p:sp>
        <p:sp>
          <p:nvSpPr>
            <p:cNvPr id="35" name="TextBox 35"/>
            <p:cNvSpPr txBox="1"/>
            <p:nvPr/>
          </p:nvSpPr>
          <p:spPr>
            <a:xfrm>
              <a:off x="0" y="9525"/>
              <a:ext cx="10728960" cy="1517164"/>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Prepare &gt; Disable Steppers so you can slide the print head by hand.</a:t>
              </a:r>
            </a:p>
          </p:txBody>
        </p:sp>
      </p:grpSp>
      <p:grpSp>
        <p:nvGrpSpPr>
          <p:cNvPr id="36" name="Group 36"/>
          <p:cNvGrpSpPr/>
          <p:nvPr/>
        </p:nvGrpSpPr>
        <p:grpSpPr>
          <a:xfrm>
            <a:off x="9372600" y="2705965"/>
            <a:ext cx="8503920" cy="2137364"/>
            <a:chOff x="0" y="0"/>
            <a:chExt cx="11338560" cy="2849819"/>
          </a:xfrm>
        </p:grpSpPr>
        <p:sp>
          <p:nvSpPr>
            <p:cNvPr id="37" name="Freeform 37"/>
            <p:cNvSpPr/>
            <p:nvPr/>
          </p:nvSpPr>
          <p:spPr>
            <a:xfrm>
              <a:off x="0" y="0"/>
              <a:ext cx="11338560" cy="2849819"/>
            </a:xfrm>
            <a:custGeom>
              <a:avLst/>
              <a:gdLst/>
              <a:ahLst/>
              <a:cxnLst/>
              <a:rect l="l" t="t" r="r" b="b"/>
              <a:pathLst>
                <a:path w="11338560" h="2849819">
                  <a:moveTo>
                    <a:pt x="0" y="0"/>
                  </a:moveTo>
                  <a:lnTo>
                    <a:pt x="11338560" y="0"/>
                  </a:lnTo>
                  <a:lnTo>
                    <a:pt x="11338560" y="2849819"/>
                  </a:lnTo>
                  <a:lnTo>
                    <a:pt x="0" y="2849819"/>
                  </a:lnTo>
                  <a:close/>
                </a:path>
              </a:pathLst>
            </a:custGeom>
            <a:solidFill>
              <a:srgbClr val="FFFFFF"/>
            </a:solidFill>
          </p:spPr>
          <p:txBody>
            <a:bodyPr/>
            <a:lstStyle/>
            <a:p>
              <a:endParaRPr lang="en-US"/>
            </a:p>
          </p:txBody>
        </p:sp>
      </p:grpSp>
      <p:grpSp>
        <p:nvGrpSpPr>
          <p:cNvPr id="38" name="Group 38"/>
          <p:cNvGrpSpPr/>
          <p:nvPr/>
        </p:nvGrpSpPr>
        <p:grpSpPr>
          <a:xfrm>
            <a:off x="9555480" y="2896801"/>
            <a:ext cx="640080" cy="667926"/>
            <a:chOff x="0" y="0"/>
            <a:chExt cx="853440" cy="890569"/>
          </a:xfrm>
        </p:grpSpPr>
        <p:sp>
          <p:nvSpPr>
            <p:cNvPr id="39" name="Freeform 39"/>
            <p:cNvSpPr/>
            <p:nvPr/>
          </p:nvSpPr>
          <p:spPr>
            <a:xfrm>
              <a:off x="0" y="0"/>
              <a:ext cx="853440" cy="890569"/>
            </a:xfrm>
            <a:custGeom>
              <a:avLst/>
              <a:gdLst/>
              <a:ahLst/>
              <a:cxnLst/>
              <a:rect l="l" t="t" r="r" b="b"/>
              <a:pathLst>
                <a:path w="853440" h="890569">
                  <a:moveTo>
                    <a:pt x="0" y="445284"/>
                  </a:moveTo>
                  <a:cubicBezTo>
                    <a:pt x="0" y="199318"/>
                    <a:pt x="191008" y="0"/>
                    <a:pt x="426720" y="0"/>
                  </a:cubicBezTo>
                  <a:cubicBezTo>
                    <a:pt x="662432" y="0"/>
                    <a:pt x="853440" y="199318"/>
                    <a:pt x="853440" y="445284"/>
                  </a:cubicBezTo>
                  <a:cubicBezTo>
                    <a:pt x="853440" y="691251"/>
                    <a:pt x="662432" y="890569"/>
                    <a:pt x="426720" y="890569"/>
                  </a:cubicBezTo>
                  <a:cubicBezTo>
                    <a:pt x="191008" y="890569"/>
                    <a:pt x="0" y="691251"/>
                    <a:pt x="0" y="445284"/>
                  </a:cubicBezTo>
                  <a:close/>
                </a:path>
              </a:pathLst>
            </a:custGeom>
            <a:solidFill>
              <a:srgbClr val="007A3F"/>
            </a:solidFill>
          </p:spPr>
          <p:txBody>
            <a:bodyPr/>
            <a:lstStyle/>
            <a:p>
              <a:endParaRPr lang="en-US"/>
            </a:p>
          </p:txBody>
        </p:sp>
      </p:grpSp>
      <p:grpSp>
        <p:nvGrpSpPr>
          <p:cNvPr id="40" name="Group 40"/>
          <p:cNvGrpSpPr/>
          <p:nvPr/>
        </p:nvGrpSpPr>
        <p:grpSpPr>
          <a:xfrm>
            <a:off x="10341864" y="2896801"/>
            <a:ext cx="7315200" cy="572508"/>
            <a:chOff x="0" y="0"/>
            <a:chExt cx="9753600" cy="763344"/>
          </a:xfrm>
        </p:grpSpPr>
        <p:sp>
          <p:nvSpPr>
            <p:cNvPr id="41" name="Freeform 41"/>
            <p:cNvSpPr/>
            <p:nvPr/>
          </p:nvSpPr>
          <p:spPr>
            <a:xfrm>
              <a:off x="0" y="0"/>
              <a:ext cx="9753600" cy="763344"/>
            </a:xfrm>
            <a:custGeom>
              <a:avLst/>
              <a:gdLst/>
              <a:ahLst/>
              <a:cxnLst/>
              <a:rect l="l" t="t" r="r" b="b"/>
              <a:pathLst>
                <a:path w="9753600" h="763344">
                  <a:moveTo>
                    <a:pt x="0" y="0"/>
                  </a:moveTo>
                  <a:lnTo>
                    <a:pt x="9753600" y="0"/>
                  </a:lnTo>
                  <a:lnTo>
                    <a:pt x="9753600" y="763344"/>
                  </a:lnTo>
                  <a:lnTo>
                    <a:pt x="0" y="763344"/>
                  </a:lnTo>
                  <a:close/>
                </a:path>
              </a:pathLst>
            </a:custGeom>
            <a:blipFill>
              <a:blip r:embed="rId2">
                <a:alphaModFix amt="0"/>
              </a:blip>
              <a:stretch>
                <a:fillRect t="-201053" b="-196884"/>
              </a:stretch>
            </a:blipFill>
          </p:spPr>
          <p:txBody>
            <a:bodyPr/>
            <a:lstStyle/>
            <a:p>
              <a:endParaRPr lang="en-US"/>
            </a:p>
          </p:txBody>
        </p:sp>
        <p:sp>
          <p:nvSpPr>
            <p:cNvPr id="42" name="TextBox 42"/>
            <p:cNvSpPr txBox="1"/>
            <p:nvPr/>
          </p:nvSpPr>
          <p:spPr>
            <a:xfrm>
              <a:off x="0" y="0"/>
              <a:ext cx="9753600" cy="763344"/>
            </a:xfrm>
            <a:prstGeom prst="rect">
              <a:avLst/>
            </a:prstGeom>
          </p:spPr>
          <p:txBody>
            <a:bodyPr lIns="0" tIns="0" rIns="0" bIns="0" rtlCol="0" anchor="ctr"/>
            <a:lstStyle/>
            <a:p>
              <a:pPr algn="l">
                <a:lnSpc>
                  <a:spcPts val="2520"/>
                </a:lnSpc>
              </a:pPr>
              <a:r>
                <a:rPr lang="en-US" sz="2100" b="1">
                  <a:solidFill>
                    <a:srgbClr val="000000"/>
                  </a:solidFill>
                  <a:latin typeface="Canva Sans Bold"/>
                  <a:ea typeface="Canva Sans Bold"/>
                  <a:cs typeface="Canva Sans Bold"/>
                  <a:sym typeface="Canva Sans Bold"/>
                </a:rPr>
                <a:t>Front-Left Corner</a:t>
              </a:r>
            </a:p>
          </p:txBody>
        </p:sp>
      </p:grpSp>
      <p:grpSp>
        <p:nvGrpSpPr>
          <p:cNvPr id="43" name="Group 43"/>
          <p:cNvGrpSpPr/>
          <p:nvPr/>
        </p:nvGrpSpPr>
        <p:grpSpPr>
          <a:xfrm>
            <a:off x="9646920" y="3564728"/>
            <a:ext cx="8046720" cy="1145017"/>
            <a:chOff x="0" y="0"/>
            <a:chExt cx="10728960" cy="1526689"/>
          </a:xfrm>
        </p:grpSpPr>
        <p:sp>
          <p:nvSpPr>
            <p:cNvPr id="44" name="Freeform 44"/>
            <p:cNvSpPr/>
            <p:nvPr/>
          </p:nvSpPr>
          <p:spPr>
            <a:xfrm>
              <a:off x="0" y="0"/>
              <a:ext cx="10728960" cy="1526689"/>
            </a:xfrm>
            <a:custGeom>
              <a:avLst/>
              <a:gdLst/>
              <a:ahLst/>
              <a:cxnLst/>
              <a:rect l="l" t="t" r="r" b="b"/>
              <a:pathLst>
                <a:path w="10728960" h="1526689">
                  <a:moveTo>
                    <a:pt x="0" y="0"/>
                  </a:moveTo>
                  <a:lnTo>
                    <a:pt x="10728960" y="0"/>
                  </a:lnTo>
                  <a:lnTo>
                    <a:pt x="10728960" y="1526689"/>
                  </a:lnTo>
                  <a:lnTo>
                    <a:pt x="0" y="1526689"/>
                  </a:lnTo>
                  <a:close/>
                </a:path>
              </a:pathLst>
            </a:custGeom>
            <a:blipFill>
              <a:blip r:embed="rId2">
                <a:alphaModFix amt="0"/>
              </a:blip>
              <a:stretch>
                <a:fillRect t="-89017" b="-84848"/>
              </a:stretch>
            </a:blipFill>
          </p:spPr>
          <p:txBody>
            <a:bodyPr/>
            <a:lstStyle/>
            <a:p>
              <a:endParaRPr lang="en-US"/>
            </a:p>
          </p:txBody>
        </p:sp>
        <p:sp>
          <p:nvSpPr>
            <p:cNvPr id="45" name="TextBox 45"/>
            <p:cNvSpPr txBox="1"/>
            <p:nvPr/>
          </p:nvSpPr>
          <p:spPr>
            <a:xfrm>
              <a:off x="0" y="9525"/>
              <a:ext cx="10728960" cy="1517164"/>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Place paper under nozzle. Adjust wing nut until you feel slight resistance dragging the paper.</a:t>
              </a:r>
            </a:p>
          </p:txBody>
        </p:sp>
      </p:grpSp>
      <p:grpSp>
        <p:nvGrpSpPr>
          <p:cNvPr id="46" name="Group 46"/>
          <p:cNvGrpSpPr/>
          <p:nvPr/>
        </p:nvGrpSpPr>
        <p:grpSpPr>
          <a:xfrm>
            <a:off x="9372600" y="5148667"/>
            <a:ext cx="8503920" cy="2137364"/>
            <a:chOff x="0" y="0"/>
            <a:chExt cx="11338560" cy="2849819"/>
          </a:xfrm>
        </p:grpSpPr>
        <p:sp>
          <p:nvSpPr>
            <p:cNvPr id="47" name="Freeform 47"/>
            <p:cNvSpPr/>
            <p:nvPr/>
          </p:nvSpPr>
          <p:spPr>
            <a:xfrm>
              <a:off x="0" y="0"/>
              <a:ext cx="11338560" cy="2849819"/>
            </a:xfrm>
            <a:custGeom>
              <a:avLst/>
              <a:gdLst/>
              <a:ahLst/>
              <a:cxnLst/>
              <a:rect l="l" t="t" r="r" b="b"/>
              <a:pathLst>
                <a:path w="11338560" h="2849819">
                  <a:moveTo>
                    <a:pt x="0" y="0"/>
                  </a:moveTo>
                  <a:lnTo>
                    <a:pt x="11338560" y="0"/>
                  </a:lnTo>
                  <a:lnTo>
                    <a:pt x="11338560" y="2849819"/>
                  </a:lnTo>
                  <a:lnTo>
                    <a:pt x="0" y="2849819"/>
                  </a:lnTo>
                  <a:close/>
                </a:path>
              </a:pathLst>
            </a:custGeom>
            <a:solidFill>
              <a:srgbClr val="FFFFFF"/>
            </a:solidFill>
          </p:spPr>
          <p:txBody>
            <a:bodyPr/>
            <a:lstStyle/>
            <a:p>
              <a:endParaRPr lang="en-US"/>
            </a:p>
          </p:txBody>
        </p:sp>
      </p:grpSp>
      <p:grpSp>
        <p:nvGrpSpPr>
          <p:cNvPr id="48" name="Group 48"/>
          <p:cNvGrpSpPr/>
          <p:nvPr/>
        </p:nvGrpSpPr>
        <p:grpSpPr>
          <a:xfrm>
            <a:off x="9555480" y="5339504"/>
            <a:ext cx="640080" cy="667926"/>
            <a:chOff x="0" y="0"/>
            <a:chExt cx="853440" cy="890569"/>
          </a:xfrm>
        </p:grpSpPr>
        <p:sp>
          <p:nvSpPr>
            <p:cNvPr id="49" name="Freeform 49"/>
            <p:cNvSpPr/>
            <p:nvPr/>
          </p:nvSpPr>
          <p:spPr>
            <a:xfrm>
              <a:off x="0" y="0"/>
              <a:ext cx="853440" cy="890569"/>
            </a:xfrm>
            <a:custGeom>
              <a:avLst/>
              <a:gdLst/>
              <a:ahLst/>
              <a:cxnLst/>
              <a:rect l="l" t="t" r="r" b="b"/>
              <a:pathLst>
                <a:path w="853440" h="890569">
                  <a:moveTo>
                    <a:pt x="0" y="445284"/>
                  </a:moveTo>
                  <a:cubicBezTo>
                    <a:pt x="0" y="199318"/>
                    <a:pt x="191008" y="0"/>
                    <a:pt x="426720" y="0"/>
                  </a:cubicBezTo>
                  <a:cubicBezTo>
                    <a:pt x="662432" y="0"/>
                    <a:pt x="853440" y="199318"/>
                    <a:pt x="853440" y="445284"/>
                  </a:cubicBezTo>
                  <a:cubicBezTo>
                    <a:pt x="853440" y="691251"/>
                    <a:pt x="662432" y="890569"/>
                    <a:pt x="426720" y="890569"/>
                  </a:cubicBezTo>
                  <a:cubicBezTo>
                    <a:pt x="191008" y="890569"/>
                    <a:pt x="0" y="691251"/>
                    <a:pt x="0" y="445284"/>
                  </a:cubicBezTo>
                  <a:close/>
                </a:path>
              </a:pathLst>
            </a:custGeom>
            <a:solidFill>
              <a:srgbClr val="007A3F"/>
            </a:solidFill>
          </p:spPr>
          <p:txBody>
            <a:bodyPr/>
            <a:lstStyle/>
            <a:p>
              <a:endParaRPr lang="en-US"/>
            </a:p>
          </p:txBody>
        </p:sp>
      </p:grpSp>
      <p:grpSp>
        <p:nvGrpSpPr>
          <p:cNvPr id="50" name="Group 50"/>
          <p:cNvGrpSpPr/>
          <p:nvPr/>
        </p:nvGrpSpPr>
        <p:grpSpPr>
          <a:xfrm>
            <a:off x="10341864" y="5339504"/>
            <a:ext cx="7315200" cy="572508"/>
            <a:chOff x="0" y="0"/>
            <a:chExt cx="9753600" cy="763344"/>
          </a:xfrm>
        </p:grpSpPr>
        <p:sp>
          <p:nvSpPr>
            <p:cNvPr id="51" name="Freeform 51"/>
            <p:cNvSpPr/>
            <p:nvPr/>
          </p:nvSpPr>
          <p:spPr>
            <a:xfrm>
              <a:off x="0" y="0"/>
              <a:ext cx="9753600" cy="763344"/>
            </a:xfrm>
            <a:custGeom>
              <a:avLst/>
              <a:gdLst/>
              <a:ahLst/>
              <a:cxnLst/>
              <a:rect l="l" t="t" r="r" b="b"/>
              <a:pathLst>
                <a:path w="9753600" h="763344">
                  <a:moveTo>
                    <a:pt x="0" y="0"/>
                  </a:moveTo>
                  <a:lnTo>
                    <a:pt x="9753600" y="0"/>
                  </a:lnTo>
                  <a:lnTo>
                    <a:pt x="9753600" y="763344"/>
                  </a:lnTo>
                  <a:lnTo>
                    <a:pt x="0" y="763344"/>
                  </a:lnTo>
                  <a:close/>
                </a:path>
              </a:pathLst>
            </a:custGeom>
            <a:blipFill>
              <a:blip r:embed="rId2">
                <a:alphaModFix amt="0"/>
              </a:blip>
              <a:stretch>
                <a:fillRect t="-201053" b="-196884"/>
              </a:stretch>
            </a:blipFill>
          </p:spPr>
          <p:txBody>
            <a:bodyPr/>
            <a:lstStyle/>
            <a:p>
              <a:endParaRPr lang="en-US"/>
            </a:p>
          </p:txBody>
        </p:sp>
        <p:sp>
          <p:nvSpPr>
            <p:cNvPr id="52" name="TextBox 52"/>
            <p:cNvSpPr txBox="1"/>
            <p:nvPr/>
          </p:nvSpPr>
          <p:spPr>
            <a:xfrm>
              <a:off x="0" y="0"/>
              <a:ext cx="9753600" cy="763344"/>
            </a:xfrm>
            <a:prstGeom prst="rect">
              <a:avLst/>
            </a:prstGeom>
          </p:spPr>
          <p:txBody>
            <a:bodyPr lIns="0" tIns="0" rIns="0" bIns="0" rtlCol="0" anchor="ctr"/>
            <a:lstStyle/>
            <a:p>
              <a:pPr algn="l">
                <a:lnSpc>
                  <a:spcPts val="2520"/>
                </a:lnSpc>
              </a:pPr>
              <a:r>
                <a:rPr lang="en-US" sz="2100" b="1">
                  <a:solidFill>
                    <a:srgbClr val="000000"/>
                  </a:solidFill>
                  <a:latin typeface="Canva Sans Bold"/>
                  <a:ea typeface="Canva Sans Bold"/>
                  <a:cs typeface="Canva Sans Bold"/>
                  <a:sym typeface="Canva Sans Bold"/>
                </a:rPr>
                <a:t>Repeat all corners</a:t>
              </a:r>
            </a:p>
          </p:txBody>
        </p:sp>
      </p:grpSp>
      <p:grpSp>
        <p:nvGrpSpPr>
          <p:cNvPr id="53" name="Group 53"/>
          <p:cNvGrpSpPr/>
          <p:nvPr/>
        </p:nvGrpSpPr>
        <p:grpSpPr>
          <a:xfrm>
            <a:off x="9646920" y="6007430"/>
            <a:ext cx="8046720" cy="1145017"/>
            <a:chOff x="0" y="0"/>
            <a:chExt cx="10728960" cy="1526689"/>
          </a:xfrm>
        </p:grpSpPr>
        <p:sp>
          <p:nvSpPr>
            <p:cNvPr id="54" name="Freeform 54"/>
            <p:cNvSpPr/>
            <p:nvPr/>
          </p:nvSpPr>
          <p:spPr>
            <a:xfrm>
              <a:off x="0" y="0"/>
              <a:ext cx="10728960" cy="1526689"/>
            </a:xfrm>
            <a:custGeom>
              <a:avLst/>
              <a:gdLst/>
              <a:ahLst/>
              <a:cxnLst/>
              <a:rect l="l" t="t" r="r" b="b"/>
              <a:pathLst>
                <a:path w="10728960" h="1526689">
                  <a:moveTo>
                    <a:pt x="0" y="0"/>
                  </a:moveTo>
                  <a:lnTo>
                    <a:pt x="10728960" y="0"/>
                  </a:lnTo>
                  <a:lnTo>
                    <a:pt x="10728960" y="1526689"/>
                  </a:lnTo>
                  <a:lnTo>
                    <a:pt x="0" y="1526689"/>
                  </a:lnTo>
                  <a:close/>
                </a:path>
              </a:pathLst>
            </a:custGeom>
            <a:blipFill>
              <a:blip r:embed="rId2">
                <a:alphaModFix amt="0"/>
              </a:blip>
              <a:stretch>
                <a:fillRect t="-89017" b="-84848"/>
              </a:stretch>
            </a:blipFill>
          </p:spPr>
          <p:txBody>
            <a:bodyPr/>
            <a:lstStyle/>
            <a:p>
              <a:endParaRPr lang="en-US"/>
            </a:p>
          </p:txBody>
        </p:sp>
        <p:sp>
          <p:nvSpPr>
            <p:cNvPr id="55" name="TextBox 55"/>
            <p:cNvSpPr txBox="1"/>
            <p:nvPr/>
          </p:nvSpPr>
          <p:spPr>
            <a:xfrm>
              <a:off x="0" y="9525"/>
              <a:ext cx="10728960" cy="1517164"/>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Front-Right → Back-Right → Back-Left → Centre. Repeat the full sequence 2–3 times.</a:t>
              </a:r>
            </a:p>
          </p:txBody>
        </p:sp>
      </p:grpSp>
      <p:grpSp>
        <p:nvGrpSpPr>
          <p:cNvPr id="56" name="Group 56"/>
          <p:cNvGrpSpPr/>
          <p:nvPr/>
        </p:nvGrpSpPr>
        <p:grpSpPr>
          <a:xfrm>
            <a:off x="9372600" y="7591370"/>
            <a:ext cx="8503920" cy="2137364"/>
            <a:chOff x="0" y="0"/>
            <a:chExt cx="11338560" cy="2849819"/>
          </a:xfrm>
        </p:grpSpPr>
        <p:sp>
          <p:nvSpPr>
            <p:cNvPr id="57" name="Freeform 57"/>
            <p:cNvSpPr/>
            <p:nvPr/>
          </p:nvSpPr>
          <p:spPr>
            <a:xfrm>
              <a:off x="0" y="0"/>
              <a:ext cx="11338560" cy="2849819"/>
            </a:xfrm>
            <a:custGeom>
              <a:avLst/>
              <a:gdLst/>
              <a:ahLst/>
              <a:cxnLst/>
              <a:rect l="l" t="t" r="r" b="b"/>
              <a:pathLst>
                <a:path w="11338560" h="2849819">
                  <a:moveTo>
                    <a:pt x="0" y="0"/>
                  </a:moveTo>
                  <a:lnTo>
                    <a:pt x="11338560" y="0"/>
                  </a:lnTo>
                  <a:lnTo>
                    <a:pt x="11338560" y="2849819"/>
                  </a:lnTo>
                  <a:lnTo>
                    <a:pt x="0" y="2849819"/>
                  </a:lnTo>
                  <a:close/>
                </a:path>
              </a:pathLst>
            </a:custGeom>
            <a:solidFill>
              <a:srgbClr val="FFFFFF"/>
            </a:solidFill>
          </p:spPr>
          <p:txBody>
            <a:bodyPr/>
            <a:lstStyle/>
            <a:p>
              <a:endParaRPr lang="en-US"/>
            </a:p>
          </p:txBody>
        </p:sp>
      </p:grpSp>
      <p:grpSp>
        <p:nvGrpSpPr>
          <p:cNvPr id="58" name="Group 58"/>
          <p:cNvGrpSpPr/>
          <p:nvPr/>
        </p:nvGrpSpPr>
        <p:grpSpPr>
          <a:xfrm>
            <a:off x="9555480" y="7782206"/>
            <a:ext cx="640080" cy="667926"/>
            <a:chOff x="0" y="0"/>
            <a:chExt cx="853440" cy="890569"/>
          </a:xfrm>
        </p:grpSpPr>
        <p:sp>
          <p:nvSpPr>
            <p:cNvPr id="59" name="Freeform 59"/>
            <p:cNvSpPr/>
            <p:nvPr/>
          </p:nvSpPr>
          <p:spPr>
            <a:xfrm>
              <a:off x="0" y="0"/>
              <a:ext cx="853440" cy="890569"/>
            </a:xfrm>
            <a:custGeom>
              <a:avLst/>
              <a:gdLst/>
              <a:ahLst/>
              <a:cxnLst/>
              <a:rect l="l" t="t" r="r" b="b"/>
              <a:pathLst>
                <a:path w="853440" h="890569">
                  <a:moveTo>
                    <a:pt x="0" y="445284"/>
                  </a:moveTo>
                  <a:cubicBezTo>
                    <a:pt x="0" y="199318"/>
                    <a:pt x="191008" y="0"/>
                    <a:pt x="426720" y="0"/>
                  </a:cubicBezTo>
                  <a:cubicBezTo>
                    <a:pt x="662432" y="0"/>
                    <a:pt x="853440" y="199318"/>
                    <a:pt x="853440" y="445284"/>
                  </a:cubicBezTo>
                  <a:cubicBezTo>
                    <a:pt x="853440" y="691251"/>
                    <a:pt x="662432" y="890569"/>
                    <a:pt x="426720" y="890569"/>
                  </a:cubicBezTo>
                  <a:cubicBezTo>
                    <a:pt x="191008" y="890569"/>
                    <a:pt x="0" y="691251"/>
                    <a:pt x="0" y="445284"/>
                  </a:cubicBezTo>
                  <a:close/>
                </a:path>
              </a:pathLst>
            </a:custGeom>
            <a:solidFill>
              <a:srgbClr val="007A3F"/>
            </a:solidFill>
          </p:spPr>
          <p:txBody>
            <a:bodyPr/>
            <a:lstStyle/>
            <a:p>
              <a:endParaRPr lang="en-US"/>
            </a:p>
          </p:txBody>
        </p:sp>
      </p:grpSp>
      <p:grpSp>
        <p:nvGrpSpPr>
          <p:cNvPr id="60" name="Group 60"/>
          <p:cNvGrpSpPr/>
          <p:nvPr/>
        </p:nvGrpSpPr>
        <p:grpSpPr>
          <a:xfrm>
            <a:off x="10341864" y="7782206"/>
            <a:ext cx="7315200" cy="572508"/>
            <a:chOff x="0" y="0"/>
            <a:chExt cx="9753600" cy="763344"/>
          </a:xfrm>
        </p:grpSpPr>
        <p:sp>
          <p:nvSpPr>
            <p:cNvPr id="61" name="Freeform 61"/>
            <p:cNvSpPr/>
            <p:nvPr/>
          </p:nvSpPr>
          <p:spPr>
            <a:xfrm>
              <a:off x="0" y="0"/>
              <a:ext cx="9753600" cy="763344"/>
            </a:xfrm>
            <a:custGeom>
              <a:avLst/>
              <a:gdLst/>
              <a:ahLst/>
              <a:cxnLst/>
              <a:rect l="l" t="t" r="r" b="b"/>
              <a:pathLst>
                <a:path w="9753600" h="763344">
                  <a:moveTo>
                    <a:pt x="0" y="0"/>
                  </a:moveTo>
                  <a:lnTo>
                    <a:pt x="9753600" y="0"/>
                  </a:lnTo>
                  <a:lnTo>
                    <a:pt x="9753600" y="763344"/>
                  </a:lnTo>
                  <a:lnTo>
                    <a:pt x="0" y="763344"/>
                  </a:lnTo>
                  <a:close/>
                </a:path>
              </a:pathLst>
            </a:custGeom>
            <a:blipFill>
              <a:blip r:embed="rId2">
                <a:alphaModFix amt="0"/>
              </a:blip>
              <a:stretch>
                <a:fillRect t="-201053" b="-196884"/>
              </a:stretch>
            </a:blipFill>
          </p:spPr>
          <p:txBody>
            <a:bodyPr/>
            <a:lstStyle/>
            <a:p>
              <a:endParaRPr lang="en-US"/>
            </a:p>
          </p:txBody>
        </p:sp>
        <p:sp>
          <p:nvSpPr>
            <p:cNvPr id="62" name="TextBox 62"/>
            <p:cNvSpPr txBox="1"/>
            <p:nvPr/>
          </p:nvSpPr>
          <p:spPr>
            <a:xfrm>
              <a:off x="0" y="0"/>
              <a:ext cx="9753600" cy="763344"/>
            </a:xfrm>
            <a:prstGeom prst="rect">
              <a:avLst/>
            </a:prstGeom>
          </p:spPr>
          <p:txBody>
            <a:bodyPr lIns="0" tIns="0" rIns="0" bIns="0" rtlCol="0" anchor="ctr"/>
            <a:lstStyle/>
            <a:p>
              <a:pPr algn="l">
                <a:lnSpc>
                  <a:spcPts val="2520"/>
                </a:lnSpc>
              </a:pPr>
              <a:r>
                <a:rPr lang="en-US" sz="2100" b="1">
                  <a:solidFill>
                    <a:srgbClr val="000000"/>
                  </a:solidFill>
                  <a:latin typeface="Canva Sans Bold"/>
                  <a:ea typeface="Canva Sans Bold"/>
                  <a:cs typeface="Canva Sans Bold"/>
                  <a:sym typeface="Canva Sans Bold"/>
                </a:rPr>
                <a:t>Test with a line</a:t>
              </a:r>
            </a:p>
          </p:txBody>
        </p:sp>
      </p:grpSp>
      <p:grpSp>
        <p:nvGrpSpPr>
          <p:cNvPr id="63" name="Group 63"/>
          <p:cNvGrpSpPr/>
          <p:nvPr/>
        </p:nvGrpSpPr>
        <p:grpSpPr>
          <a:xfrm>
            <a:off x="9646920" y="8450132"/>
            <a:ext cx="8046720" cy="1145017"/>
            <a:chOff x="0" y="0"/>
            <a:chExt cx="10728960" cy="1526689"/>
          </a:xfrm>
        </p:grpSpPr>
        <p:sp>
          <p:nvSpPr>
            <p:cNvPr id="64" name="Freeform 64"/>
            <p:cNvSpPr/>
            <p:nvPr/>
          </p:nvSpPr>
          <p:spPr>
            <a:xfrm>
              <a:off x="0" y="0"/>
              <a:ext cx="10728960" cy="1526689"/>
            </a:xfrm>
            <a:custGeom>
              <a:avLst/>
              <a:gdLst/>
              <a:ahLst/>
              <a:cxnLst/>
              <a:rect l="l" t="t" r="r" b="b"/>
              <a:pathLst>
                <a:path w="10728960" h="1526689">
                  <a:moveTo>
                    <a:pt x="0" y="0"/>
                  </a:moveTo>
                  <a:lnTo>
                    <a:pt x="10728960" y="0"/>
                  </a:lnTo>
                  <a:lnTo>
                    <a:pt x="10728960" y="1526689"/>
                  </a:lnTo>
                  <a:lnTo>
                    <a:pt x="0" y="1526689"/>
                  </a:lnTo>
                  <a:close/>
                </a:path>
              </a:pathLst>
            </a:custGeom>
            <a:blipFill>
              <a:blip r:embed="rId2">
                <a:alphaModFix amt="0"/>
              </a:blip>
              <a:stretch>
                <a:fillRect t="-89017" b="-84848"/>
              </a:stretch>
            </a:blipFill>
          </p:spPr>
          <p:txBody>
            <a:bodyPr/>
            <a:lstStyle/>
            <a:p>
              <a:endParaRPr lang="en-US"/>
            </a:p>
          </p:txBody>
        </p:sp>
        <p:sp>
          <p:nvSpPr>
            <p:cNvPr id="65" name="TextBox 65"/>
            <p:cNvSpPr txBox="1"/>
            <p:nvPr/>
          </p:nvSpPr>
          <p:spPr>
            <a:xfrm>
              <a:off x="0" y="9525"/>
              <a:ext cx="10728960" cy="1517164"/>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Run a short print and inspect the first layer before leaving the machine.</a:t>
              </a:r>
            </a:p>
          </p:txBody>
        </p:sp>
      </p:grpSp>
      <p:grpSp>
        <p:nvGrpSpPr>
          <p:cNvPr id="66" name="Group 66"/>
          <p:cNvGrpSpPr/>
          <p:nvPr/>
        </p:nvGrpSpPr>
        <p:grpSpPr>
          <a:xfrm>
            <a:off x="411480" y="1463571"/>
            <a:ext cx="17373600" cy="900522"/>
            <a:chOff x="0" y="0"/>
            <a:chExt cx="23164800" cy="1200696"/>
          </a:xfrm>
        </p:grpSpPr>
        <p:sp>
          <p:nvSpPr>
            <p:cNvPr id="67" name="Freeform 67"/>
            <p:cNvSpPr/>
            <p:nvPr/>
          </p:nvSpPr>
          <p:spPr>
            <a:xfrm>
              <a:off x="0" y="0"/>
              <a:ext cx="23164800" cy="1200696"/>
            </a:xfrm>
            <a:custGeom>
              <a:avLst/>
              <a:gdLst/>
              <a:ahLst/>
              <a:cxnLst/>
              <a:rect l="l" t="t" r="r" b="b"/>
              <a:pathLst>
                <a:path w="23164800" h="1200696">
                  <a:moveTo>
                    <a:pt x="0" y="0"/>
                  </a:moveTo>
                  <a:lnTo>
                    <a:pt x="23164800" y="0"/>
                  </a:lnTo>
                  <a:lnTo>
                    <a:pt x="23164800" y="1200696"/>
                  </a:lnTo>
                  <a:lnTo>
                    <a:pt x="0" y="1200696"/>
                  </a:lnTo>
                  <a:close/>
                </a:path>
              </a:pathLst>
            </a:custGeom>
            <a:blipFill>
              <a:blip r:embed="rId2">
                <a:alphaModFix amt="0"/>
              </a:blip>
              <a:stretch>
                <a:fillRect t="-343428" b="-308414"/>
              </a:stretch>
            </a:blipFill>
          </p:spPr>
          <p:txBody>
            <a:bodyPr/>
            <a:lstStyle/>
            <a:p>
              <a:endParaRPr lang="en-US"/>
            </a:p>
          </p:txBody>
        </p:sp>
        <p:sp>
          <p:nvSpPr>
            <p:cNvPr id="68" name="TextBox 68"/>
            <p:cNvSpPr txBox="1"/>
            <p:nvPr/>
          </p:nvSpPr>
          <p:spPr>
            <a:xfrm>
              <a:off x="0" y="-9525"/>
              <a:ext cx="23164800" cy="1210221"/>
            </a:xfrm>
            <a:prstGeom prst="rect">
              <a:avLst/>
            </a:prstGeom>
          </p:spPr>
          <p:txBody>
            <a:bodyPr lIns="0" tIns="0" rIns="0" bIns="0" rtlCol="0" anchor="ctr"/>
            <a:lstStyle/>
            <a:p>
              <a:pPr algn="l">
                <a:lnSpc>
                  <a:spcPts val="3120"/>
                </a:lnSpc>
              </a:pPr>
              <a:r>
                <a:rPr lang="en-US" sz="2600" b="1">
                  <a:solidFill>
                    <a:srgbClr val="000000"/>
                  </a:solidFill>
                  <a:latin typeface="Canva Sans Bold"/>
                  <a:ea typeface="Canva Sans Bold"/>
                  <a:cs typeface="Canva Sans Bold"/>
                  <a:sym typeface="Canva Sans Bold"/>
                </a:rPr>
                <a:t>Why it matters: If the nozzle is too far from the bed, filament won't stick. Too close, and the nozzle scrapes or clogs. The goal: 0.1–0.2 mm gap (the thickness of a sheet of A4 paper).</a:t>
              </a:r>
            </a:p>
          </p:txBody>
        </p:sp>
      </p:grpSp>
      <p:sp>
        <p:nvSpPr>
          <p:cNvPr id="69" name="TextBox 69"/>
          <p:cNvSpPr txBox="1"/>
          <p:nvPr/>
        </p:nvSpPr>
        <p:spPr>
          <a:xfrm>
            <a:off x="597789" y="3064077"/>
            <a:ext cx="640080" cy="333375"/>
          </a:xfrm>
          <a:prstGeom prst="rect">
            <a:avLst/>
          </a:prstGeom>
        </p:spPr>
        <p:txBody>
          <a:bodyPr lIns="0" tIns="0" rIns="0" bIns="0" rtlCol="0" anchor="t">
            <a:spAutoFit/>
          </a:bodyPr>
          <a:lstStyle/>
          <a:p>
            <a:pPr algn="ctr">
              <a:lnSpc>
                <a:spcPts val="2639"/>
              </a:lnSpc>
              <a:spcBef>
                <a:spcPct val="0"/>
              </a:spcBef>
            </a:pPr>
            <a:r>
              <a:rPr lang="en-US" sz="2199" b="1">
                <a:solidFill>
                  <a:srgbClr val="F2EFEB"/>
                </a:solidFill>
                <a:latin typeface="Canva Sans Bold"/>
                <a:ea typeface="Canva Sans Bold"/>
                <a:cs typeface="Canva Sans Bold"/>
                <a:sym typeface="Canva Sans Bold"/>
              </a:rPr>
              <a:t>1</a:t>
            </a:r>
          </a:p>
        </p:txBody>
      </p:sp>
      <p:sp>
        <p:nvSpPr>
          <p:cNvPr id="70" name="TextBox 70"/>
          <p:cNvSpPr txBox="1"/>
          <p:nvPr/>
        </p:nvSpPr>
        <p:spPr>
          <a:xfrm>
            <a:off x="597789" y="5506779"/>
            <a:ext cx="640080" cy="333375"/>
          </a:xfrm>
          <a:prstGeom prst="rect">
            <a:avLst/>
          </a:prstGeom>
        </p:spPr>
        <p:txBody>
          <a:bodyPr lIns="0" tIns="0" rIns="0" bIns="0" rtlCol="0" anchor="t">
            <a:spAutoFit/>
          </a:bodyPr>
          <a:lstStyle/>
          <a:p>
            <a:pPr algn="ctr">
              <a:lnSpc>
                <a:spcPts val="2639"/>
              </a:lnSpc>
              <a:spcBef>
                <a:spcPct val="0"/>
              </a:spcBef>
            </a:pPr>
            <a:r>
              <a:rPr lang="en-US" sz="2199" b="1">
                <a:solidFill>
                  <a:srgbClr val="F2EFEB"/>
                </a:solidFill>
                <a:latin typeface="Canva Sans Bold"/>
                <a:ea typeface="Canva Sans Bold"/>
                <a:cs typeface="Canva Sans Bold"/>
                <a:sym typeface="Canva Sans Bold"/>
              </a:rPr>
              <a:t>2</a:t>
            </a:r>
          </a:p>
        </p:txBody>
      </p:sp>
      <p:sp>
        <p:nvSpPr>
          <p:cNvPr id="71" name="TextBox 71"/>
          <p:cNvSpPr txBox="1"/>
          <p:nvPr/>
        </p:nvSpPr>
        <p:spPr>
          <a:xfrm>
            <a:off x="597789" y="7949482"/>
            <a:ext cx="640080" cy="333375"/>
          </a:xfrm>
          <a:prstGeom prst="rect">
            <a:avLst/>
          </a:prstGeom>
        </p:spPr>
        <p:txBody>
          <a:bodyPr lIns="0" tIns="0" rIns="0" bIns="0" rtlCol="0" anchor="t">
            <a:spAutoFit/>
          </a:bodyPr>
          <a:lstStyle/>
          <a:p>
            <a:pPr algn="ctr">
              <a:lnSpc>
                <a:spcPts val="2639"/>
              </a:lnSpc>
              <a:spcBef>
                <a:spcPct val="0"/>
              </a:spcBef>
            </a:pPr>
            <a:r>
              <a:rPr lang="en-US" sz="2199" b="1">
                <a:solidFill>
                  <a:srgbClr val="F2EFEB"/>
                </a:solidFill>
                <a:latin typeface="Canva Sans Bold"/>
                <a:ea typeface="Canva Sans Bold"/>
                <a:cs typeface="Canva Sans Bold"/>
                <a:sym typeface="Canva Sans Bold"/>
              </a:rPr>
              <a:t>3</a:t>
            </a:r>
          </a:p>
        </p:txBody>
      </p:sp>
      <p:sp>
        <p:nvSpPr>
          <p:cNvPr id="72" name="TextBox 72"/>
          <p:cNvSpPr txBox="1"/>
          <p:nvPr/>
        </p:nvSpPr>
        <p:spPr>
          <a:xfrm>
            <a:off x="9555480" y="3016368"/>
            <a:ext cx="640080" cy="333375"/>
          </a:xfrm>
          <a:prstGeom prst="rect">
            <a:avLst/>
          </a:prstGeom>
        </p:spPr>
        <p:txBody>
          <a:bodyPr lIns="0" tIns="0" rIns="0" bIns="0" rtlCol="0" anchor="t">
            <a:spAutoFit/>
          </a:bodyPr>
          <a:lstStyle/>
          <a:p>
            <a:pPr algn="ctr">
              <a:lnSpc>
                <a:spcPts val="2639"/>
              </a:lnSpc>
              <a:spcBef>
                <a:spcPct val="0"/>
              </a:spcBef>
            </a:pPr>
            <a:r>
              <a:rPr lang="en-US" sz="2199" b="1">
                <a:solidFill>
                  <a:srgbClr val="F2EFEB"/>
                </a:solidFill>
                <a:latin typeface="Canva Sans Bold"/>
                <a:ea typeface="Canva Sans Bold"/>
                <a:cs typeface="Canva Sans Bold"/>
                <a:sym typeface="Canva Sans Bold"/>
              </a:rPr>
              <a:t>4</a:t>
            </a:r>
          </a:p>
        </p:txBody>
      </p:sp>
      <p:sp>
        <p:nvSpPr>
          <p:cNvPr id="73" name="TextBox 73"/>
          <p:cNvSpPr txBox="1"/>
          <p:nvPr/>
        </p:nvSpPr>
        <p:spPr>
          <a:xfrm>
            <a:off x="9555480" y="5506779"/>
            <a:ext cx="640080" cy="333375"/>
          </a:xfrm>
          <a:prstGeom prst="rect">
            <a:avLst/>
          </a:prstGeom>
        </p:spPr>
        <p:txBody>
          <a:bodyPr lIns="0" tIns="0" rIns="0" bIns="0" rtlCol="0" anchor="t">
            <a:spAutoFit/>
          </a:bodyPr>
          <a:lstStyle/>
          <a:p>
            <a:pPr algn="ctr">
              <a:lnSpc>
                <a:spcPts val="2639"/>
              </a:lnSpc>
              <a:spcBef>
                <a:spcPct val="0"/>
              </a:spcBef>
            </a:pPr>
            <a:r>
              <a:rPr lang="en-US" sz="2199" b="1">
                <a:solidFill>
                  <a:srgbClr val="F2EFEB"/>
                </a:solidFill>
                <a:latin typeface="Canva Sans Bold"/>
                <a:ea typeface="Canva Sans Bold"/>
                <a:cs typeface="Canva Sans Bold"/>
                <a:sym typeface="Canva Sans Bold"/>
              </a:rPr>
              <a:t>5</a:t>
            </a:r>
          </a:p>
        </p:txBody>
      </p:sp>
      <p:sp>
        <p:nvSpPr>
          <p:cNvPr id="74" name="TextBox 74"/>
          <p:cNvSpPr txBox="1"/>
          <p:nvPr/>
        </p:nvSpPr>
        <p:spPr>
          <a:xfrm>
            <a:off x="9555480" y="7997191"/>
            <a:ext cx="640080" cy="333375"/>
          </a:xfrm>
          <a:prstGeom prst="rect">
            <a:avLst/>
          </a:prstGeom>
        </p:spPr>
        <p:txBody>
          <a:bodyPr lIns="0" tIns="0" rIns="0" bIns="0" rtlCol="0" anchor="t">
            <a:spAutoFit/>
          </a:bodyPr>
          <a:lstStyle/>
          <a:p>
            <a:pPr algn="ctr">
              <a:lnSpc>
                <a:spcPts val="2639"/>
              </a:lnSpc>
              <a:spcBef>
                <a:spcPct val="0"/>
              </a:spcBef>
            </a:pPr>
            <a:r>
              <a:rPr lang="en-US" sz="2199" b="1">
                <a:solidFill>
                  <a:srgbClr val="F2EFEB"/>
                </a:solidFill>
                <a:latin typeface="Canva Sans Bold"/>
                <a:ea typeface="Canva Sans Bold"/>
                <a:cs typeface="Canva Sans Bold"/>
                <a:sym typeface="Canva Sans Bold"/>
              </a:rPr>
              <a:t>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9875520"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2 Z-Offset &amp; Loading Filament</a:t>
            </a:r>
          </a:p>
        </p:txBody>
      </p:sp>
      <p:grpSp>
        <p:nvGrpSpPr>
          <p:cNvPr id="6" name="Group 6"/>
          <p:cNvGrpSpPr/>
          <p:nvPr/>
        </p:nvGrpSpPr>
        <p:grpSpPr>
          <a:xfrm>
            <a:off x="411480" y="1718757"/>
            <a:ext cx="17373600" cy="585216"/>
            <a:chOff x="0" y="0"/>
            <a:chExt cx="23164800" cy="780288"/>
          </a:xfrm>
        </p:grpSpPr>
        <p:sp>
          <p:nvSpPr>
            <p:cNvPr id="7" name="Freeform 7"/>
            <p:cNvSpPr/>
            <p:nvPr/>
          </p:nvSpPr>
          <p:spPr>
            <a:xfrm>
              <a:off x="0" y="0"/>
              <a:ext cx="23164800" cy="780288"/>
            </a:xfrm>
            <a:custGeom>
              <a:avLst/>
              <a:gdLst/>
              <a:ahLst/>
              <a:cxnLst/>
              <a:rect l="l" t="t" r="r" b="b"/>
              <a:pathLst>
                <a:path w="23164800" h="780288">
                  <a:moveTo>
                    <a:pt x="0" y="0"/>
                  </a:moveTo>
                  <a:lnTo>
                    <a:pt x="23164800" y="0"/>
                  </a:lnTo>
                  <a:lnTo>
                    <a:pt x="23164800" y="780288"/>
                  </a:lnTo>
                  <a:lnTo>
                    <a:pt x="0" y="780288"/>
                  </a:lnTo>
                  <a:close/>
                </a:path>
              </a:pathLst>
            </a:custGeom>
            <a:blipFill>
              <a:blip r:embed="rId2">
                <a:alphaModFix amt="0"/>
              </a:blip>
              <a:stretch>
                <a:fillRect t="-528462" b="-528462"/>
              </a:stretch>
            </a:blipFill>
          </p:spPr>
          <p:txBody>
            <a:bodyPr/>
            <a:lstStyle/>
            <a:p>
              <a:endParaRPr lang="en-US"/>
            </a:p>
          </p:txBody>
        </p:sp>
        <p:sp>
          <p:nvSpPr>
            <p:cNvPr id="8" name="TextBox 8"/>
            <p:cNvSpPr txBox="1"/>
            <p:nvPr/>
          </p:nvSpPr>
          <p:spPr>
            <a:xfrm>
              <a:off x="0" y="-9525"/>
              <a:ext cx="23164800" cy="789813"/>
            </a:xfrm>
            <a:prstGeom prst="rect">
              <a:avLst/>
            </a:prstGeom>
          </p:spPr>
          <p:txBody>
            <a:bodyPr lIns="0" tIns="0" rIns="0" bIns="0" rtlCol="0" anchor="ctr"/>
            <a:lstStyle/>
            <a:p>
              <a:pPr algn="l">
                <a:lnSpc>
                  <a:spcPts val="3120"/>
                </a:lnSpc>
              </a:pPr>
              <a:r>
                <a:rPr lang="en-US" sz="2600" b="1">
                  <a:solidFill>
                    <a:srgbClr val="000000"/>
                  </a:solidFill>
                  <a:latin typeface="Canva Sans Bold"/>
                  <a:ea typeface="Canva Sans Bold"/>
                  <a:cs typeface="Canva Sans Bold"/>
                  <a:sym typeface="Canva Sans Bold"/>
                </a:rPr>
                <a:t>Z-Offset Quick Reference</a:t>
              </a:r>
            </a:p>
          </p:txBody>
        </p:sp>
      </p:grpSp>
      <p:grpSp>
        <p:nvGrpSpPr>
          <p:cNvPr id="9" name="Group 9"/>
          <p:cNvGrpSpPr/>
          <p:nvPr/>
        </p:nvGrpSpPr>
        <p:grpSpPr>
          <a:xfrm>
            <a:off x="411480" y="2450277"/>
            <a:ext cx="9509760" cy="877824"/>
            <a:chOff x="0" y="0"/>
            <a:chExt cx="12679680" cy="1170432"/>
          </a:xfrm>
        </p:grpSpPr>
        <p:sp>
          <p:nvSpPr>
            <p:cNvPr id="10" name="Freeform 10"/>
            <p:cNvSpPr/>
            <p:nvPr/>
          </p:nvSpPr>
          <p:spPr>
            <a:xfrm>
              <a:off x="0" y="0"/>
              <a:ext cx="12679680" cy="1170432"/>
            </a:xfrm>
            <a:custGeom>
              <a:avLst/>
              <a:gdLst/>
              <a:ahLst/>
              <a:cxnLst/>
              <a:rect l="l" t="t" r="r" b="b"/>
              <a:pathLst>
                <a:path w="12679680" h="1170432">
                  <a:moveTo>
                    <a:pt x="0" y="0"/>
                  </a:moveTo>
                  <a:lnTo>
                    <a:pt x="12679680" y="0"/>
                  </a:lnTo>
                  <a:lnTo>
                    <a:pt x="12679680" y="1170432"/>
                  </a:lnTo>
                  <a:lnTo>
                    <a:pt x="0" y="1170432"/>
                  </a:lnTo>
                  <a:close/>
                </a:path>
              </a:pathLst>
            </a:custGeom>
            <a:solidFill>
              <a:srgbClr val="F2F7F0"/>
            </a:solidFill>
          </p:spPr>
          <p:txBody>
            <a:bodyPr/>
            <a:lstStyle/>
            <a:p>
              <a:endParaRPr lang="en-US"/>
            </a:p>
          </p:txBody>
        </p:sp>
      </p:grpSp>
      <p:grpSp>
        <p:nvGrpSpPr>
          <p:cNvPr id="11" name="Group 11"/>
          <p:cNvGrpSpPr/>
          <p:nvPr/>
        </p:nvGrpSpPr>
        <p:grpSpPr>
          <a:xfrm>
            <a:off x="10012680" y="2450277"/>
            <a:ext cx="7772400" cy="877824"/>
            <a:chOff x="0" y="0"/>
            <a:chExt cx="10363200" cy="1170432"/>
          </a:xfrm>
        </p:grpSpPr>
        <p:sp>
          <p:nvSpPr>
            <p:cNvPr id="12" name="Freeform 12"/>
            <p:cNvSpPr/>
            <p:nvPr/>
          </p:nvSpPr>
          <p:spPr>
            <a:xfrm>
              <a:off x="0" y="0"/>
              <a:ext cx="10363200" cy="1170432"/>
            </a:xfrm>
            <a:custGeom>
              <a:avLst/>
              <a:gdLst/>
              <a:ahLst/>
              <a:cxnLst/>
              <a:rect l="l" t="t" r="r" b="b"/>
              <a:pathLst>
                <a:path w="10363200" h="1170432">
                  <a:moveTo>
                    <a:pt x="0" y="0"/>
                  </a:moveTo>
                  <a:lnTo>
                    <a:pt x="10363200" y="0"/>
                  </a:lnTo>
                  <a:lnTo>
                    <a:pt x="10363200" y="1170432"/>
                  </a:lnTo>
                  <a:lnTo>
                    <a:pt x="0" y="1170432"/>
                  </a:lnTo>
                  <a:close/>
                </a:path>
              </a:pathLst>
            </a:custGeom>
            <a:solidFill>
              <a:srgbClr val="F2F7F0"/>
            </a:solidFill>
          </p:spPr>
          <p:txBody>
            <a:bodyPr/>
            <a:lstStyle/>
            <a:p>
              <a:endParaRPr lang="en-US"/>
            </a:p>
          </p:txBody>
        </p:sp>
      </p:grpSp>
      <p:grpSp>
        <p:nvGrpSpPr>
          <p:cNvPr id="13" name="Group 13"/>
          <p:cNvGrpSpPr/>
          <p:nvPr/>
        </p:nvGrpSpPr>
        <p:grpSpPr>
          <a:xfrm>
            <a:off x="594360" y="2450277"/>
            <a:ext cx="9144000" cy="877824"/>
            <a:chOff x="0" y="0"/>
            <a:chExt cx="12192000" cy="1170432"/>
          </a:xfrm>
        </p:grpSpPr>
        <p:sp>
          <p:nvSpPr>
            <p:cNvPr id="14" name="Freeform 14"/>
            <p:cNvSpPr/>
            <p:nvPr/>
          </p:nvSpPr>
          <p:spPr>
            <a:xfrm>
              <a:off x="0" y="0"/>
              <a:ext cx="12192000" cy="1170432"/>
            </a:xfrm>
            <a:custGeom>
              <a:avLst/>
              <a:gdLst/>
              <a:ahLst/>
              <a:cxnLst/>
              <a:rect l="l" t="t" r="r" b="b"/>
              <a:pathLst>
                <a:path w="12192000" h="1170432">
                  <a:moveTo>
                    <a:pt x="0" y="0"/>
                  </a:moveTo>
                  <a:lnTo>
                    <a:pt x="12192000" y="0"/>
                  </a:lnTo>
                  <a:lnTo>
                    <a:pt x="12192000" y="1170432"/>
                  </a:lnTo>
                  <a:lnTo>
                    <a:pt x="0" y="1170432"/>
                  </a:lnTo>
                  <a:close/>
                </a:path>
              </a:pathLst>
            </a:custGeom>
            <a:blipFill>
              <a:blip r:embed="rId2">
                <a:alphaModFix amt="0"/>
              </a:blip>
              <a:stretch>
                <a:fillRect t="-152969" b="-152969"/>
              </a:stretch>
            </a:blipFill>
          </p:spPr>
          <p:txBody>
            <a:bodyPr/>
            <a:lstStyle/>
            <a:p>
              <a:endParaRPr lang="en-US"/>
            </a:p>
          </p:txBody>
        </p:sp>
        <p:sp>
          <p:nvSpPr>
            <p:cNvPr id="15" name="TextBox 15"/>
            <p:cNvSpPr txBox="1"/>
            <p:nvPr/>
          </p:nvSpPr>
          <p:spPr>
            <a:xfrm>
              <a:off x="0" y="9525"/>
              <a:ext cx="12192000" cy="1160907"/>
            </a:xfrm>
            <a:prstGeom prst="rect">
              <a:avLst/>
            </a:prstGeom>
          </p:spPr>
          <p:txBody>
            <a:bodyPr lIns="0" tIns="0" rIns="0" bIns="0" rtlCol="0" anchor="ctr"/>
            <a:lstStyle/>
            <a:p>
              <a:pPr algn="l">
                <a:lnSpc>
                  <a:spcPts val="2160"/>
                </a:lnSpc>
              </a:pPr>
              <a:r>
                <a:rPr lang="en-US" sz="1800">
                  <a:solidFill>
                    <a:srgbClr val="1A2B1E"/>
                  </a:solidFill>
                  <a:latin typeface="Canva Sans"/>
                  <a:ea typeface="Canva Sans"/>
                  <a:cs typeface="Canva Sans"/>
                  <a:sym typeface="Canva Sans"/>
                </a:rPr>
                <a:t>Filament not sticking, gaps between lines</a:t>
              </a:r>
            </a:p>
          </p:txBody>
        </p:sp>
      </p:grpSp>
      <p:grpSp>
        <p:nvGrpSpPr>
          <p:cNvPr id="16" name="Group 16"/>
          <p:cNvGrpSpPr/>
          <p:nvPr/>
        </p:nvGrpSpPr>
        <p:grpSpPr>
          <a:xfrm>
            <a:off x="10195560" y="2450277"/>
            <a:ext cx="7406640" cy="877824"/>
            <a:chOff x="0" y="0"/>
            <a:chExt cx="9875520" cy="1170432"/>
          </a:xfrm>
        </p:grpSpPr>
        <p:sp>
          <p:nvSpPr>
            <p:cNvPr id="17" name="Freeform 17"/>
            <p:cNvSpPr/>
            <p:nvPr/>
          </p:nvSpPr>
          <p:spPr>
            <a:xfrm>
              <a:off x="0" y="0"/>
              <a:ext cx="9875520" cy="1170432"/>
            </a:xfrm>
            <a:custGeom>
              <a:avLst/>
              <a:gdLst/>
              <a:ahLst/>
              <a:cxnLst/>
              <a:rect l="l" t="t" r="r" b="b"/>
              <a:pathLst>
                <a:path w="9875520" h="1170432">
                  <a:moveTo>
                    <a:pt x="0" y="0"/>
                  </a:moveTo>
                  <a:lnTo>
                    <a:pt x="9875520" y="0"/>
                  </a:lnTo>
                  <a:lnTo>
                    <a:pt x="9875520" y="1170432"/>
                  </a:lnTo>
                  <a:lnTo>
                    <a:pt x="0" y="1170432"/>
                  </a:lnTo>
                  <a:close/>
                </a:path>
              </a:pathLst>
            </a:custGeom>
            <a:blipFill>
              <a:blip r:embed="rId2">
                <a:alphaModFix amt="0"/>
              </a:blip>
              <a:stretch>
                <a:fillRect t="-114405" b="-114405"/>
              </a:stretch>
            </a:blipFill>
          </p:spPr>
          <p:txBody>
            <a:bodyPr/>
            <a:lstStyle/>
            <a:p>
              <a:endParaRPr lang="en-US"/>
            </a:p>
          </p:txBody>
        </p:sp>
        <p:sp>
          <p:nvSpPr>
            <p:cNvPr id="18" name="TextBox 18"/>
            <p:cNvSpPr txBox="1"/>
            <p:nvPr/>
          </p:nvSpPr>
          <p:spPr>
            <a:xfrm>
              <a:off x="0" y="9525"/>
              <a:ext cx="9875520" cy="1160907"/>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Lower nozzle: decrease Z-offset value</a:t>
              </a:r>
            </a:p>
          </p:txBody>
        </p:sp>
      </p:grpSp>
      <p:grpSp>
        <p:nvGrpSpPr>
          <p:cNvPr id="19" name="Group 19"/>
          <p:cNvGrpSpPr/>
          <p:nvPr/>
        </p:nvGrpSpPr>
        <p:grpSpPr>
          <a:xfrm>
            <a:off x="411480" y="3401253"/>
            <a:ext cx="9509760" cy="877824"/>
            <a:chOff x="0" y="0"/>
            <a:chExt cx="12679680" cy="1170432"/>
          </a:xfrm>
        </p:grpSpPr>
        <p:sp>
          <p:nvSpPr>
            <p:cNvPr id="20" name="Freeform 20"/>
            <p:cNvSpPr/>
            <p:nvPr/>
          </p:nvSpPr>
          <p:spPr>
            <a:xfrm>
              <a:off x="0" y="0"/>
              <a:ext cx="12679680" cy="1170432"/>
            </a:xfrm>
            <a:custGeom>
              <a:avLst/>
              <a:gdLst/>
              <a:ahLst/>
              <a:cxnLst/>
              <a:rect l="l" t="t" r="r" b="b"/>
              <a:pathLst>
                <a:path w="12679680" h="1170432">
                  <a:moveTo>
                    <a:pt x="0" y="0"/>
                  </a:moveTo>
                  <a:lnTo>
                    <a:pt x="12679680" y="0"/>
                  </a:lnTo>
                  <a:lnTo>
                    <a:pt x="12679680" y="1170432"/>
                  </a:lnTo>
                  <a:lnTo>
                    <a:pt x="0" y="1170432"/>
                  </a:lnTo>
                  <a:close/>
                </a:path>
              </a:pathLst>
            </a:custGeom>
            <a:solidFill>
              <a:srgbClr val="FFFFFF"/>
            </a:solidFill>
          </p:spPr>
          <p:txBody>
            <a:bodyPr/>
            <a:lstStyle/>
            <a:p>
              <a:endParaRPr lang="en-US"/>
            </a:p>
          </p:txBody>
        </p:sp>
      </p:grpSp>
      <p:grpSp>
        <p:nvGrpSpPr>
          <p:cNvPr id="21" name="Group 21"/>
          <p:cNvGrpSpPr/>
          <p:nvPr/>
        </p:nvGrpSpPr>
        <p:grpSpPr>
          <a:xfrm>
            <a:off x="10012680" y="3401253"/>
            <a:ext cx="7772400" cy="877824"/>
            <a:chOff x="0" y="0"/>
            <a:chExt cx="10363200" cy="1170432"/>
          </a:xfrm>
        </p:grpSpPr>
        <p:sp>
          <p:nvSpPr>
            <p:cNvPr id="22" name="Freeform 22"/>
            <p:cNvSpPr/>
            <p:nvPr/>
          </p:nvSpPr>
          <p:spPr>
            <a:xfrm>
              <a:off x="0" y="0"/>
              <a:ext cx="10363200" cy="1170432"/>
            </a:xfrm>
            <a:custGeom>
              <a:avLst/>
              <a:gdLst/>
              <a:ahLst/>
              <a:cxnLst/>
              <a:rect l="l" t="t" r="r" b="b"/>
              <a:pathLst>
                <a:path w="10363200" h="1170432">
                  <a:moveTo>
                    <a:pt x="0" y="0"/>
                  </a:moveTo>
                  <a:lnTo>
                    <a:pt x="10363200" y="0"/>
                  </a:lnTo>
                  <a:lnTo>
                    <a:pt x="10363200" y="1170432"/>
                  </a:lnTo>
                  <a:lnTo>
                    <a:pt x="0" y="1170432"/>
                  </a:lnTo>
                  <a:close/>
                </a:path>
              </a:pathLst>
            </a:custGeom>
            <a:solidFill>
              <a:srgbClr val="FFFFFF"/>
            </a:solidFill>
          </p:spPr>
          <p:txBody>
            <a:bodyPr/>
            <a:lstStyle/>
            <a:p>
              <a:endParaRPr lang="en-US"/>
            </a:p>
          </p:txBody>
        </p:sp>
      </p:grpSp>
      <p:grpSp>
        <p:nvGrpSpPr>
          <p:cNvPr id="23" name="Group 23"/>
          <p:cNvGrpSpPr/>
          <p:nvPr/>
        </p:nvGrpSpPr>
        <p:grpSpPr>
          <a:xfrm>
            <a:off x="594360" y="3401253"/>
            <a:ext cx="9144000" cy="877824"/>
            <a:chOff x="0" y="0"/>
            <a:chExt cx="12192000" cy="1170432"/>
          </a:xfrm>
        </p:grpSpPr>
        <p:sp>
          <p:nvSpPr>
            <p:cNvPr id="24" name="Freeform 24"/>
            <p:cNvSpPr/>
            <p:nvPr/>
          </p:nvSpPr>
          <p:spPr>
            <a:xfrm>
              <a:off x="0" y="0"/>
              <a:ext cx="12192000" cy="1170432"/>
            </a:xfrm>
            <a:custGeom>
              <a:avLst/>
              <a:gdLst/>
              <a:ahLst/>
              <a:cxnLst/>
              <a:rect l="l" t="t" r="r" b="b"/>
              <a:pathLst>
                <a:path w="12192000" h="1170432">
                  <a:moveTo>
                    <a:pt x="0" y="0"/>
                  </a:moveTo>
                  <a:lnTo>
                    <a:pt x="12192000" y="0"/>
                  </a:lnTo>
                  <a:lnTo>
                    <a:pt x="12192000" y="1170432"/>
                  </a:lnTo>
                  <a:lnTo>
                    <a:pt x="0" y="1170432"/>
                  </a:lnTo>
                  <a:close/>
                </a:path>
              </a:pathLst>
            </a:custGeom>
            <a:blipFill>
              <a:blip r:embed="rId2">
                <a:alphaModFix amt="0"/>
              </a:blip>
              <a:stretch>
                <a:fillRect t="-152969" b="-152969"/>
              </a:stretch>
            </a:blipFill>
          </p:spPr>
          <p:txBody>
            <a:bodyPr/>
            <a:lstStyle/>
            <a:p>
              <a:endParaRPr lang="en-US"/>
            </a:p>
          </p:txBody>
        </p:sp>
        <p:sp>
          <p:nvSpPr>
            <p:cNvPr id="25" name="TextBox 25"/>
            <p:cNvSpPr txBox="1"/>
            <p:nvPr/>
          </p:nvSpPr>
          <p:spPr>
            <a:xfrm>
              <a:off x="0" y="9525"/>
              <a:ext cx="12192000" cy="1160907"/>
            </a:xfrm>
            <a:prstGeom prst="rect">
              <a:avLst/>
            </a:prstGeom>
          </p:spPr>
          <p:txBody>
            <a:bodyPr lIns="0" tIns="0" rIns="0" bIns="0" rtlCol="0" anchor="ctr"/>
            <a:lstStyle/>
            <a:p>
              <a:pPr algn="l">
                <a:lnSpc>
                  <a:spcPts val="2160"/>
                </a:lnSpc>
              </a:pPr>
              <a:r>
                <a:rPr lang="en-US" sz="1800">
                  <a:solidFill>
                    <a:srgbClr val="1A2B1E"/>
                  </a:solidFill>
                  <a:latin typeface="Canva Sans"/>
                  <a:ea typeface="Canva Sans"/>
                  <a:cs typeface="Canva Sans"/>
                  <a:sym typeface="Canva Sans"/>
                </a:rPr>
                <a:t>Nozzle dragging or scratching bed</a:t>
              </a:r>
            </a:p>
          </p:txBody>
        </p:sp>
      </p:grpSp>
      <p:grpSp>
        <p:nvGrpSpPr>
          <p:cNvPr id="26" name="Group 26"/>
          <p:cNvGrpSpPr/>
          <p:nvPr/>
        </p:nvGrpSpPr>
        <p:grpSpPr>
          <a:xfrm>
            <a:off x="10195560" y="3401253"/>
            <a:ext cx="7406640" cy="877824"/>
            <a:chOff x="0" y="0"/>
            <a:chExt cx="9875520" cy="1170432"/>
          </a:xfrm>
        </p:grpSpPr>
        <p:sp>
          <p:nvSpPr>
            <p:cNvPr id="27" name="Freeform 27"/>
            <p:cNvSpPr/>
            <p:nvPr/>
          </p:nvSpPr>
          <p:spPr>
            <a:xfrm>
              <a:off x="0" y="0"/>
              <a:ext cx="9875520" cy="1170432"/>
            </a:xfrm>
            <a:custGeom>
              <a:avLst/>
              <a:gdLst/>
              <a:ahLst/>
              <a:cxnLst/>
              <a:rect l="l" t="t" r="r" b="b"/>
              <a:pathLst>
                <a:path w="9875520" h="1170432">
                  <a:moveTo>
                    <a:pt x="0" y="0"/>
                  </a:moveTo>
                  <a:lnTo>
                    <a:pt x="9875520" y="0"/>
                  </a:lnTo>
                  <a:lnTo>
                    <a:pt x="9875520" y="1170432"/>
                  </a:lnTo>
                  <a:lnTo>
                    <a:pt x="0" y="1170432"/>
                  </a:lnTo>
                  <a:close/>
                </a:path>
              </a:pathLst>
            </a:custGeom>
            <a:blipFill>
              <a:blip r:embed="rId2">
                <a:alphaModFix amt="0"/>
              </a:blip>
              <a:stretch>
                <a:fillRect t="-114405" b="-114405"/>
              </a:stretch>
            </a:blipFill>
          </p:spPr>
          <p:txBody>
            <a:bodyPr/>
            <a:lstStyle/>
            <a:p>
              <a:endParaRPr lang="en-US"/>
            </a:p>
          </p:txBody>
        </p:sp>
        <p:sp>
          <p:nvSpPr>
            <p:cNvPr id="28" name="TextBox 28"/>
            <p:cNvSpPr txBox="1"/>
            <p:nvPr/>
          </p:nvSpPr>
          <p:spPr>
            <a:xfrm>
              <a:off x="0" y="9525"/>
              <a:ext cx="9875520" cy="1160907"/>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Raise nozzle: increase Z-offset value</a:t>
              </a:r>
            </a:p>
          </p:txBody>
        </p:sp>
      </p:grpSp>
      <p:grpSp>
        <p:nvGrpSpPr>
          <p:cNvPr id="29" name="Group 29"/>
          <p:cNvGrpSpPr/>
          <p:nvPr/>
        </p:nvGrpSpPr>
        <p:grpSpPr>
          <a:xfrm>
            <a:off x="411480" y="4352229"/>
            <a:ext cx="9509760" cy="877824"/>
            <a:chOff x="0" y="0"/>
            <a:chExt cx="12679680" cy="1170432"/>
          </a:xfrm>
        </p:grpSpPr>
        <p:sp>
          <p:nvSpPr>
            <p:cNvPr id="30" name="Freeform 30"/>
            <p:cNvSpPr/>
            <p:nvPr/>
          </p:nvSpPr>
          <p:spPr>
            <a:xfrm>
              <a:off x="0" y="0"/>
              <a:ext cx="12679680" cy="1170432"/>
            </a:xfrm>
            <a:custGeom>
              <a:avLst/>
              <a:gdLst/>
              <a:ahLst/>
              <a:cxnLst/>
              <a:rect l="l" t="t" r="r" b="b"/>
              <a:pathLst>
                <a:path w="12679680" h="1170432">
                  <a:moveTo>
                    <a:pt x="0" y="0"/>
                  </a:moveTo>
                  <a:lnTo>
                    <a:pt x="12679680" y="0"/>
                  </a:lnTo>
                  <a:lnTo>
                    <a:pt x="12679680" y="1170432"/>
                  </a:lnTo>
                  <a:lnTo>
                    <a:pt x="0" y="1170432"/>
                  </a:lnTo>
                  <a:close/>
                </a:path>
              </a:pathLst>
            </a:custGeom>
            <a:solidFill>
              <a:srgbClr val="F2F7F0"/>
            </a:solidFill>
          </p:spPr>
          <p:txBody>
            <a:bodyPr/>
            <a:lstStyle/>
            <a:p>
              <a:endParaRPr lang="en-US"/>
            </a:p>
          </p:txBody>
        </p:sp>
      </p:grpSp>
      <p:grpSp>
        <p:nvGrpSpPr>
          <p:cNvPr id="31" name="Group 31"/>
          <p:cNvGrpSpPr/>
          <p:nvPr/>
        </p:nvGrpSpPr>
        <p:grpSpPr>
          <a:xfrm>
            <a:off x="10012680" y="4352229"/>
            <a:ext cx="7772400" cy="877824"/>
            <a:chOff x="0" y="0"/>
            <a:chExt cx="10363200" cy="1170432"/>
          </a:xfrm>
        </p:grpSpPr>
        <p:sp>
          <p:nvSpPr>
            <p:cNvPr id="32" name="Freeform 32"/>
            <p:cNvSpPr/>
            <p:nvPr/>
          </p:nvSpPr>
          <p:spPr>
            <a:xfrm>
              <a:off x="0" y="0"/>
              <a:ext cx="10363200" cy="1170432"/>
            </a:xfrm>
            <a:custGeom>
              <a:avLst/>
              <a:gdLst/>
              <a:ahLst/>
              <a:cxnLst/>
              <a:rect l="l" t="t" r="r" b="b"/>
              <a:pathLst>
                <a:path w="10363200" h="1170432">
                  <a:moveTo>
                    <a:pt x="0" y="0"/>
                  </a:moveTo>
                  <a:lnTo>
                    <a:pt x="10363200" y="0"/>
                  </a:lnTo>
                  <a:lnTo>
                    <a:pt x="10363200" y="1170432"/>
                  </a:lnTo>
                  <a:lnTo>
                    <a:pt x="0" y="1170432"/>
                  </a:lnTo>
                  <a:close/>
                </a:path>
              </a:pathLst>
            </a:custGeom>
            <a:solidFill>
              <a:srgbClr val="F2F7F0"/>
            </a:solidFill>
          </p:spPr>
          <p:txBody>
            <a:bodyPr/>
            <a:lstStyle/>
            <a:p>
              <a:endParaRPr lang="en-US"/>
            </a:p>
          </p:txBody>
        </p:sp>
      </p:grpSp>
      <p:grpSp>
        <p:nvGrpSpPr>
          <p:cNvPr id="33" name="Group 33"/>
          <p:cNvGrpSpPr/>
          <p:nvPr/>
        </p:nvGrpSpPr>
        <p:grpSpPr>
          <a:xfrm>
            <a:off x="594360" y="4352229"/>
            <a:ext cx="9144000" cy="877824"/>
            <a:chOff x="0" y="0"/>
            <a:chExt cx="12192000" cy="1170432"/>
          </a:xfrm>
        </p:grpSpPr>
        <p:sp>
          <p:nvSpPr>
            <p:cNvPr id="34" name="Freeform 34"/>
            <p:cNvSpPr/>
            <p:nvPr/>
          </p:nvSpPr>
          <p:spPr>
            <a:xfrm>
              <a:off x="0" y="0"/>
              <a:ext cx="12192000" cy="1170432"/>
            </a:xfrm>
            <a:custGeom>
              <a:avLst/>
              <a:gdLst/>
              <a:ahLst/>
              <a:cxnLst/>
              <a:rect l="l" t="t" r="r" b="b"/>
              <a:pathLst>
                <a:path w="12192000" h="1170432">
                  <a:moveTo>
                    <a:pt x="0" y="0"/>
                  </a:moveTo>
                  <a:lnTo>
                    <a:pt x="12192000" y="0"/>
                  </a:lnTo>
                  <a:lnTo>
                    <a:pt x="12192000" y="1170432"/>
                  </a:lnTo>
                  <a:lnTo>
                    <a:pt x="0" y="1170432"/>
                  </a:lnTo>
                  <a:close/>
                </a:path>
              </a:pathLst>
            </a:custGeom>
            <a:blipFill>
              <a:blip r:embed="rId2">
                <a:alphaModFix amt="0"/>
              </a:blip>
              <a:stretch>
                <a:fillRect t="-152969" b="-152969"/>
              </a:stretch>
            </a:blipFill>
          </p:spPr>
          <p:txBody>
            <a:bodyPr/>
            <a:lstStyle/>
            <a:p>
              <a:endParaRPr lang="en-US"/>
            </a:p>
          </p:txBody>
        </p:sp>
        <p:sp>
          <p:nvSpPr>
            <p:cNvPr id="35" name="TextBox 35"/>
            <p:cNvSpPr txBox="1"/>
            <p:nvPr/>
          </p:nvSpPr>
          <p:spPr>
            <a:xfrm>
              <a:off x="0" y="9525"/>
              <a:ext cx="12192000" cy="1160907"/>
            </a:xfrm>
            <a:prstGeom prst="rect">
              <a:avLst/>
            </a:prstGeom>
          </p:spPr>
          <p:txBody>
            <a:bodyPr lIns="0" tIns="0" rIns="0" bIns="0" rtlCol="0" anchor="ctr"/>
            <a:lstStyle/>
            <a:p>
              <a:pPr algn="l">
                <a:lnSpc>
                  <a:spcPts val="2160"/>
                </a:lnSpc>
              </a:pPr>
              <a:r>
                <a:rPr lang="en-US" sz="1800">
                  <a:solidFill>
                    <a:srgbClr val="1A2B1E"/>
                  </a:solidFill>
                  <a:latin typeface="Canva Sans"/>
                  <a:ea typeface="Canva Sans"/>
                  <a:cs typeface="Canva Sans"/>
                  <a:sym typeface="Canva Sans"/>
                </a:rPr>
                <a:t>First layer flat and squished</a:t>
              </a:r>
            </a:p>
          </p:txBody>
        </p:sp>
      </p:grpSp>
      <p:grpSp>
        <p:nvGrpSpPr>
          <p:cNvPr id="36" name="Group 36"/>
          <p:cNvGrpSpPr/>
          <p:nvPr/>
        </p:nvGrpSpPr>
        <p:grpSpPr>
          <a:xfrm>
            <a:off x="10195560" y="4352229"/>
            <a:ext cx="7406640" cy="877824"/>
            <a:chOff x="0" y="0"/>
            <a:chExt cx="9875520" cy="1170432"/>
          </a:xfrm>
        </p:grpSpPr>
        <p:sp>
          <p:nvSpPr>
            <p:cNvPr id="37" name="Freeform 37"/>
            <p:cNvSpPr/>
            <p:nvPr/>
          </p:nvSpPr>
          <p:spPr>
            <a:xfrm>
              <a:off x="0" y="0"/>
              <a:ext cx="9875520" cy="1170432"/>
            </a:xfrm>
            <a:custGeom>
              <a:avLst/>
              <a:gdLst/>
              <a:ahLst/>
              <a:cxnLst/>
              <a:rect l="l" t="t" r="r" b="b"/>
              <a:pathLst>
                <a:path w="9875520" h="1170432">
                  <a:moveTo>
                    <a:pt x="0" y="0"/>
                  </a:moveTo>
                  <a:lnTo>
                    <a:pt x="9875520" y="0"/>
                  </a:lnTo>
                  <a:lnTo>
                    <a:pt x="9875520" y="1170432"/>
                  </a:lnTo>
                  <a:lnTo>
                    <a:pt x="0" y="1170432"/>
                  </a:lnTo>
                  <a:close/>
                </a:path>
              </a:pathLst>
            </a:custGeom>
            <a:blipFill>
              <a:blip r:embed="rId2">
                <a:alphaModFix amt="0"/>
              </a:blip>
              <a:stretch>
                <a:fillRect t="-114405" b="-114405"/>
              </a:stretch>
            </a:blipFill>
          </p:spPr>
          <p:txBody>
            <a:bodyPr/>
            <a:lstStyle/>
            <a:p>
              <a:endParaRPr lang="en-US"/>
            </a:p>
          </p:txBody>
        </p:sp>
        <p:sp>
          <p:nvSpPr>
            <p:cNvPr id="38" name="TextBox 38"/>
            <p:cNvSpPr txBox="1"/>
            <p:nvPr/>
          </p:nvSpPr>
          <p:spPr>
            <a:xfrm>
              <a:off x="0" y="9525"/>
              <a:ext cx="9875520" cy="1160907"/>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Raise nozzle slightly</a:t>
              </a:r>
            </a:p>
          </p:txBody>
        </p:sp>
      </p:grpSp>
      <p:grpSp>
        <p:nvGrpSpPr>
          <p:cNvPr id="39" name="Group 39"/>
          <p:cNvGrpSpPr/>
          <p:nvPr/>
        </p:nvGrpSpPr>
        <p:grpSpPr>
          <a:xfrm>
            <a:off x="411480" y="5303205"/>
            <a:ext cx="9509760" cy="877824"/>
            <a:chOff x="0" y="0"/>
            <a:chExt cx="12679680" cy="1170432"/>
          </a:xfrm>
        </p:grpSpPr>
        <p:sp>
          <p:nvSpPr>
            <p:cNvPr id="40" name="Freeform 40"/>
            <p:cNvSpPr/>
            <p:nvPr/>
          </p:nvSpPr>
          <p:spPr>
            <a:xfrm>
              <a:off x="0" y="0"/>
              <a:ext cx="12679680" cy="1170432"/>
            </a:xfrm>
            <a:custGeom>
              <a:avLst/>
              <a:gdLst/>
              <a:ahLst/>
              <a:cxnLst/>
              <a:rect l="l" t="t" r="r" b="b"/>
              <a:pathLst>
                <a:path w="12679680" h="1170432">
                  <a:moveTo>
                    <a:pt x="0" y="0"/>
                  </a:moveTo>
                  <a:lnTo>
                    <a:pt x="12679680" y="0"/>
                  </a:lnTo>
                  <a:lnTo>
                    <a:pt x="12679680" y="1170432"/>
                  </a:lnTo>
                  <a:lnTo>
                    <a:pt x="0" y="1170432"/>
                  </a:lnTo>
                  <a:close/>
                </a:path>
              </a:pathLst>
            </a:custGeom>
            <a:solidFill>
              <a:srgbClr val="E8F5E9"/>
            </a:solidFill>
          </p:spPr>
          <p:txBody>
            <a:bodyPr/>
            <a:lstStyle/>
            <a:p>
              <a:endParaRPr lang="en-US"/>
            </a:p>
          </p:txBody>
        </p:sp>
      </p:grpSp>
      <p:grpSp>
        <p:nvGrpSpPr>
          <p:cNvPr id="41" name="Group 41"/>
          <p:cNvGrpSpPr/>
          <p:nvPr/>
        </p:nvGrpSpPr>
        <p:grpSpPr>
          <a:xfrm>
            <a:off x="10012680" y="5303205"/>
            <a:ext cx="7772400" cy="877824"/>
            <a:chOff x="0" y="0"/>
            <a:chExt cx="10363200" cy="1170432"/>
          </a:xfrm>
        </p:grpSpPr>
        <p:sp>
          <p:nvSpPr>
            <p:cNvPr id="42" name="Freeform 42"/>
            <p:cNvSpPr/>
            <p:nvPr/>
          </p:nvSpPr>
          <p:spPr>
            <a:xfrm>
              <a:off x="0" y="0"/>
              <a:ext cx="10363200" cy="1170432"/>
            </a:xfrm>
            <a:custGeom>
              <a:avLst/>
              <a:gdLst/>
              <a:ahLst/>
              <a:cxnLst/>
              <a:rect l="l" t="t" r="r" b="b"/>
              <a:pathLst>
                <a:path w="10363200" h="1170432">
                  <a:moveTo>
                    <a:pt x="0" y="0"/>
                  </a:moveTo>
                  <a:lnTo>
                    <a:pt x="10363200" y="0"/>
                  </a:lnTo>
                  <a:lnTo>
                    <a:pt x="10363200" y="1170432"/>
                  </a:lnTo>
                  <a:lnTo>
                    <a:pt x="0" y="1170432"/>
                  </a:lnTo>
                  <a:close/>
                </a:path>
              </a:pathLst>
            </a:custGeom>
            <a:solidFill>
              <a:srgbClr val="E8F5E9"/>
            </a:solidFill>
          </p:spPr>
          <p:txBody>
            <a:bodyPr/>
            <a:lstStyle/>
            <a:p>
              <a:endParaRPr lang="en-US"/>
            </a:p>
          </p:txBody>
        </p:sp>
      </p:grpSp>
      <p:grpSp>
        <p:nvGrpSpPr>
          <p:cNvPr id="43" name="Group 43"/>
          <p:cNvGrpSpPr/>
          <p:nvPr/>
        </p:nvGrpSpPr>
        <p:grpSpPr>
          <a:xfrm>
            <a:off x="594360" y="5303205"/>
            <a:ext cx="9144000" cy="877824"/>
            <a:chOff x="0" y="0"/>
            <a:chExt cx="12192000" cy="1170432"/>
          </a:xfrm>
        </p:grpSpPr>
        <p:sp>
          <p:nvSpPr>
            <p:cNvPr id="44" name="Freeform 44"/>
            <p:cNvSpPr/>
            <p:nvPr/>
          </p:nvSpPr>
          <p:spPr>
            <a:xfrm>
              <a:off x="0" y="0"/>
              <a:ext cx="12192000" cy="1170432"/>
            </a:xfrm>
            <a:custGeom>
              <a:avLst/>
              <a:gdLst/>
              <a:ahLst/>
              <a:cxnLst/>
              <a:rect l="l" t="t" r="r" b="b"/>
              <a:pathLst>
                <a:path w="12192000" h="1170432">
                  <a:moveTo>
                    <a:pt x="0" y="0"/>
                  </a:moveTo>
                  <a:lnTo>
                    <a:pt x="12192000" y="0"/>
                  </a:lnTo>
                  <a:lnTo>
                    <a:pt x="12192000" y="1170432"/>
                  </a:lnTo>
                  <a:lnTo>
                    <a:pt x="0" y="1170432"/>
                  </a:lnTo>
                  <a:close/>
                </a:path>
              </a:pathLst>
            </a:custGeom>
            <a:blipFill>
              <a:blip r:embed="rId2">
                <a:alphaModFix amt="0"/>
              </a:blip>
              <a:stretch>
                <a:fillRect t="-152969" b="-152969"/>
              </a:stretch>
            </a:blipFill>
          </p:spPr>
          <p:txBody>
            <a:bodyPr/>
            <a:lstStyle/>
            <a:p>
              <a:endParaRPr lang="en-US"/>
            </a:p>
          </p:txBody>
        </p:sp>
        <p:sp>
          <p:nvSpPr>
            <p:cNvPr id="45" name="TextBox 45"/>
            <p:cNvSpPr txBox="1"/>
            <p:nvPr/>
          </p:nvSpPr>
          <p:spPr>
            <a:xfrm>
              <a:off x="0" y="9525"/>
              <a:ext cx="12192000" cy="1160907"/>
            </a:xfrm>
            <a:prstGeom prst="rect">
              <a:avLst/>
            </a:prstGeom>
          </p:spPr>
          <p:txBody>
            <a:bodyPr lIns="0" tIns="0" rIns="0" bIns="0" rtlCol="0" anchor="ctr"/>
            <a:lstStyle/>
            <a:p>
              <a:pPr algn="l">
                <a:lnSpc>
                  <a:spcPts val="2160"/>
                </a:lnSpc>
              </a:pPr>
              <a:r>
                <a:rPr lang="en-US" sz="1800">
                  <a:solidFill>
                    <a:srgbClr val="1A2B1E"/>
                  </a:solidFill>
                  <a:latin typeface="Canva Sans"/>
                  <a:ea typeface="Canva Sans"/>
                  <a:cs typeface="Canva Sans"/>
                  <a:sym typeface="Canva Sans"/>
                </a:rPr>
                <a:t>Lines visible, well-fused, good adhesion</a:t>
              </a:r>
            </a:p>
          </p:txBody>
        </p:sp>
      </p:grpSp>
      <p:grpSp>
        <p:nvGrpSpPr>
          <p:cNvPr id="46" name="Group 46"/>
          <p:cNvGrpSpPr/>
          <p:nvPr/>
        </p:nvGrpSpPr>
        <p:grpSpPr>
          <a:xfrm>
            <a:off x="10195560" y="5303205"/>
            <a:ext cx="7406640" cy="877824"/>
            <a:chOff x="0" y="0"/>
            <a:chExt cx="9875520" cy="1170432"/>
          </a:xfrm>
        </p:grpSpPr>
        <p:sp>
          <p:nvSpPr>
            <p:cNvPr id="47" name="Freeform 47"/>
            <p:cNvSpPr/>
            <p:nvPr/>
          </p:nvSpPr>
          <p:spPr>
            <a:xfrm>
              <a:off x="0" y="0"/>
              <a:ext cx="9875520" cy="1170432"/>
            </a:xfrm>
            <a:custGeom>
              <a:avLst/>
              <a:gdLst/>
              <a:ahLst/>
              <a:cxnLst/>
              <a:rect l="l" t="t" r="r" b="b"/>
              <a:pathLst>
                <a:path w="9875520" h="1170432">
                  <a:moveTo>
                    <a:pt x="0" y="0"/>
                  </a:moveTo>
                  <a:lnTo>
                    <a:pt x="9875520" y="0"/>
                  </a:lnTo>
                  <a:lnTo>
                    <a:pt x="9875520" y="1170432"/>
                  </a:lnTo>
                  <a:lnTo>
                    <a:pt x="0" y="1170432"/>
                  </a:lnTo>
                  <a:close/>
                </a:path>
              </a:pathLst>
            </a:custGeom>
            <a:blipFill>
              <a:blip r:embed="rId2">
                <a:alphaModFix amt="0"/>
              </a:blip>
              <a:stretch>
                <a:fillRect t="-114405" b="-114405"/>
              </a:stretch>
            </a:blipFill>
          </p:spPr>
          <p:txBody>
            <a:bodyPr/>
            <a:lstStyle/>
            <a:p>
              <a:endParaRPr lang="en-US"/>
            </a:p>
          </p:txBody>
        </p:sp>
        <p:sp>
          <p:nvSpPr>
            <p:cNvPr id="48" name="TextBox 48"/>
            <p:cNvSpPr txBox="1"/>
            <p:nvPr/>
          </p:nvSpPr>
          <p:spPr>
            <a:xfrm>
              <a:off x="0" y="9525"/>
              <a:ext cx="9875520" cy="1160907"/>
            </a:xfrm>
            <a:prstGeom prst="rect">
              <a:avLst/>
            </a:prstGeom>
          </p:spPr>
          <p:txBody>
            <a:bodyPr lIns="0" tIns="0" rIns="0" bIns="0" rtlCol="0" anchor="ctr"/>
            <a:lstStyle/>
            <a:p>
              <a:pPr algn="l">
                <a:lnSpc>
                  <a:spcPts val="2160"/>
                </a:lnSpc>
              </a:pPr>
              <a:r>
                <a:rPr lang="en-US" sz="1800" b="1">
                  <a:solidFill>
                    <a:srgbClr val="1F5C2E"/>
                  </a:solidFill>
                  <a:latin typeface="Canva Sans Bold"/>
                  <a:ea typeface="Canva Sans Bold"/>
                  <a:cs typeface="Canva Sans Bold"/>
                  <a:sym typeface="Canva Sans Bold"/>
                </a:rPr>
                <a:t>✔ Correct and no adjustment needed</a:t>
              </a:r>
            </a:p>
          </p:txBody>
        </p:sp>
      </p:grpSp>
      <p:grpSp>
        <p:nvGrpSpPr>
          <p:cNvPr id="49" name="Group 49"/>
          <p:cNvGrpSpPr/>
          <p:nvPr/>
        </p:nvGrpSpPr>
        <p:grpSpPr>
          <a:xfrm>
            <a:off x="411480" y="2358837"/>
            <a:ext cx="9509760" cy="91440"/>
            <a:chOff x="0" y="0"/>
            <a:chExt cx="12679680" cy="121920"/>
          </a:xfrm>
        </p:grpSpPr>
        <p:sp>
          <p:nvSpPr>
            <p:cNvPr id="50" name="Freeform 50"/>
            <p:cNvSpPr/>
            <p:nvPr/>
          </p:nvSpPr>
          <p:spPr>
            <a:xfrm>
              <a:off x="0" y="0"/>
              <a:ext cx="12679680" cy="121920"/>
            </a:xfrm>
            <a:custGeom>
              <a:avLst/>
              <a:gdLst/>
              <a:ahLst/>
              <a:cxnLst/>
              <a:rect l="l" t="t" r="r" b="b"/>
              <a:pathLst>
                <a:path w="12679680" h="121920">
                  <a:moveTo>
                    <a:pt x="0" y="0"/>
                  </a:moveTo>
                  <a:lnTo>
                    <a:pt x="12679680" y="0"/>
                  </a:lnTo>
                  <a:lnTo>
                    <a:pt x="12679680" y="121920"/>
                  </a:lnTo>
                  <a:lnTo>
                    <a:pt x="0" y="121920"/>
                  </a:lnTo>
                  <a:close/>
                </a:path>
              </a:pathLst>
            </a:custGeom>
            <a:solidFill>
              <a:srgbClr val="1F5C2E"/>
            </a:solidFill>
          </p:spPr>
          <p:txBody>
            <a:bodyPr/>
            <a:lstStyle/>
            <a:p>
              <a:endParaRPr lang="en-US"/>
            </a:p>
          </p:txBody>
        </p:sp>
      </p:grpSp>
      <p:grpSp>
        <p:nvGrpSpPr>
          <p:cNvPr id="51" name="Group 51"/>
          <p:cNvGrpSpPr/>
          <p:nvPr/>
        </p:nvGrpSpPr>
        <p:grpSpPr>
          <a:xfrm>
            <a:off x="10012680" y="2358837"/>
            <a:ext cx="7772400" cy="91440"/>
            <a:chOff x="0" y="0"/>
            <a:chExt cx="10363200" cy="121920"/>
          </a:xfrm>
        </p:grpSpPr>
        <p:sp>
          <p:nvSpPr>
            <p:cNvPr id="52" name="Freeform 52"/>
            <p:cNvSpPr/>
            <p:nvPr/>
          </p:nvSpPr>
          <p:spPr>
            <a:xfrm>
              <a:off x="0" y="0"/>
              <a:ext cx="10363200" cy="121920"/>
            </a:xfrm>
            <a:custGeom>
              <a:avLst/>
              <a:gdLst/>
              <a:ahLst/>
              <a:cxnLst/>
              <a:rect l="l" t="t" r="r" b="b"/>
              <a:pathLst>
                <a:path w="10363200" h="121920">
                  <a:moveTo>
                    <a:pt x="0" y="0"/>
                  </a:moveTo>
                  <a:lnTo>
                    <a:pt x="10363200" y="0"/>
                  </a:lnTo>
                  <a:lnTo>
                    <a:pt x="10363200" y="121920"/>
                  </a:lnTo>
                  <a:lnTo>
                    <a:pt x="0" y="121920"/>
                  </a:lnTo>
                  <a:close/>
                </a:path>
              </a:pathLst>
            </a:custGeom>
            <a:solidFill>
              <a:srgbClr val="007A3F"/>
            </a:solidFill>
          </p:spPr>
          <p:txBody>
            <a:bodyPr/>
            <a:lstStyle/>
            <a:p>
              <a:endParaRPr lang="en-US"/>
            </a:p>
          </p:txBody>
        </p:sp>
      </p:grpSp>
      <p:grpSp>
        <p:nvGrpSpPr>
          <p:cNvPr id="53" name="Group 53"/>
          <p:cNvGrpSpPr/>
          <p:nvPr/>
        </p:nvGrpSpPr>
        <p:grpSpPr>
          <a:xfrm>
            <a:off x="411480" y="6438966"/>
            <a:ext cx="17373600" cy="585216"/>
            <a:chOff x="0" y="0"/>
            <a:chExt cx="23164800" cy="780288"/>
          </a:xfrm>
        </p:grpSpPr>
        <p:sp>
          <p:nvSpPr>
            <p:cNvPr id="54" name="Freeform 54"/>
            <p:cNvSpPr/>
            <p:nvPr/>
          </p:nvSpPr>
          <p:spPr>
            <a:xfrm>
              <a:off x="0" y="0"/>
              <a:ext cx="23164800" cy="780288"/>
            </a:xfrm>
            <a:custGeom>
              <a:avLst/>
              <a:gdLst/>
              <a:ahLst/>
              <a:cxnLst/>
              <a:rect l="l" t="t" r="r" b="b"/>
              <a:pathLst>
                <a:path w="23164800" h="780288">
                  <a:moveTo>
                    <a:pt x="0" y="0"/>
                  </a:moveTo>
                  <a:lnTo>
                    <a:pt x="23164800" y="0"/>
                  </a:lnTo>
                  <a:lnTo>
                    <a:pt x="23164800" y="780288"/>
                  </a:lnTo>
                  <a:lnTo>
                    <a:pt x="0" y="780288"/>
                  </a:lnTo>
                  <a:close/>
                </a:path>
              </a:pathLst>
            </a:custGeom>
            <a:blipFill>
              <a:blip r:embed="rId2">
                <a:alphaModFix amt="0"/>
              </a:blip>
              <a:stretch>
                <a:fillRect t="-528462" b="-528462"/>
              </a:stretch>
            </a:blipFill>
          </p:spPr>
          <p:txBody>
            <a:bodyPr/>
            <a:lstStyle/>
            <a:p>
              <a:endParaRPr lang="en-US"/>
            </a:p>
          </p:txBody>
        </p:sp>
        <p:sp>
          <p:nvSpPr>
            <p:cNvPr id="55" name="TextBox 55"/>
            <p:cNvSpPr txBox="1"/>
            <p:nvPr/>
          </p:nvSpPr>
          <p:spPr>
            <a:xfrm>
              <a:off x="0" y="-9525"/>
              <a:ext cx="23164800" cy="789813"/>
            </a:xfrm>
            <a:prstGeom prst="rect">
              <a:avLst/>
            </a:prstGeom>
          </p:spPr>
          <p:txBody>
            <a:bodyPr lIns="0" tIns="0" rIns="0" bIns="0" rtlCol="0" anchor="ctr"/>
            <a:lstStyle/>
            <a:p>
              <a:pPr algn="l">
                <a:lnSpc>
                  <a:spcPts val="3120"/>
                </a:lnSpc>
              </a:pPr>
              <a:r>
                <a:rPr lang="en-US" sz="2600" b="1">
                  <a:solidFill>
                    <a:srgbClr val="000000"/>
                  </a:solidFill>
                  <a:latin typeface="Canva Sans Bold"/>
                  <a:ea typeface="Canva Sans Bold"/>
                  <a:cs typeface="Canva Sans Bold"/>
                  <a:sym typeface="Canva Sans Bold"/>
                </a:rPr>
                <a:t>Loading Filament</a:t>
              </a:r>
            </a:p>
          </p:txBody>
        </p:sp>
      </p:grpSp>
      <p:grpSp>
        <p:nvGrpSpPr>
          <p:cNvPr id="56" name="Group 56"/>
          <p:cNvGrpSpPr/>
          <p:nvPr/>
        </p:nvGrpSpPr>
        <p:grpSpPr>
          <a:xfrm>
            <a:off x="411480" y="7205157"/>
            <a:ext cx="8503920" cy="1133856"/>
            <a:chOff x="0" y="0"/>
            <a:chExt cx="11338560" cy="1511808"/>
          </a:xfrm>
        </p:grpSpPr>
        <p:sp>
          <p:nvSpPr>
            <p:cNvPr id="57" name="Freeform 57"/>
            <p:cNvSpPr/>
            <p:nvPr/>
          </p:nvSpPr>
          <p:spPr>
            <a:xfrm>
              <a:off x="0" y="0"/>
              <a:ext cx="11338560" cy="1511808"/>
            </a:xfrm>
            <a:custGeom>
              <a:avLst/>
              <a:gdLst/>
              <a:ahLst/>
              <a:cxnLst/>
              <a:rect l="l" t="t" r="r" b="b"/>
              <a:pathLst>
                <a:path w="11338560" h="1511808">
                  <a:moveTo>
                    <a:pt x="0" y="0"/>
                  </a:moveTo>
                  <a:lnTo>
                    <a:pt x="11338560" y="0"/>
                  </a:lnTo>
                  <a:lnTo>
                    <a:pt x="11338560" y="1511808"/>
                  </a:lnTo>
                  <a:lnTo>
                    <a:pt x="0" y="1511808"/>
                  </a:lnTo>
                  <a:close/>
                </a:path>
              </a:pathLst>
            </a:custGeom>
            <a:solidFill>
              <a:srgbClr val="FFFFFF"/>
            </a:solidFill>
          </p:spPr>
          <p:txBody>
            <a:bodyPr/>
            <a:lstStyle/>
            <a:p>
              <a:endParaRPr lang="en-US"/>
            </a:p>
          </p:txBody>
        </p:sp>
      </p:grpSp>
      <p:grpSp>
        <p:nvGrpSpPr>
          <p:cNvPr id="58" name="Group 58"/>
          <p:cNvGrpSpPr/>
          <p:nvPr/>
        </p:nvGrpSpPr>
        <p:grpSpPr>
          <a:xfrm>
            <a:off x="557784" y="7424613"/>
            <a:ext cx="548640" cy="548640"/>
            <a:chOff x="0" y="0"/>
            <a:chExt cx="731520" cy="731520"/>
          </a:xfrm>
        </p:grpSpPr>
        <p:sp>
          <p:nvSpPr>
            <p:cNvPr id="59" name="Freeform 59"/>
            <p:cNvSpPr/>
            <p:nvPr/>
          </p:nvSpPr>
          <p:spPr>
            <a:xfrm>
              <a:off x="0" y="0"/>
              <a:ext cx="731520" cy="731520"/>
            </a:xfrm>
            <a:custGeom>
              <a:avLst/>
              <a:gdLst/>
              <a:ahLst/>
              <a:cxnLst/>
              <a:rect l="l" t="t" r="r" b="b"/>
              <a:pathLst>
                <a:path w="731520" h="731520">
                  <a:moveTo>
                    <a:pt x="0" y="365760"/>
                  </a:moveTo>
                  <a:cubicBezTo>
                    <a:pt x="0" y="163703"/>
                    <a:pt x="163703" y="0"/>
                    <a:pt x="365760" y="0"/>
                  </a:cubicBezTo>
                  <a:cubicBezTo>
                    <a:pt x="567817" y="0"/>
                    <a:pt x="731520" y="163703"/>
                    <a:pt x="731520" y="365760"/>
                  </a:cubicBezTo>
                  <a:cubicBezTo>
                    <a:pt x="731520" y="567817"/>
                    <a:pt x="567817" y="731520"/>
                    <a:pt x="365760" y="731520"/>
                  </a:cubicBezTo>
                  <a:cubicBezTo>
                    <a:pt x="163703" y="731520"/>
                    <a:pt x="0" y="567817"/>
                    <a:pt x="0" y="365760"/>
                  </a:cubicBezTo>
                  <a:close/>
                </a:path>
              </a:pathLst>
            </a:custGeom>
            <a:solidFill>
              <a:srgbClr val="1F5C2E"/>
            </a:solidFill>
          </p:spPr>
          <p:txBody>
            <a:bodyPr/>
            <a:lstStyle/>
            <a:p>
              <a:endParaRPr lang="en-US"/>
            </a:p>
          </p:txBody>
        </p:sp>
      </p:grpSp>
      <p:grpSp>
        <p:nvGrpSpPr>
          <p:cNvPr id="60" name="Group 60"/>
          <p:cNvGrpSpPr/>
          <p:nvPr/>
        </p:nvGrpSpPr>
        <p:grpSpPr>
          <a:xfrm>
            <a:off x="557784" y="7424613"/>
            <a:ext cx="548640" cy="548640"/>
            <a:chOff x="0" y="0"/>
            <a:chExt cx="731520" cy="731520"/>
          </a:xfrm>
        </p:grpSpPr>
        <p:sp>
          <p:nvSpPr>
            <p:cNvPr id="61" name="Freeform 61"/>
            <p:cNvSpPr/>
            <p:nvPr/>
          </p:nvSpPr>
          <p:spPr>
            <a:xfrm>
              <a:off x="0" y="0"/>
              <a:ext cx="731520" cy="731520"/>
            </a:xfrm>
            <a:custGeom>
              <a:avLst/>
              <a:gdLst/>
              <a:ahLst/>
              <a:cxnLst/>
              <a:rect l="l" t="t" r="r" b="b"/>
              <a:pathLst>
                <a:path w="731520" h="731520">
                  <a:moveTo>
                    <a:pt x="0" y="0"/>
                  </a:moveTo>
                  <a:lnTo>
                    <a:pt x="731520" y="0"/>
                  </a:lnTo>
                  <a:lnTo>
                    <a:pt x="731520" y="731520"/>
                  </a:lnTo>
                  <a:lnTo>
                    <a:pt x="0" y="731520"/>
                  </a:lnTo>
                  <a:close/>
                </a:path>
              </a:pathLst>
            </a:custGeom>
            <a:blipFill>
              <a:blip r:embed="rId2">
                <a:alphaModFix amt="0"/>
              </a:blip>
              <a:stretch>
                <a:fillRect l="-78303" r="-78303"/>
              </a:stretch>
            </a:blipFill>
          </p:spPr>
          <p:txBody>
            <a:bodyPr/>
            <a:lstStyle/>
            <a:p>
              <a:endParaRPr lang="en-US"/>
            </a:p>
          </p:txBody>
        </p:sp>
        <p:sp>
          <p:nvSpPr>
            <p:cNvPr id="62" name="TextBox 62"/>
            <p:cNvSpPr txBox="1"/>
            <p:nvPr/>
          </p:nvSpPr>
          <p:spPr>
            <a:xfrm>
              <a:off x="0" y="-19050"/>
              <a:ext cx="731520" cy="750570"/>
            </a:xfrm>
            <a:prstGeom prst="rect">
              <a:avLst/>
            </a:prstGeom>
          </p:spPr>
          <p:txBody>
            <a:bodyPr lIns="0" tIns="0" rIns="0" bIns="0" rtlCol="0" anchor="ctr"/>
            <a:lstStyle/>
            <a:p>
              <a:pPr algn="ctr">
                <a:lnSpc>
                  <a:spcPts val="2640"/>
                </a:lnSpc>
              </a:pPr>
              <a:r>
                <a:rPr lang="en-US" sz="2200" b="1">
                  <a:solidFill>
                    <a:srgbClr val="FFFFFF"/>
                  </a:solidFill>
                  <a:latin typeface="Trebuchet MS Bold"/>
                  <a:ea typeface="Trebuchet MS Bold"/>
                  <a:cs typeface="Trebuchet MS Bold"/>
                  <a:sym typeface="Trebuchet MS Bold"/>
                </a:rPr>
                <a:t>1</a:t>
              </a:r>
            </a:p>
          </p:txBody>
        </p:sp>
      </p:grpSp>
      <p:grpSp>
        <p:nvGrpSpPr>
          <p:cNvPr id="63" name="Group 63"/>
          <p:cNvGrpSpPr/>
          <p:nvPr/>
        </p:nvGrpSpPr>
        <p:grpSpPr>
          <a:xfrm>
            <a:off x="1252728" y="7314885"/>
            <a:ext cx="7498080" cy="914400"/>
            <a:chOff x="0" y="0"/>
            <a:chExt cx="9997440" cy="1219200"/>
          </a:xfrm>
        </p:grpSpPr>
        <p:sp>
          <p:nvSpPr>
            <p:cNvPr id="64" name="Freeform 64"/>
            <p:cNvSpPr/>
            <p:nvPr/>
          </p:nvSpPr>
          <p:spPr>
            <a:xfrm>
              <a:off x="0" y="0"/>
              <a:ext cx="9997440" cy="1219200"/>
            </a:xfrm>
            <a:custGeom>
              <a:avLst/>
              <a:gdLst/>
              <a:ahLst/>
              <a:cxnLst/>
              <a:rect l="l" t="t" r="r" b="b"/>
              <a:pathLst>
                <a:path w="9997440" h="1219200">
                  <a:moveTo>
                    <a:pt x="0" y="0"/>
                  </a:moveTo>
                  <a:lnTo>
                    <a:pt x="9997440" y="0"/>
                  </a:lnTo>
                  <a:lnTo>
                    <a:pt x="9997440" y="1219200"/>
                  </a:lnTo>
                  <a:lnTo>
                    <a:pt x="0" y="1219200"/>
                  </a:lnTo>
                  <a:close/>
                </a:path>
              </a:pathLst>
            </a:custGeom>
            <a:blipFill>
              <a:blip r:embed="rId2">
                <a:alphaModFix amt="0"/>
              </a:blip>
              <a:stretch>
                <a:fillRect t="-109777" b="-109777"/>
              </a:stretch>
            </a:blipFill>
          </p:spPr>
          <p:txBody>
            <a:bodyPr/>
            <a:lstStyle/>
            <a:p>
              <a:endParaRPr lang="en-US"/>
            </a:p>
          </p:txBody>
        </p:sp>
        <p:sp>
          <p:nvSpPr>
            <p:cNvPr id="65" name="TextBox 65"/>
            <p:cNvSpPr txBox="1"/>
            <p:nvPr/>
          </p:nvSpPr>
          <p:spPr>
            <a:xfrm>
              <a:off x="0" y="9525"/>
              <a:ext cx="9997440" cy="120967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Place spool on holder. Feed filament through PTFE guide at top of frame.</a:t>
              </a:r>
            </a:p>
          </p:txBody>
        </p:sp>
      </p:grpSp>
      <p:grpSp>
        <p:nvGrpSpPr>
          <p:cNvPr id="66" name="Group 66"/>
          <p:cNvGrpSpPr/>
          <p:nvPr/>
        </p:nvGrpSpPr>
        <p:grpSpPr>
          <a:xfrm>
            <a:off x="9372600" y="7205157"/>
            <a:ext cx="8503920" cy="1133856"/>
            <a:chOff x="0" y="0"/>
            <a:chExt cx="11338560" cy="1511808"/>
          </a:xfrm>
        </p:grpSpPr>
        <p:sp>
          <p:nvSpPr>
            <p:cNvPr id="67" name="Freeform 67"/>
            <p:cNvSpPr/>
            <p:nvPr/>
          </p:nvSpPr>
          <p:spPr>
            <a:xfrm>
              <a:off x="0" y="0"/>
              <a:ext cx="11338560" cy="1511808"/>
            </a:xfrm>
            <a:custGeom>
              <a:avLst/>
              <a:gdLst/>
              <a:ahLst/>
              <a:cxnLst/>
              <a:rect l="l" t="t" r="r" b="b"/>
              <a:pathLst>
                <a:path w="11338560" h="1511808">
                  <a:moveTo>
                    <a:pt x="0" y="0"/>
                  </a:moveTo>
                  <a:lnTo>
                    <a:pt x="11338560" y="0"/>
                  </a:lnTo>
                  <a:lnTo>
                    <a:pt x="11338560" y="1511808"/>
                  </a:lnTo>
                  <a:lnTo>
                    <a:pt x="0" y="1511808"/>
                  </a:lnTo>
                  <a:close/>
                </a:path>
              </a:pathLst>
            </a:custGeom>
            <a:solidFill>
              <a:srgbClr val="FFFFFF"/>
            </a:solidFill>
          </p:spPr>
          <p:txBody>
            <a:bodyPr/>
            <a:lstStyle/>
            <a:p>
              <a:endParaRPr lang="en-US"/>
            </a:p>
          </p:txBody>
        </p:sp>
      </p:grpSp>
      <p:grpSp>
        <p:nvGrpSpPr>
          <p:cNvPr id="68" name="Group 68"/>
          <p:cNvGrpSpPr/>
          <p:nvPr/>
        </p:nvGrpSpPr>
        <p:grpSpPr>
          <a:xfrm>
            <a:off x="9518904" y="7424613"/>
            <a:ext cx="548640" cy="548640"/>
            <a:chOff x="0" y="0"/>
            <a:chExt cx="731520" cy="731520"/>
          </a:xfrm>
        </p:grpSpPr>
        <p:sp>
          <p:nvSpPr>
            <p:cNvPr id="69" name="Freeform 69"/>
            <p:cNvSpPr/>
            <p:nvPr/>
          </p:nvSpPr>
          <p:spPr>
            <a:xfrm>
              <a:off x="0" y="0"/>
              <a:ext cx="731520" cy="731520"/>
            </a:xfrm>
            <a:custGeom>
              <a:avLst/>
              <a:gdLst/>
              <a:ahLst/>
              <a:cxnLst/>
              <a:rect l="l" t="t" r="r" b="b"/>
              <a:pathLst>
                <a:path w="731520" h="731520">
                  <a:moveTo>
                    <a:pt x="0" y="365760"/>
                  </a:moveTo>
                  <a:cubicBezTo>
                    <a:pt x="0" y="163703"/>
                    <a:pt x="163703" y="0"/>
                    <a:pt x="365760" y="0"/>
                  </a:cubicBezTo>
                  <a:cubicBezTo>
                    <a:pt x="567817" y="0"/>
                    <a:pt x="731520" y="163703"/>
                    <a:pt x="731520" y="365760"/>
                  </a:cubicBezTo>
                  <a:cubicBezTo>
                    <a:pt x="731520" y="567817"/>
                    <a:pt x="567817" y="731520"/>
                    <a:pt x="365760" y="731520"/>
                  </a:cubicBezTo>
                  <a:cubicBezTo>
                    <a:pt x="163703" y="731520"/>
                    <a:pt x="0" y="567817"/>
                    <a:pt x="0" y="365760"/>
                  </a:cubicBezTo>
                  <a:close/>
                </a:path>
              </a:pathLst>
            </a:custGeom>
            <a:solidFill>
              <a:srgbClr val="1F5C2E"/>
            </a:solidFill>
          </p:spPr>
          <p:txBody>
            <a:bodyPr/>
            <a:lstStyle/>
            <a:p>
              <a:endParaRPr lang="en-US"/>
            </a:p>
          </p:txBody>
        </p:sp>
      </p:grpSp>
      <p:grpSp>
        <p:nvGrpSpPr>
          <p:cNvPr id="70" name="Group 70"/>
          <p:cNvGrpSpPr/>
          <p:nvPr/>
        </p:nvGrpSpPr>
        <p:grpSpPr>
          <a:xfrm>
            <a:off x="9518904" y="7424613"/>
            <a:ext cx="548640" cy="548640"/>
            <a:chOff x="0" y="0"/>
            <a:chExt cx="731520" cy="731520"/>
          </a:xfrm>
        </p:grpSpPr>
        <p:sp>
          <p:nvSpPr>
            <p:cNvPr id="71" name="Freeform 71"/>
            <p:cNvSpPr/>
            <p:nvPr/>
          </p:nvSpPr>
          <p:spPr>
            <a:xfrm>
              <a:off x="0" y="0"/>
              <a:ext cx="731520" cy="731520"/>
            </a:xfrm>
            <a:custGeom>
              <a:avLst/>
              <a:gdLst/>
              <a:ahLst/>
              <a:cxnLst/>
              <a:rect l="l" t="t" r="r" b="b"/>
              <a:pathLst>
                <a:path w="731520" h="731520">
                  <a:moveTo>
                    <a:pt x="0" y="0"/>
                  </a:moveTo>
                  <a:lnTo>
                    <a:pt x="731520" y="0"/>
                  </a:lnTo>
                  <a:lnTo>
                    <a:pt x="731520" y="731520"/>
                  </a:lnTo>
                  <a:lnTo>
                    <a:pt x="0" y="731520"/>
                  </a:lnTo>
                  <a:close/>
                </a:path>
              </a:pathLst>
            </a:custGeom>
            <a:blipFill>
              <a:blip r:embed="rId2">
                <a:alphaModFix amt="0"/>
              </a:blip>
              <a:stretch>
                <a:fillRect l="-78303" r="-78303"/>
              </a:stretch>
            </a:blipFill>
          </p:spPr>
          <p:txBody>
            <a:bodyPr/>
            <a:lstStyle/>
            <a:p>
              <a:endParaRPr lang="en-US"/>
            </a:p>
          </p:txBody>
        </p:sp>
        <p:sp>
          <p:nvSpPr>
            <p:cNvPr id="72" name="TextBox 72"/>
            <p:cNvSpPr txBox="1"/>
            <p:nvPr/>
          </p:nvSpPr>
          <p:spPr>
            <a:xfrm>
              <a:off x="0" y="-19050"/>
              <a:ext cx="731520" cy="750570"/>
            </a:xfrm>
            <a:prstGeom prst="rect">
              <a:avLst/>
            </a:prstGeom>
          </p:spPr>
          <p:txBody>
            <a:bodyPr lIns="0" tIns="0" rIns="0" bIns="0" rtlCol="0" anchor="ctr"/>
            <a:lstStyle/>
            <a:p>
              <a:pPr algn="ctr">
                <a:lnSpc>
                  <a:spcPts val="2640"/>
                </a:lnSpc>
              </a:pPr>
              <a:r>
                <a:rPr lang="en-US" sz="2200" b="1">
                  <a:solidFill>
                    <a:srgbClr val="FFFFFF"/>
                  </a:solidFill>
                  <a:latin typeface="Trebuchet MS Bold"/>
                  <a:ea typeface="Trebuchet MS Bold"/>
                  <a:cs typeface="Trebuchet MS Bold"/>
                  <a:sym typeface="Trebuchet MS Bold"/>
                </a:rPr>
                <a:t>2</a:t>
              </a:r>
            </a:p>
          </p:txBody>
        </p:sp>
      </p:grpSp>
      <p:grpSp>
        <p:nvGrpSpPr>
          <p:cNvPr id="73" name="Group 73"/>
          <p:cNvGrpSpPr/>
          <p:nvPr/>
        </p:nvGrpSpPr>
        <p:grpSpPr>
          <a:xfrm>
            <a:off x="10213848" y="7314885"/>
            <a:ext cx="7498080" cy="914400"/>
            <a:chOff x="0" y="0"/>
            <a:chExt cx="9997440" cy="1219200"/>
          </a:xfrm>
        </p:grpSpPr>
        <p:sp>
          <p:nvSpPr>
            <p:cNvPr id="74" name="Freeform 74"/>
            <p:cNvSpPr/>
            <p:nvPr/>
          </p:nvSpPr>
          <p:spPr>
            <a:xfrm>
              <a:off x="0" y="0"/>
              <a:ext cx="9997440" cy="1219200"/>
            </a:xfrm>
            <a:custGeom>
              <a:avLst/>
              <a:gdLst/>
              <a:ahLst/>
              <a:cxnLst/>
              <a:rect l="l" t="t" r="r" b="b"/>
              <a:pathLst>
                <a:path w="9997440" h="1219200">
                  <a:moveTo>
                    <a:pt x="0" y="0"/>
                  </a:moveTo>
                  <a:lnTo>
                    <a:pt x="9997440" y="0"/>
                  </a:lnTo>
                  <a:lnTo>
                    <a:pt x="9997440" y="1219200"/>
                  </a:lnTo>
                  <a:lnTo>
                    <a:pt x="0" y="1219200"/>
                  </a:lnTo>
                  <a:close/>
                </a:path>
              </a:pathLst>
            </a:custGeom>
            <a:blipFill>
              <a:blip r:embed="rId2">
                <a:alphaModFix amt="0"/>
              </a:blip>
              <a:stretch>
                <a:fillRect t="-109777" b="-109777"/>
              </a:stretch>
            </a:blipFill>
          </p:spPr>
          <p:txBody>
            <a:bodyPr/>
            <a:lstStyle/>
            <a:p>
              <a:endParaRPr lang="en-US"/>
            </a:p>
          </p:txBody>
        </p:sp>
        <p:sp>
          <p:nvSpPr>
            <p:cNvPr id="75" name="TextBox 75"/>
            <p:cNvSpPr txBox="1"/>
            <p:nvPr/>
          </p:nvSpPr>
          <p:spPr>
            <a:xfrm>
              <a:off x="0" y="9525"/>
              <a:ext cx="9997440" cy="120967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Heat nozzle to 200 °C: Prepare &gt; Preheat PLA &gt; Preheat Hotend.</a:t>
              </a:r>
            </a:p>
          </p:txBody>
        </p:sp>
      </p:grpSp>
      <p:grpSp>
        <p:nvGrpSpPr>
          <p:cNvPr id="76" name="Group 76"/>
          <p:cNvGrpSpPr/>
          <p:nvPr/>
        </p:nvGrpSpPr>
        <p:grpSpPr>
          <a:xfrm>
            <a:off x="411480" y="8521893"/>
            <a:ext cx="8503920" cy="1133856"/>
            <a:chOff x="0" y="0"/>
            <a:chExt cx="11338560" cy="1511808"/>
          </a:xfrm>
        </p:grpSpPr>
        <p:sp>
          <p:nvSpPr>
            <p:cNvPr id="77" name="Freeform 77"/>
            <p:cNvSpPr/>
            <p:nvPr/>
          </p:nvSpPr>
          <p:spPr>
            <a:xfrm>
              <a:off x="0" y="0"/>
              <a:ext cx="11338560" cy="1511808"/>
            </a:xfrm>
            <a:custGeom>
              <a:avLst/>
              <a:gdLst/>
              <a:ahLst/>
              <a:cxnLst/>
              <a:rect l="l" t="t" r="r" b="b"/>
              <a:pathLst>
                <a:path w="11338560" h="1511808">
                  <a:moveTo>
                    <a:pt x="0" y="0"/>
                  </a:moveTo>
                  <a:lnTo>
                    <a:pt x="11338560" y="0"/>
                  </a:lnTo>
                  <a:lnTo>
                    <a:pt x="11338560" y="1511808"/>
                  </a:lnTo>
                  <a:lnTo>
                    <a:pt x="0" y="1511808"/>
                  </a:lnTo>
                  <a:close/>
                </a:path>
              </a:pathLst>
            </a:custGeom>
            <a:solidFill>
              <a:srgbClr val="FFFFFF"/>
            </a:solidFill>
          </p:spPr>
          <p:txBody>
            <a:bodyPr/>
            <a:lstStyle/>
            <a:p>
              <a:endParaRPr lang="en-US"/>
            </a:p>
          </p:txBody>
        </p:sp>
      </p:grpSp>
      <p:grpSp>
        <p:nvGrpSpPr>
          <p:cNvPr id="78" name="Group 78"/>
          <p:cNvGrpSpPr/>
          <p:nvPr/>
        </p:nvGrpSpPr>
        <p:grpSpPr>
          <a:xfrm>
            <a:off x="557784" y="8741349"/>
            <a:ext cx="548640" cy="548640"/>
            <a:chOff x="0" y="0"/>
            <a:chExt cx="731520" cy="731520"/>
          </a:xfrm>
        </p:grpSpPr>
        <p:sp>
          <p:nvSpPr>
            <p:cNvPr id="79" name="Freeform 79"/>
            <p:cNvSpPr/>
            <p:nvPr/>
          </p:nvSpPr>
          <p:spPr>
            <a:xfrm>
              <a:off x="0" y="0"/>
              <a:ext cx="731520" cy="731520"/>
            </a:xfrm>
            <a:custGeom>
              <a:avLst/>
              <a:gdLst/>
              <a:ahLst/>
              <a:cxnLst/>
              <a:rect l="l" t="t" r="r" b="b"/>
              <a:pathLst>
                <a:path w="731520" h="731520">
                  <a:moveTo>
                    <a:pt x="0" y="365760"/>
                  </a:moveTo>
                  <a:cubicBezTo>
                    <a:pt x="0" y="163703"/>
                    <a:pt x="163703" y="0"/>
                    <a:pt x="365760" y="0"/>
                  </a:cubicBezTo>
                  <a:cubicBezTo>
                    <a:pt x="567817" y="0"/>
                    <a:pt x="731520" y="163703"/>
                    <a:pt x="731520" y="365760"/>
                  </a:cubicBezTo>
                  <a:cubicBezTo>
                    <a:pt x="731520" y="567817"/>
                    <a:pt x="567817" y="731520"/>
                    <a:pt x="365760" y="731520"/>
                  </a:cubicBezTo>
                  <a:cubicBezTo>
                    <a:pt x="163703" y="731520"/>
                    <a:pt x="0" y="567817"/>
                    <a:pt x="0" y="365760"/>
                  </a:cubicBezTo>
                  <a:close/>
                </a:path>
              </a:pathLst>
            </a:custGeom>
            <a:solidFill>
              <a:srgbClr val="1F5C2E"/>
            </a:solidFill>
          </p:spPr>
          <p:txBody>
            <a:bodyPr/>
            <a:lstStyle/>
            <a:p>
              <a:endParaRPr lang="en-US"/>
            </a:p>
          </p:txBody>
        </p:sp>
      </p:grpSp>
      <p:grpSp>
        <p:nvGrpSpPr>
          <p:cNvPr id="80" name="Group 80"/>
          <p:cNvGrpSpPr/>
          <p:nvPr/>
        </p:nvGrpSpPr>
        <p:grpSpPr>
          <a:xfrm>
            <a:off x="557784" y="8741349"/>
            <a:ext cx="548640" cy="548640"/>
            <a:chOff x="0" y="0"/>
            <a:chExt cx="731520" cy="731520"/>
          </a:xfrm>
        </p:grpSpPr>
        <p:sp>
          <p:nvSpPr>
            <p:cNvPr id="81" name="Freeform 81"/>
            <p:cNvSpPr/>
            <p:nvPr/>
          </p:nvSpPr>
          <p:spPr>
            <a:xfrm>
              <a:off x="0" y="0"/>
              <a:ext cx="731520" cy="731520"/>
            </a:xfrm>
            <a:custGeom>
              <a:avLst/>
              <a:gdLst/>
              <a:ahLst/>
              <a:cxnLst/>
              <a:rect l="l" t="t" r="r" b="b"/>
              <a:pathLst>
                <a:path w="731520" h="731520">
                  <a:moveTo>
                    <a:pt x="0" y="0"/>
                  </a:moveTo>
                  <a:lnTo>
                    <a:pt x="731520" y="0"/>
                  </a:lnTo>
                  <a:lnTo>
                    <a:pt x="731520" y="731520"/>
                  </a:lnTo>
                  <a:lnTo>
                    <a:pt x="0" y="731520"/>
                  </a:lnTo>
                  <a:close/>
                </a:path>
              </a:pathLst>
            </a:custGeom>
            <a:blipFill>
              <a:blip r:embed="rId2">
                <a:alphaModFix amt="0"/>
              </a:blip>
              <a:stretch>
                <a:fillRect l="-78303" r="-78303"/>
              </a:stretch>
            </a:blipFill>
          </p:spPr>
          <p:txBody>
            <a:bodyPr/>
            <a:lstStyle/>
            <a:p>
              <a:endParaRPr lang="en-US"/>
            </a:p>
          </p:txBody>
        </p:sp>
        <p:sp>
          <p:nvSpPr>
            <p:cNvPr id="82" name="TextBox 82"/>
            <p:cNvSpPr txBox="1"/>
            <p:nvPr/>
          </p:nvSpPr>
          <p:spPr>
            <a:xfrm>
              <a:off x="0" y="-19050"/>
              <a:ext cx="731520" cy="750570"/>
            </a:xfrm>
            <a:prstGeom prst="rect">
              <a:avLst/>
            </a:prstGeom>
          </p:spPr>
          <p:txBody>
            <a:bodyPr lIns="0" tIns="0" rIns="0" bIns="0" rtlCol="0" anchor="ctr"/>
            <a:lstStyle/>
            <a:p>
              <a:pPr algn="ctr">
                <a:lnSpc>
                  <a:spcPts val="2640"/>
                </a:lnSpc>
              </a:pPr>
              <a:r>
                <a:rPr lang="en-US" sz="2200" b="1">
                  <a:solidFill>
                    <a:srgbClr val="FFFFFF"/>
                  </a:solidFill>
                  <a:latin typeface="Trebuchet MS Bold"/>
                  <a:ea typeface="Trebuchet MS Bold"/>
                  <a:cs typeface="Trebuchet MS Bold"/>
                  <a:sym typeface="Trebuchet MS Bold"/>
                </a:rPr>
                <a:t>3</a:t>
              </a:r>
            </a:p>
          </p:txBody>
        </p:sp>
      </p:grpSp>
      <p:grpSp>
        <p:nvGrpSpPr>
          <p:cNvPr id="83" name="Group 83"/>
          <p:cNvGrpSpPr/>
          <p:nvPr/>
        </p:nvGrpSpPr>
        <p:grpSpPr>
          <a:xfrm>
            <a:off x="1252728" y="8631621"/>
            <a:ext cx="7498080" cy="914400"/>
            <a:chOff x="0" y="0"/>
            <a:chExt cx="9997440" cy="1219200"/>
          </a:xfrm>
        </p:grpSpPr>
        <p:sp>
          <p:nvSpPr>
            <p:cNvPr id="84" name="Freeform 84"/>
            <p:cNvSpPr/>
            <p:nvPr/>
          </p:nvSpPr>
          <p:spPr>
            <a:xfrm>
              <a:off x="0" y="0"/>
              <a:ext cx="9997440" cy="1219200"/>
            </a:xfrm>
            <a:custGeom>
              <a:avLst/>
              <a:gdLst/>
              <a:ahLst/>
              <a:cxnLst/>
              <a:rect l="l" t="t" r="r" b="b"/>
              <a:pathLst>
                <a:path w="9997440" h="1219200">
                  <a:moveTo>
                    <a:pt x="0" y="0"/>
                  </a:moveTo>
                  <a:lnTo>
                    <a:pt x="9997440" y="0"/>
                  </a:lnTo>
                  <a:lnTo>
                    <a:pt x="9997440" y="1219200"/>
                  </a:lnTo>
                  <a:lnTo>
                    <a:pt x="0" y="1219200"/>
                  </a:lnTo>
                  <a:close/>
                </a:path>
              </a:pathLst>
            </a:custGeom>
            <a:blipFill>
              <a:blip r:embed="rId2">
                <a:alphaModFix amt="0"/>
              </a:blip>
              <a:stretch>
                <a:fillRect t="-109777" b="-109777"/>
              </a:stretch>
            </a:blipFill>
          </p:spPr>
          <p:txBody>
            <a:bodyPr/>
            <a:lstStyle/>
            <a:p>
              <a:endParaRPr lang="en-US"/>
            </a:p>
          </p:txBody>
        </p:sp>
        <p:sp>
          <p:nvSpPr>
            <p:cNvPr id="85" name="TextBox 85"/>
            <p:cNvSpPr txBox="1"/>
            <p:nvPr/>
          </p:nvSpPr>
          <p:spPr>
            <a:xfrm>
              <a:off x="0" y="9525"/>
              <a:ext cx="9997440" cy="120967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Press extruder lever, push filament down until you feel resistance at the hot end.</a:t>
              </a:r>
            </a:p>
          </p:txBody>
        </p:sp>
      </p:grpSp>
      <p:grpSp>
        <p:nvGrpSpPr>
          <p:cNvPr id="86" name="Group 86"/>
          <p:cNvGrpSpPr/>
          <p:nvPr/>
        </p:nvGrpSpPr>
        <p:grpSpPr>
          <a:xfrm>
            <a:off x="9372600" y="8521893"/>
            <a:ext cx="8503920" cy="1133856"/>
            <a:chOff x="0" y="0"/>
            <a:chExt cx="11338560" cy="1511808"/>
          </a:xfrm>
        </p:grpSpPr>
        <p:sp>
          <p:nvSpPr>
            <p:cNvPr id="87" name="Freeform 87"/>
            <p:cNvSpPr/>
            <p:nvPr/>
          </p:nvSpPr>
          <p:spPr>
            <a:xfrm>
              <a:off x="0" y="0"/>
              <a:ext cx="11338560" cy="1511808"/>
            </a:xfrm>
            <a:custGeom>
              <a:avLst/>
              <a:gdLst/>
              <a:ahLst/>
              <a:cxnLst/>
              <a:rect l="l" t="t" r="r" b="b"/>
              <a:pathLst>
                <a:path w="11338560" h="1511808">
                  <a:moveTo>
                    <a:pt x="0" y="0"/>
                  </a:moveTo>
                  <a:lnTo>
                    <a:pt x="11338560" y="0"/>
                  </a:lnTo>
                  <a:lnTo>
                    <a:pt x="11338560" y="1511808"/>
                  </a:lnTo>
                  <a:lnTo>
                    <a:pt x="0" y="1511808"/>
                  </a:lnTo>
                  <a:close/>
                </a:path>
              </a:pathLst>
            </a:custGeom>
            <a:solidFill>
              <a:srgbClr val="FFFFFF"/>
            </a:solidFill>
          </p:spPr>
          <p:txBody>
            <a:bodyPr/>
            <a:lstStyle/>
            <a:p>
              <a:endParaRPr lang="en-US"/>
            </a:p>
          </p:txBody>
        </p:sp>
      </p:grpSp>
      <p:grpSp>
        <p:nvGrpSpPr>
          <p:cNvPr id="88" name="Group 88"/>
          <p:cNvGrpSpPr/>
          <p:nvPr/>
        </p:nvGrpSpPr>
        <p:grpSpPr>
          <a:xfrm>
            <a:off x="9518904" y="8741349"/>
            <a:ext cx="548640" cy="548640"/>
            <a:chOff x="0" y="0"/>
            <a:chExt cx="731520" cy="731520"/>
          </a:xfrm>
        </p:grpSpPr>
        <p:sp>
          <p:nvSpPr>
            <p:cNvPr id="89" name="Freeform 89"/>
            <p:cNvSpPr/>
            <p:nvPr/>
          </p:nvSpPr>
          <p:spPr>
            <a:xfrm>
              <a:off x="0" y="0"/>
              <a:ext cx="731520" cy="731520"/>
            </a:xfrm>
            <a:custGeom>
              <a:avLst/>
              <a:gdLst/>
              <a:ahLst/>
              <a:cxnLst/>
              <a:rect l="l" t="t" r="r" b="b"/>
              <a:pathLst>
                <a:path w="731520" h="731520">
                  <a:moveTo>
                    <a:pt x="0" y="365760"/>
                  </a:moveTo>
                  <a:cubicBezTo>
                    <a:pt x="0" y="163703"/>
                    <a:pt x="163703" y="0"/>
                    <a:pt x="365760" y="0"/>
                  </a:cubicBezTo>
                  <a:cubicBezTo>
                    <a:pt x="567817" y="0"/>
                    <a:pt x="731520" y="163703"/>
                    <a:pt x="731520" y="365760"/>
                  </a:cubicBezTo>
                  <a:cubicBezTo>
                    <a:pt x="731520" y="567817"/>
                    <a:pt x="567817" y="731520"/>
                    <a:pt x="365760" y="731520"/>
                  </a:cubicBezTo>
                  <a:cubicBezTo>
                    <a:pt x="163703" y="731520"/>
                    <a:pt x="0" y="567817"/>
                    <a:pt x="0" y="365760"/>
                  </a:cubicBezTo>
                  <a:close/>
                </a:path>
              </a:pathLst>
            </a:custGeom>
            <a:solidFill>
              <a:srgbClr val="1F5C2E"/>
            </a:solidFill>
          </p:spPr>
          <p:txBody>
            <a:bodyPr/>
            <a:lstStyle/>
            <a:p>
              <a:endParaRPr lang="en-US"/>
            </a:p>
          </p:txBody>
        </p:sp>
      </p:grpSp>
      <p:grpSp>
        <p:nvGrpSpPr>
          <p:cNvPr id="90" name="Group 90"/>
          <p:cNvGrpSpPr/>
          <p:nvPr/>
        </p:nvGrpSpPr>
        <p:grpSpPr>
          <a:xfrm>
            <a:off x="9518904" y="8741349"/>
            <a:ext cx="548640" cy="548640"/>
            <a:chOff x="0" y="0"/>
            <a:chExt cx="731520" cy="731520"/>
          </a:xfrm>
        </p:grpSpPr>
        <p:sp>
          <p:nvSpPr>
            <p:cNvPr id="91" name="Freeform 91"/>
            <p:cNvSpPr/>
            <p:nvPr/>
          </p:nvSpPr>
          <p:spPr>
            <a:xfrm>
              <a:off x="0" y="0"/>
              <a:ext cx="731520" cy="731520"/>
            </a:xfrm>
            <a:custGeom>
              <a:avLst/>
              <a:gdLst/>
              <a:ahLst/>
              <a:cxnLst/>
              <a:rect l="l" t="t" r="r" b="b"/>
              <a:pathLst>
                <a:path w="731520" h="731520">
                  <a:moveTo>
                    <a:pt x="0" y="0"/>
                  </a:moveTo>
                  <a:lnTo>
                    <a:pt x="731520" y="0"/>
                  </a:lnTo>
                  <a:lnTo>
                    <a:pt x="731520" y="731520"/>
                  </a:lnTo>
                  <a:lnTo>
                    <a:pt x="0" y="731520"/>
                  </a:lnTo>
                  <a:close/>
                </a:path>
              </a:pathLst>
            </a:custGeom>
            <a:blipFill>
              <a:blip r:embed="rId2">
                <a:alphaModFix amt="0"/>
              </a:blip>
              <a:stretch>
                <a:fillRect l="-78303" r="-78303"/>
              </a:stretch>
            </a:blipFill>
          </p:spPr>
          <p:txBody>
            <a:bodyPr/>
            <a:lstStyle/>
            <a:p>
              <a:endParaRPr lang="en-US"/>
            </a:p>
          </p:txBody>
        </p:sp>
        <p:sp>
          <p:nvSpPr>
            <p:cNvPr id="92" name="TextBox 92"/>
            <p:cNvSpPr txBox="1"/>
            <p:nvPr/>
          </p:nvSpPr>
          <p:spPr>
            <a:xfrm>
              <a:off x="0" y="-19050"/>
              <a:ext cx="731520" cy="750570"/>
            </a:xfrm>
            <a:prstGeom prst="rect">
              <a:avLst/>
            </a:prstGeom>
          </p:spPr>
          <p:txBody>
            <a:bodyPr lIns="0" tIns="0" rIns="0" bIns="0" rtlCol="0" anchor="ctr"/>
            <a:lstStyle/>
            <a:p>
              <a:pPr algn="ctr">
                <a:lnSpc>
                  <a:spcPts val="2640"/>
                </a:lnSpc>
              </a:pPr>
              <a:r>
                <a:rPr lang="en-US" sz="2200" b="1">
                  <a:solidFill>
                    <a:srgbClr val="FFFFFF"/>
                  </a:solidFill>
                  <a:latin typeface="Trebuchet MS Bold"/>
                  <a:ea typeface="Trebuchet MS Bold"/>
                  <a:cs typeface="Trebuchet MS Bold"/>
                  <a:sym typeface="Trebuchet MS Bold"/>
                </a:rPr>
                <a:t>4</a:t>
              </a:r>
            </a:p>
          </p:txBody>
        </p:sp>
      </p:grpSp>
      <p:grpSp>
        <p:nvGrpSpPr>
          <p:cNvPr id="93" name="Group 93"/>
          <p:cNvGrpSpPr/>
          <p:nvPr/>
        </p:nvGrpSpPr>
        <p:grpSpPr>
          <a:xfrm>
            <a:off x="10213848" y="8631621"/>
            <a:ext cx="7498080" cy="914400"/>
            <a:chOff x="0" y="0"/>
            <a:chExt cx="9997440" cy="1219200"/>
          </a:xfrm>
        </p:grpSpPr>
        <p:sp>
          <p:nvSpPr>
            <p:cNvPr id="94" name="Freeform 94"/>
            <p:cNvSpPr/>
            <p:nvPr/>
          </p:nvSpPr>
          <p:spPr>
            <a:xfrm>
              <a:off x="0" y="0"/>
              <a:ext cx="9997440" cy="1219200"/>
            </a:xfrm>
            <a:custGeom>
              <a:avLst/>
              <a:gdLst/>
              <a:ahLst/>
              <a:cxnLst/>
              <a:rect l="l" t="t" r="r" b="b"/>
              <a:pathLst>
                <a:path w="9997440" h="1219200">
                  <a:moveTo>
                    <a:pt x="0" y="0"/>
                  </a:moveTo>
                  <a:lnTo>
                    <a:pt x="9997440" y="0"/>
                  </a:lnTo>
                  <a:lnTo>
                    <a:pt x="9997440" y="1219200"/>
                  </a:lnTo>
                  <a:lnTo>
                    <a:pt x="0" y="1219200"/>
                  </a:lnTo>
                  <a:close/>
                </a:path>
              </a:pathLst>
            </a:custGeom>
            <a:blipFill>
              <a:blip r:embed="rId2">
                <a:alphaModFix amt="0"/>
              </a:blip>
              <a:stretch>
                <a:fillRect t="-109777" b="-109777"/>
              </a:stretch>
            </a:blipFill>
          </p:spPr>
          <p:txBody>
            <a:bodyPr/>
            <a:lstStyle/>
            <a:p>
              <a:endParaRPr lang="en-US"/>
            </a:p>
          </p:txBody>
        </p:sp>
        <p:sp>
          <p:nvSpPr>
            <p:cNvPr id="95" name="TextBox 95"/>
            <p:cNvSpPr txBox="1"/>
            <p:nvPr/>
          </p:nvSpPr>
          <p:spPr>
            <a:xfrm>
              <a:off x="0" y="9525"/>
              <a:ext cx="9997440" cy="120967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Move Axis &gt; Extruder +10 mm until clean, smooth plastic extrudes from the nozzle.</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A3F"/>
        </a:solidFill>
        <a:effectLst/>
      </p:bgPr>
    </p:bg>
    <p:spTree>
      <p:nvGrpSpPr>
        <p:cNvPr id="1" name=""/>
        <p:cNvGrpSpPr/>
        <p:nvPr/>
      </p:nvGrpSpPr>
      <p:grpSpPr>
        <a:xfrm>
          <a:off x="0" y="0"/>
          <a:ext cx="0" cy="0"/>
          <a:chOff x="0" y="0"/>
          <a:chExt cx="0" cy="0"/>
        </a:xfrm>
      </p:grpSpPr>
      <p:grpSp>
        <p:nvGrpSpPr>
          <p:cNvPr id="2" name="Group 2"/>
          <p:cNvGrpSpPr/>
          <p:nvPr/>
        </p:nvGrpSpPr>
        <p:grpSpPr>
          <a:xfrm>
            <a:off x="914400" y="711327"/>
            <a:ext cx="8229600" cy="109728"/>
            <a:chOff x="0" y="0"/>
            <a:chExt cx="10972800" cy="146304"/>
          </a:xfrm>
        </p:grpSpPr>
        <p:sp>
          <p:nvSpPr>
            <p:cNvPr id="3" name="Freeform 3"/>
            <p:cNvSpPr/>
            <p:nvPr/>
          </p:nvSpPr>
          <p:spPr>
            <a:xfrm>
              <a:off x="0" y="0"/>
              <a:ext cx="10972800" cy="146304"/>
            </a:xfrm>
            <a:custGeom>
              <a:avLst/>
              <a:gdLst/>
              <a:ahLst/>
              <a:cxnLst/>
              <a:rect l="l" t="t" r="r" b="b"/>
              <a:pathLst>
                <a:path w="10972800" h="146304">
                  <a:moveTo>
                    <a:pt x="0" y="0"/>
                  </a:moveTo>
                  <a:lnTo>
                    <a:pt x="10972800" y="0"/>
                  </a:lnTo>
                  <a:lnTo>
                    <a:pt x="10972800" y="146304"/>
                  </a:lnTo>
                  <a:lnTo>
                    <a:pt x="0" y="146304"/>
                  </a:lnTo>
                  <a:close/>
                </a:path>
              </a:pathLst>
            </a:custGeom>
            <a:solidFill>
              <a:srgbClr val="F5A623"/>
            </a:solidFill>
          </p:spPr>
          <p:txBody>
            <a:bodyPr/>
            <a:lstStyle/>
            <a:p>
              <a:endParaRPr lang="en-US"/>
            </a:p>
          </p:txBody>
        </p:sp>
      </p:grpSp>
      <p:grpSp>
        <p:nvGrpSpPr>
          <p:cNvPr id="4" name="Group 4"/>
          <p:cNvGrpSpPr/>
          <p:nvPr/>
        </p:nvGrpSpPr>
        <p:grpSpPr>
          <a:xfrm>
            <a:off x="914400" y="1097280"/>
            <a:ext cx="16459200" cy="914400"/>
            <a:chOff x="0" y="0"/>
            <a:chExt cx="21945600" cy="1219200"/>
          </a:xfrm>
        </p:grpSpPr>
        <p:sp>
          <p:nvSpPr>
            <p:cNvPr id="5" name="Freeform 5"/>
            <p:cNvSpPr/>
            <p:nvPr/>
          </p:nvSpPr>
          <p:spPr>
            <a:xfrm>
              <a:off x="0" y="0"/>
              <a:ext cx="21945600" cy="1219200"/>
            </a:xfrm>
            <a:custGeom>
              <a:avLst/>
              <a:gdLst/>
              <a:ahLst/>
              <a:cxnLst/>
              <a:rect l="l" t="t" r="r" b="b"/>
              <a:pathLst>
                <a:path w="21945600" h="1219200">
                  <a:moveTo>
                    <a:pt x="0" y="0"/>
                  </a:moveTo>
                  <a:lnTo>
                    <a:pt x="21945600" y="0"/>
                  </a:lnTo>
                  <a:lnTo>
                    <a:pt x="21945600" y="1219200"/>
                  </a:lnTo>
                  <a:lnTo>
                    <a:pt x="0" y="1219200"/>
                  </a:lnTo>
                  <a:close/>
                </a:path>
              </a:pathLst>
            </a:custGeom>
            <a:blipFill>
              <a:blip r:embed="rId2">
                <a:alphaModFix amt="0"/>
              </a:blip>
              <a:stretch>
                <a:fillRect t="-300730" b="-300730"/>
              </a:stretch>
            </a:blipFill>
          </p:spPr>
          <p:txBody>
            <a:bodyPr/>
            <a:lstStyle/>
            <a:p>
              <a:endParaRPr lang="en-US"/>
            </a:p>
          </p:txBody>
        </p:sp>
        <p:sp>
          <p:nvSpPr>
            <p:cNvPr id="6" name="TextBox 6"/>
            <p:cNvSpPr txBox="1"/>
            <p:nvPr/>
          </p:nvSpPr>
          <p:spPr>
            <a:xfrm>
              <a:off x="0" y="0"/>
              <a:ext cx="21945600" cy="1219200"/>
            </a:xfrm>
            <a:prstGeom prst="rect">
              <a:avLst/>
            </a:prstGeom>
          </p:spPr>
          <p:txBody>
            <a:bodyPr lIns="0" tIns="0" rIns="0" bIns="0" rtlCol="0" anchor="ctr"/>
            <a:lstStyle/>
            <a:p>
              <a:pPr algn="l">
                <a:lnSpc>
                  <a:spcPts val="3840"/>
                </a:lnSpc>
              </a:pPr>
              <a:r>
                <a:rPr lang="en-US" sz="3200" b="1" spc="1600">
                  <a:solidFill>
                    <a:srgbClr val="F5A623"/>
                  </a:solidFill>
                  <a:latin typeface="Canva Sans Bold"/>
                  <a:ea typeface="Canva Sans Bold"/>
                  <a:cs typeface="Canva Sans Bold"/>
                  <a:sym typeface="Canva Sans Bold"/>
                </a:rPr>
                <a:t>PART 3</a:t>
              </a:r>
            </a:p>
          </p:txBody>
        </p:sp>
      </p:grpSp>
      <p:grpSp>
        <p:nvGrpSpPr>
          <p:cNvPr id="7" name="Group 7"/>
          <p:cNvGrpSpPr/>
          <p:nvPr/>
        </p:nvGrpSpPr>
        <p:grpSpPr>
          <a:xfrm>
            <a:off x="914400" y="2011680"/>
            <a:ext cx="11887200" cy="2926080"/>
            <a:chOff x="0" y="0"/>
            <a:chExt cx="15849600" cy="3901440"/>
          </a:xfrm>
        </p:grpSpPr>
        <p:sp>
          <p:nvSpPr>
            <p:cNvPr id="8" name="Freeform 8"/>
            <p:cNvSpPr/>
            <p:nvPr/>
          </p:nvSpPr>
          <p:spPr>
            <a:xfrm>
              <a:off x="0" y="0"/>
              <a:ext cx="15849600" cy="3901440"/>
            </a:xfrm>
            <a:custGeom>
              <a:avLst/>
              <a:gdLst/>
              <a:ahLst/>
              <a:cxnLst/>
              <a:rect l="l" t="t" r="r" b="b"/>
              <a:pathLst>
                <a:path w="15849600" h="3901440">
                  <a:moveTo>
                    <a:pt x="0" y="0"/>
                  </a:moveTo>
                  <a:lnTo>
                    <a:pt x="15849600" y="0"/>
                  </a:lnTo>
                  <a:lnTo>
                    <a:pt x="15849600" y="3901440"/>
                  </a:lnTo>
                  <a:lnTo>
                    <a:pt x="0" y="3901440"/>
                  </a:lnTo>
                  <a:close/>
                </a:path>
              </a:pathLst>
            </a:custGeom>
            <a:blipFill>
              <a:blip r:embed="rId2">
                <a:alphaModFix amt="0"/>
              </a:blip>
              <a:stretch>
                <a:fillRect t="-29157" b="-29157"/>
              </a:stretch>
            </a:blipFill>
          </p:spPr>
          <p:txBody>
            <a:bodyPr/>
            <a:lstStyle/>
            <a:p>
              <a:endParaRPr lang="en-US"/>
            </a:p>
          </p:txBody>
        </p:sp>
        <p:sp>
          <p:nvSpPr>
            <p:cNvPr id="9" name="TextBox 9"/>
            <p:cNvSpPr txBox="1"/>
            <p:nvPr/>
          </p:nvSpPr>
          <p:spPr>
            <a:xfrm>
              <a:off x="0" y="0"/>
              <a:ext cx="15849600" cy="3901440"/>
            </a:xfrm>
            <a:prstGeom prst="rect">
              <a:avLst/>
            </a:prstGeom>
          </p:spPr>
          <p:txBody>
            <a:bodyPr lIns="0" tIns="0" rIns="0" bIns="0" rtlCol="0" anchor="ctr"/>
            <a:lstStyle/>
            <a:p>
              <a:pPr algn="l">
                <a:lnSpc>
                  <a:spcPts val="10080"/>
                </a:lnSpc>
              </a:pPr>
              <a:r>
                <a:rPr lang="en-US" sz="8400" b="1">
                  <a:solidFill>
                    <a:srgbClr val="FFFFFF"/>
                  </a:solidFill>
                  <a:latin typeface="Canva Sans Bold"/>
                  <a:ea typeface="Canva Sans Bold"/>
                  <a:cs typeface="Canva Sans Bold"/>
                  <a:sym typeface="Canva Sans Bold"/>
                </a:rPr>
                <a:t>Printing Basics</a:t>
              </a:r>
            </a:p>
          </p:txBody>
        </p:sp>
      </p:grpSp>
      <p:grpSp>
        <p:nvGrpSpPr>
          <p:cNvPr id="10" name="Group 10"/>
          <p:cNvGrpSpPr/>
          <p:nvPr/>
        </p:nvGrpSpPr>
        <p:grpSpPr>
          <a:xfrm>
            <a:off x="914400" y="5212080"/>
            <a:ext cx="11887200" cy="1645920"/>
            <a:chOff x="0" y="0"/>
            <a:chExt cx="15849600" cy="2194560"/>
          </a:xfrm>
        </p:grpSpPr>
        <p:sp>
          <p:nvSpPr>
            <p:cNvPr id="11" name="Freeform 11"/>
            <p:cNvSpPr/>
            <p:nvPr/>
          </p:nvSpPr>
          <p:spPr>
            <a:xfrm>
              <a:off x="0" y="0"/>
              <a:ext cx="15849600" cy="2194560"/>
            </a:xfrm>
            <a:custGeom>
              <a:avLst/>
              <a:gdLst/>
              <a:ahLst/>
              <a:cxnLst/>
              <a:rect l="l" t="t" r="r" b="b"/>
              <a:pathLst>
                <a:path w="15849600" h="2194560">
                  <a:moveTo>
                    <a:pt x="0" y="0"/>
                  </a:moveTo>
                  <a:lnTo>
                    <a:pt x="15849600" y="0"/>
                  </a:lnTo>
                  <a:lnTo>
                    <a:pt x="15849600" y="2194560"/>
                  </a:lnTo>
                  <a:lnTo>
                    <a:pt x="0" y="2194560"/>
                  </a:lnTo>
                  <a:close/>
                </a:path>
              </a:pathLst>
            </a:custGeom>
            <a:blipFill>
              <a:blip r:embed="rId2">
                <a:alphaModFix amt="0"/>
              </a:blip>
              <a:stretch>
                <a:fillRect t="-90725" b="-90725"/>
              </a:stretch>
            </a:blipFill>
          </p:spPr>
          <p:txBody>
            <a:bodyPr/>
            <a:lstStyle/>
            <a:p>
              <a:endParaRPr lang="en-US"/>
            </a:p>
          </p:txBody>
        </p:sp>
        <p:sp>
          <p:nvSpPr>
            <p:cNvPr id="12" name="TextBox 12"/>
            <p:cNvSpPr txBox="1"/>
            <p:nvPr/>
          </p:nvSpPr>
          <p:spPr>
            <a:xfrm>
              <a:off x="0" y="0"/>
              <a:ext cx="15849600" cy="2194560"/>
            </a:xfrm>
            <a:prstGeom prst="rect">
              <a:avLst/>
            </a:prstGeom>
          </p:spPr>
          <p:txBody>
            <a:bodyPr lIns="0" tIns="0" rIns="0" bIns="0" rtlCol="0" anchor="ctr"/>
            <a:lstStyle/>
            <a:p>
              <a:pPr algn="l">
                <a:lnSpc>
                  <a:spcPts val="3600"/>
                </a:lnSpc>
              </a:pPr>
              <a:r>
                <a:rPr lang="en-US" sz="3000">
                  <a:solidFill>
                    <a:srgbClr val="D4E8DA"/>
                  </a:solidFill>
                  <a:latin typeface="Canva Sans"/>
                  <a:ea typeface="Canva Sans"/>
                  <a:cs typeface="Canva Sans"/>
                  <a:sym typeface="Canva Sans"/>
                </a:rPr>
                <a:t>From digital file to finished print,</a:t>
              </a:r>
            </a:p>
            <a:p>
              <a:pPr algn="l">
                <a:lnSpc>
                  <a:spcPts val="3600"/>
                </a:lnSpc>
              </a:pPr>
              <a:r>
                <a:rPr lang="en-US" sz="3000">
                  <a:solidFill>
                    <a:srgbClr val="D4E8DA"/>
                  </a:solidFill>
                  <a:latin typeface="Canva Sans"/>
                  <a:ea typeface="Canva Sans"/>
                  <a:cs typeface="Canva Sans"/>
                  <a:sym typeface="Canva Sans"/>
                </a:rPr>
                <a:t>the complete first-print workflow.</a:t>
              </a:r>
            </a:p>
            <a:p>
              <a:pPr algn="l">
                <a:lnSpc>
                  <a:spcPts val="3600"/>
                </a:lnSpc>
              </a:pPr>
              <a:endParaRPr lang="en-US" sz="3000">
                <a:solidFill>
                  <a:srgbClr val="D4E8DA"/>
                </a:solidFill>
                <a:latin typeface="Canva Sans"/>
                <a:ea typeface="Canva Sans"/>
                <a:cs typeface="Canva Sans"/>
                <a:sym typeface="Canva Sans"/>
              </a:endParaRPr>
            </a:p>
          </p:txBody>
        </p:sp>
      </p:grpSp>
      <p:grpSp>
        <p:nvGrpSpPr>
          <p:cNvPr id="13" name="Group 13"/>
          <p:cNvGrpSpPr/>
          <p:nvPr/>
        </p:nvGrpSpPr>
        <p:grpSpPr>
          <a:xfrm>
            <a:off x="914400" y="7680960"/>
            <a:ext cx="3840480" cy="1005840"/>
            <a:chOff x="0" y="0"/>
            <a:chExt cx="5120640" cy="1341120"/>
          </a:xfrm>
        </p:grpSpPr>
        <p:sp>
          <p:nvSpPr>
            <p:cNvPr id="14" name="Freeform 14"/>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5" name="Group 15"/>
          <p:cNvGrpSpPr/>
          <p:nvPr/>
        </p:nvGrpSpPr>
        <p:grpSpPr>
          <a:xfrm>
            <a:off x="5212080" y="7680960"/>
            <a:ext cx="3840480" cy="1005840"/>
            <a:chOff x="0" y="0"/>
            <a:chExt cx="5120640" cy="1341120"/>
          </a:xfrm>
        </p:grpSpPr>
        <p:sp>
          <p:nvSpPr>
            <p:cNvPr id="16" name="Freeform 16"/>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7" name="Group 17"/>
          <p:cNvGrpSpPr/>
          <p:nvPr/>
        </p:nvGrpSpPr>
        <p:grpSpPr>
          <a:xfrm>
            <a:off x="9509760" y="7680960"/>
            <a:ext cx="3840480" cy="1005840"/>
            <a:chOff x="0" y="0"/>
            <a:chExt cx="5120640" cy="1341120"/>
          </a:xfrm>
        </p:grpSpPr>
        <p:sp>
          <p:nvSpPr>
            <p:cNvPr id="18" name="Freeform 18"/>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9" name="Group 19"/>
          <p:cNvGrpSpPr/>
          <p:nvPr/>
        </p:nvGrpSpPr>
        <p:grpSpPr>
          <a:xfrm>
            <a:off x="13807440" y="7680960"/>
            <a:ext cx="3840480" cy="1005840"/>
            <a:chOff x="0" y="0"/>
            <a:chExt cx="5120640" cy="1341120"/>
          </a:xfrm>
        </p:grpSpPr>
        <p:sp>
          <p:nvSpPr>
            <p:cNvPr id="20" name="Freeform 20"/>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sp>
        <p:nvSpPr>
          <p:cNvPr id="21" name="TextBox 21"/>
          <p:cNvSpPr txBox="1"/>
          <p:nvPr/>
        </p:nvSpPr>
        <p:spPr>
          <a:xfrm>
            <a:off x="914400" y="7898130"/>
            <a:ext cx="3840480" cy="1047749"/>
          </a:xfrm>
          <a:prstGeom prst="rect">
            <a:avLst/>
          </a:prstGeom>
        </p:spPr>
        <p:txBody>
          <a:bodyPr lIns="0" tIns="0" rIns="0" bIns="0" rtlCol="0" anchor="t">
            <a:spAutoFit/>
          </a:bodyPr>
          <a:lstStyle/>
          <a:p>
            <a:pPr algn="ctr">
              <a:lnSpc>
                <a:spcPts val="4200"/>
              </a:lnSpc>
              <a:spcBef>
                <a:spcPct val="0"/>
              </a:spcBef>
            </a:pPr>
            <a:r>
              <a:rPr lang="en-US" sz="3000" b="1">
                <a:solidFill>
                  <a:srgbClr val="FFFFFF"/>
                </a:solidFill>
                <a:latin typeface="Canva Sans Bold"/>
                <a:ea typeface="Canva Sans Bold"/>
                <a:cs typeface="Canva Sans Bold"/>
                <a:sym typeface="Canva Sans Bold"/>
              </a:rPr>
              <a:t>Slicing in Cura</a:t>
            </a:r>
          </a:p>
          <a:p>
            <a:pPr algn="ctr">
              <a:lnSpc>
                <a:spcPts val="4200"/>
              </a:lnSpc>
              <a:spcBef>
                <a:spcPct val="0"/>
              </a:spcBef>
            </a:pPr>
            <a:endParaRPr lang="en-US" sz="3000" b="1">
              <a:solidFill>
                <a:srgbClr val="FFFFFF"/>
              </a:solidFill>
              <a:latin typeface="Canva Sans Bold"/>
              <a:ea typeface="Canva Sans Bold"/>
              <a:cs typeface="Canva Sans Bold"/>
              <a:sym typeface="Canva Sans Bold"/>
            </a:endParaRPr>
          </a:p>
        </p:txBody>
      </p:sp>
      <p:grpSp>
        <p:nvGrpSpPr>
          <p:cNvPr id="22" name="Group 22"/>
          <p:cNvGrpSpPr/>
          <p:nvPr/>
        </p:nvGrpSpPr>
        <p:grpSpPr>
          <a:xfrm>
            <a:off x="5212080" y="7680960"/>
            <a:ext cx="3840480" cy="1005840"/>
            <a:chOff x="0" y="0"/>
            <a:chExt cx="5120640" cy="1341120"/>
          </a:xfrm>
        </p:grpSpPr>
        <p:sp>
          <p:nvSpPr>
            <p:cNvPr id="23" name="Freeform 23"/>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4" name="TextBox 24"/>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SD Card Transfer</a:t>
              </a:r>
            </a:p>
          </p:txBody>
        </p:sp>
      </p:grpSp>
      <p:grpSp>
        <p:nvGrpSpPr>
          <p:cNvPr id="25" name="Group 25"/>
          <p:cNvGrpSpPr/>
          <p:nvPr/>
        </p:nvGrpSpPr>
        <p:grpSpPr>
          <a:xfrm>
            <a:off x="9509760" y="7680960"/>
            <a:ext cx="3840480" cy="1005840"/>
            <a:chOff x="0" y="0"/>
            <a:chExt cx="5120640" cy="1341120"/>
          </a:xfrm>
        </p:grpSpPr>
        <p:sp>
          <p:nvSpPr>
            <p:cNvPr id="26" name="Freeform 26"/>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7" name="TextBox 27"/>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Start &amp; Monitor</a:t>
              </a:r>
            </a:p>
          </p:txBody>
        </p:sp>
      </p:grpSp>
      <p:grpSp>
        <p:nvGrpSpPr>
          <p:cNvPr id="28" name="Group 28"/>
          <p:cNvGrpSpPr/>
          <p:nvPr/>
        </p:nvGrpSpPr>
        <p:grpSpPr>
          <a:xfrm>
            <a:off x="13807440" y="7680960"/>
            <a:ext cx="3840480" cy="1005840"/>
            <a:chOff x="0" y="0"/>
            <a:chExt cx="5120640" cy="1341120"/>
          </a:xfrm>
        </p:grpSpPr>
        <p:sp>
          <p:nvSpPr>
            <p:cNvPr id="29" name="Freeform 29"/>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30" name="TextBox 30"/>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Print Removal</a:t>
              </a:r>
            </a:p>
          </p:txBody>
        </p:sp>
      </p:grpSp>
      <p:grpSp>
        <p:nvGrpSpPr>
          <p:cNvPr id="31" name="Group 31"/>
          <p:cNvGrpSpPr/>
          <p:nvPr/>
        </p:nvGrpSpPr>
        <p:grpSpPr>
          <a:xfrm>
            <a:off x="13350240" y="2560320"/>
            <a:ext cx="3291840" cy="3291840"/>
            <a:chOff x="0" y="0"/>
            <a:chExt cx="4389120" cy="4389120"/>
          </a:xfrm>
        </p:grpSpPr>
        <p:sp>
          <p:nvSpPr>
            <p:cNvPr id="32" name="Freeform 32" descr="preencoded.png"/>
            <p:cNvSpPr/>
            <p:nvPr/>
          </p:nvSpPr>
          <p:spPr>
            <a:xfrm>
              <a:off x="0" y="0"/>
              <a:ext cx="4389120" cy="4389120"/>
            </a:xfrm>
            <a:custGeom>
              <a:avLst/>
              <a:gdLst/>
              <a:ahLst/>
              <a:cxnLst/>
              <a:rect l="l" t="t" r="r" b="b"/>
              <a:pathLst>
                <a:path w="4389120" h="4389120">
                  <a:moveTo>
                    <a:pt x="0" y="0"/>
                  </a:moveTo>
                  <a:lnTo>
                    <a:pt x="4389120" y="0"/>
                  </a:lnTo>
                  <a:lnTo>
                    <a:pt x="4389120" y="4389120"/>
                  </a:lnTo>
                  <a:lnTo>
                    <a:pt x="0" y="4389120"/>
                  </a:lnTo>
                  <a:lnTo>
                    <a:pt x="0" y="0"/>
                  </a:lnTo>
                  <a:close/>
                </a:path>
              </a:pathLst>
            </a:custGeom>
            <a:blipFill>
              <a:blip r:embed="rId3"/>
              <a:stretch>
                <a:fillRect/>
              </a:stretch>
            </a:blipFill>
          </p:spPr>
          <p:txBody>
            <a:bodyP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2574921"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3 Slicing Your Model in UltiMaker Cura</a:t>
            </a:r>
          </a:p>
        </p:txBody>
      </p:sp>
      <p:grpSp>
        <p:nvGrpSpPr>
          <p:cNvPr id="6" name="Group 6"/>
          <p:cNvGrpSpPr/>
          <p:nvPr/>
        </p:nvGrpSpPr>
        <p:grpSpPr>
          <a:xfrm>
            <a:off x="411480" y="1939367"/>
            <a:ext cx="17373600" cy="950976"/>
            <a:chOff x="0" y="0"/>
            <a:chExt cx="23164800" cy="1267968"/>
          </a:xfrm>
        </p:grpSpPr>
        <p:sp>
          <p:nvSpPr>
            <p:cNvPr id="7" name="Freeform 7"/>
            <p:cNvSpPr/>
            <p:nvPr/>
          </p:nvSpPr>
          <p:spPr>
            <a:xfrm>
              <a:off x="0" y="0"/>
              <a:ext cx="23164800" cy="1267968"/>
            </a:xfrm>
            <a:custGeom>
              <a:avLst/>
              <a:gdLst/>
              <a:ahLst/>
              <a:cxnLst/>
              <a:rect l="l" t="t" r="r" b="b"/>
              <a:pathLst>
                <a:path w="23164800" h="1267968">
                  <a:moveTo>
                    <a:pt x="0" y="0"/>
                  </a:moveTo>
                  <a:lnTo>
                    <a:pt x="23164800" y="0"/>
                  </a:lnTo>
                  <a:lnTo>
                    <a:pt x="23164800" y="1267968"/>
                  </a:lnTo>
                  <a:lnTo>
                    <a:pt x="0" y="1267968"/>
                  </a:lnTo>
                  <a:close/>
                </a:path>
              </a:pathLst>
            </a:custGeom>
            <a:solidFill>
              <a:srgbClr val="FF751F"/>
            </a:solidFill>
          </p:spPr>
          <p:txBody>
            <a:bodyPr/>
            <a:lstStyle/>
            <a:p>
              <a:endParaRPr lang="en-US"/>
            </a:p>
          </p:txBody>
        </p:sp>
      </p:grpSp>
      <p:grpSp>
        <p:nvGrpSpPr>
          <p:cNvPr id="8" name="Group 8"/>
          <p:cNvGrpSpPr/>
          <p:nvPr/>
        </p:nvGrpSpPr>
        <p:grpSpPr>
          <a:xfrm>
            <a:off x="685800" y="1939367"/>
            <a:ext cx="16971264" cy="950976"/>
            <a:chOff x="0" y="0"/>
            <a:chExt cx="22628352" cy="1267968"/>
          </a:xfrm>
        </p:grpSpPr>
        <p:sp>
          <p:nvSpPr>
            <p:cNvPr id="9" name="Freeform 9"/>
            <p:cNvSpPr/>
            <p:nvPr/>
          </p:nvSpPr>
          <p:spPr>
            <a:xfrm>
              <a:off x="0" y="0"/>
              <a:ext cx="22628352" cy="1267968"/>
            </a:xfrm>
            <a:custGeom>
              <a:avLst/>
              <a:gdLst/>
              <a:ahLst/>
              <a:cxnLst/>
              <a:rect l="l" t="t" r="r" b="b"/>
              <a:pathLst>
                <a:path w="22628352" h="1267968">
                  <a:moveTo>
                    <a:pt x="0" y="0"/>
                  </a:moveTo>
                  <a:lnTo>
                    <a:pt x="22628352" y="0"/>
                  </a:lnTo>
                  <a:lnTo>
                    <a:pt x="22628352" y="1267968"/>
                  </a:lnTo>
                  <a:lnTo>
                    <a:pt x="0" y="1267968"/>
                  </a:lnTo>
                  <a:close/>
                </a:path>
              </a:pathLst>
            </a:custGeom>
            <a:blipFill>
              <a:blip r:embed="rId2">
                <a:alphaModFix amt="0"/>
              </a:blip>
              <a:stretch>
                <a:fillRect t="-297732" b="-297732"/>
              </a:stretch>
            </a:blipFill>
          </p:spPr>
          <p:txBody>
            <a:bodyPr/>
            <a:lstStyle/>
            <a:p>
              <a:endParaRPr lang="en-US"/>
            </a:p>
          </p:txBody>
        </p:sp>
        <p:sp>
          <p:nvSpPr>
            <p:cNvPr id="10" name="TextBox 10"/>
            <p:cNvSpPr txBox="1"/>
            <p:nvPr/>
          </p:nvSpPr>
          <p:spPr>
            <a:xfrm>
              <a:off x="0" y="-57150"/>
              <a:ext cx="22628352" cy="1325118"/>
            </a:xfrm>
            <a:prstGeom prst="rect">
              <a:avLst/>
            </a:prstGeom>
          </p:spPr>
          <p:txBody>
            <a:bodyPr lIns="0" tIns="0" rIns="0" bIns="0" rtlCol="0" anchor="ctr"/>
            <a:lstStyle/>
            <a:p>
              <a:pPr algn="l">
                <a:lnSpc>
                  <a:spcPts val="2879"/>
                </a:lnSpc>
              </a:pPr>
              <a:r>
                <a:rPr lang="en-US" sz="2399" b="1">
                  <a:solidFill>
                    <a:srgbClr val="F2EFEB"/>
                  </a:solidFill>
                  <a:latin typeface="Calibri (MS) Bold"/>
                  <a:ea typeface="Calibri (MS) Bold"/>
                  <a:cs typeface="Calibri (MS) Bold"/>
                  <a:sym typeface="Calibri (MS) Bold"/>
                </a:rPr>
                <a:t>Hat TIP  </a:t>
              </a:r>
              <a:r>
                <a:rPr lang="en-US" sz="2399">
                  <a:solidFill>
                    <a:srgbClr val="F2EFEB"/>
                  </a:solidFill>
                  <a:latin typeface="Calibri (MS)"/>
                  <a:ea typeface="Calibri (MS)"/>
                  <a:cs typeface="Calibri (MS)"/>
                  <a:sym typeface="Calibri (MS)"/>
                </a:rPr>
                <a:t>Download UltiMaker Cura free from ultimaker.com and select 'Creality Ender 3' when it asks for your printer model.</a:t>
              </a:r>
            </a:p>
          </p:txBody>
        </p:sp>
      </p:grpSp>
      <p:grpSp>
        <p:nvGrpSpPr>
          <p:cNvPr id="11" name="Group 11"/>
          <p:cNvGrpSpPr/>
          <p:nvPr/>
        </p:nvGrpSpPr>
        <p:grpSpPr>
          <a:xfrm>
            <a:off x="411480" y="3128087"/>
            <a:ext cx="5577840" cy="3108960"/>
            <a:chOff x="0" y="0"/>
            <a:chExt cx="7437120" cy="4145280"/>
          </a:xfrm>
        </p:grpSpPr>
        <p:sp>
          <p:nvSpPr>
            <p:cNvPr id="12" name="Freeform 12"/>
            <p:cNvSpPr/>
            <p:nvPr/>
          </p:nvSpPr>
          <p:spPr>
            <a:xfrm>
              <a:off x="0" y="0"/>
              <a:ext cx="7437120" cy="4145280"/>
            </a:xfrm>
            <a:custGeom>
              <a:avLst/>
              <a:gdLst/>
              <a:ahLst/>
              <a:cxnLst/>
              <a:rect l="l" t="t" r="r" b="b"/>
              <a:pathLst>
                <a:path w="7437120" h="4145280">
                  <a:moveTo>
                    <a:pt x="0" y="0"/>
                  </a:moveTo>
                  <a:lnTo>
                    <a:pt x="7437120" y="0"/>
                  </a:lnTo>
                  <a:lnTo>
                    <a:pt x="7437120" y="4145280"/>
                  </a:lnTo>
                  <a:lnTo>
                    <a:pt x="0" y="4145280"/>
                  </a:lnTo>
                  <a:close/>
                </a:path>
              </a:pathLst>
            </a:custGeom>
            <a:solidFill>
              <a:srgbClr val="FFFFFF"/>
            </a:solidFill>
          </p:spPr>
          <p:txBody>
            <a:bodyPr/>
            <a:lstStyle/>
            <a:p>
              <a:endParaRPr lang="en-US"/>
            </a:p>
          </p:txBody>
        </p:sp>
      </p:grpSp>
      <p:grpSp>
        <p:nvGrpSpPr>
          <p:cNvPr id="13" name="Group 13"/>
          <p:cNvGrpSpPr/>
          <p:nvPr/>
        </p:nvGrpSpPr>
        <p:grpSpPr>
          <a:xfrm>
            <a:off x="411480" y="3128087"/>
            <a:ext cx="5577840" cy="109728"/>
            <a:chOff x="0" y="0"/>
            <a:chExt cx="7437120" cy="146304"/>
          </a:xfrm>
        </p:grpSpPr>
        <p:sp>
          <p:nvSpPr>
            <p:cNvPr id="14" name="Freeform 14"/>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1F5C2E"/>
            </a:solidFill>
          </p:spPr>
          <p:txBody>
            <a:bodyPr/>
            <a:lstStyle/>
            <a:p>
              <a:endParaRPr lang="en-US"/>
            </a:p>
          </p:txBody>
        </p:sp>
      </p:grpSp>
      <p:grpSp>
        <p:nvGrpSpPr>
          <p:cNvPr id="15" name="Group 15"/>
          <p:cNvGrpSpPr/>
          <p:nvPr/>
        </p:nvGrpSpPr>
        <p:grpSpPr>
          <a:xfrm>
            <a:off x="630936" y="3365831"/>
            <a:ext cx="694944" cy="694944"/>
            <a:chOff x="0" y="0"/>
            <a:chExt cx="926592" cy="926592"/>
          </a:xfrm>
        </p:grpSpPr>
        <p:sp>
          <p:nvSpPr>
            <p:cNvPr id="16" name="Freeform 16"/>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1F5C2E"/>
            </a:solidFill>
          </p:spPr>
          <p:txBody>
            <a:bodyPr/>
            <a:lstStyle/>
            <a:p>
              <a:endParaRPr lang="en-US"/>
            </a:p>
          </p:txBody>
        </p:sp>
      </p:grpSp>
      <p:grpSp>
        <p:nvGrpSpPr>
          <p:cNvPr id="17" name="Group 17"/>
          <p:cNvGrpSpPr/>
          <p:nvPr/>
        </p:nvGrpSpPr>
        <p:grpSpPr>
          <a:xfrm>
            <a:off x="1472184" y="3365831"/>
            <a:ext cx="4297680" cy="694944"/>
            <a:chOff x="0" y="0"/>
            <a:chExt cx="5730240" cy="926592"/>
          </a:xfrm>
        </p:grpSpPr>
        <p:sp>
          <p:nvSpPr>
            <p:cNvPr id="18" name="Freeform 18"/>
            <p:cNvSpPr/>
            <p:nvPr/>
          </p:nvSpPr>
          <p:spPr>
            <a:xfrm>
              <a:off x="0" y="0"/>
              <a:ext cx="5730240" cy="926592"/>
            </a:xfrm>
            <a:custGeom>
              <a:avLst/>
              <a:gdLst/>
              <a:ahLst/>
              <a:cxnLst/>
              <a:rect l="l" t="t" r="r" b="b"/>
              <a:pathLst>
                <a:path w="5730240" h="926592">
                  <a:moveTo>
                    <a:pt x="0" y="0"/>
                  </a:moveTo>
                  <a:lnTo>
                    <a:pt x="5730240" y="0"/>
                  </a:lnTo>
                  <a:lnTo>
                    <a:pt x="5730240" y="926592"/>
                  </a:lnTo>
                  <a:lnTo>
                    <a:pt x="0" y="926592"/>
                  </a:lnTo>
                  <a:close/>
                </a:path>
              </a:pathLst>
            </a:custGeom>
            <a:blipFill>
              <a:blip r:embed="rId2">
                <a:alphaModFix amt="0"/>
              </a:blip>
              <a:stretch>
                <a:fillRect t="-70499" b="-70499"/>
              </a:stretch>
            </a:blipFill>
          </p:spPr>
          <p:txBody>
            <a:bodyPr/>
            <a:lstStyle/>
            <a:p>
              <a:endParaRPr lang="en-US"/>
            </a:p>
          </p:txBody>
        </p:sp>
        <p:sp>
          <p:nvSpPr>
            <p:cNvPr id="19" name="TextBox 19"/>
            <p:cNvSpPr txBox="1"/>
            <p:nvPr/>
          </p:nvSpPr>
          <p:spPr>
            <a:xfrm>
              <a:off x="0" y="-19050"/>
              <a:ext cx="5730240" cy="945642"/>
            </a:xfrm>
            <a:prstGeom prst="rect">
              <a:avLst/>
            </a:prstGeom>
          </p:spPr>
          <p:txBody>
            <a:bodyPr lIns="0" tIns="0" rIns="0" bIns="0" rtlCol="0" anchor="ctr"/>
            <a:lstStyle/>
            <a:p>
              <a:pPr algn="l">
                <a:lnSpc>
                  <a:spcPts val="2640"/>
                </a:lnSpc>
              </a:pPr>
              <a:r>
                <a:rPr lang="en-US" sz="2200" b="1">
                  <a:solidFill>
                    <a:srgbClr val="1F5C2E"/>
                  </a:solidFill>
                  <a:latin typeface="Trebuchet MS Bold"/>
                  <a:ea typeface="Trebuchet MS Bold"/>
                  <a:cs typeface="Trebuchet MS Bold"/>
                  <a:sym typeface="Trebuchet MS Bold"/>
                </a:rPr>
                <a:t>Import .STL</a:t>
              </a:r>
            </a:p>
          </p:txBody>
        </p:sp>
      </p:grpSp>
      <p:grpSp>
        <p:nvGrpSpPr>
          <p:cNvPr id="20" name="Group 20"/>
          <p:cNvGrpSpPr/>
          <p:nvPr/>
        </p:nvGrpSpPr>
        <p:grpSpPr>
          <a:xfrm>
            <a:off x="685800" y="4188791"/>
            <a:ext cx="5120640" cy="1828800"/>
            <a:chOff x="0" y="0"/>
            <a:chExt cx="6827520" cy="2438400"/>
          </a:xfrm>
        </p:grpSpPr>
        <p:sp>
          <p:nvSpPr>
            <p:cNvPr id="21" name="Freeform 21"/>
            <p:cNvSpPr/>
            <p:nvPr/>
          </p:nvSpPr>
          <p:spPr>
            <a:xfrm>
              <a:off x="0" y="0"/>
              <a:ext cx="6827520" cy="2438400"/>
            </a:xfrm>
            <a:custGeom>
              <a:avLst/>
              <a:gdLst/>
              <a:ahLst/>
              <a:cxnLst/>
              <a:rect l="l" t="t" r="r" b="b"/>
              <a:pathLst>
                <a:path w="6827520" h="2438400">
                  <a:moveTo>
                    <a:pt x="0" y="0"/>
                  </a:moveTo>
                  <a:lnTo>
                    <a:pt x="6827520" y="0"/>
                  </a:lnTo>
                  <a:lnTo>
                    <a:pt x="6827520" y="2438400"/>
                  </a:lnTo>
                  <a:lnTo>
                    <a:pt x="0" y="2438400"/>
                  </a:lnTo>
                  <a:close/>
                </a:path>
              </a:pathLst>
            </a:custGeom>
            <a:blipFill>
              <a:blip r:embed="rId2">
                <a:alphaModFix amt="0"/>
              </a:blip>
              <a:stretch>
                <a:fillRect t="-4558" b="-4558"/>
              </a:stretch>
            </a:blipFill>
          </p:spPr>
          <p:txBody>
            <a:bodyPr/>
            <a:lstStyle/>
            <a:p>
              <a:endParaRPr lang="en-US"/>
            </a:p>
          </p:txBody>
        </p:sp>
        <p:sp>
          <p:nvSpPr>
            <p:cNvPr id="22" name="TextBox 22"/>
            <p:cNvSpPr txBox="1"/>
            <p:nvPr/>
          </p:nvSpPr>
          <p:spPr>
            <a:xfrm>
              <a:off x="0" y="-38100"/>
              <a:ext cx="6827520" cy="24765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Click the folder icon in Cura to load your model file.</a:t>
              </a:r>
            </a:p>
          </p:txBody>
        </p:sp>
      </p:grpSp>
      <p:grpSp>
        <p:nvGrpSpPr>
          <p:cNvPr id="23" name="Group 23"/>
          <p:cNvGrpSpPr/>
          <p:nvPr/>
        </p:nvGrpSpPr>
        <p:grpSpPr>
          <a:xfrm>
            <a:off x="6355080" y="3128087"/>
            <a:ext cx="5577840" cy="3108960"/>
            <a:chOff x="0" y="0"/>
            <a:chExt cx="7437120" cy="4145280"/>
          </a:xfrm>
        </p:grpSpPr>
        <p:sp>
          <p:nvSpPr>
            <p:cNvPr id="24" name="Freeform 24"/>
            <p:cNvSpPr/>
            <p:nvPr/>
          </p:nvSpPr>
          <p:spPr>
            <a:xfrm>
              <a:off x="0" y="0"/>
              <a:ext cx="7437120" cy="4145280"/>
            </a:xfrm>
            <a:custGeom>
              <a:avLst/>
              <a:gdLst/>
              <a:ahLst/>
              <a:cxnLst/>
              <a:rect l="l" t="t" r="r" b="b"/>
              <a:pathLst>
                <a:path w="7437120" h="4145280">
                  <a:moveTo>
                    <a:pt x="0" y="0"/>
                  </a:moveTo>
                  <a:lnTo>
                    <a:pt x="7437120" y="0"/>
                  </a:lnTo>
                  <a:lnTo>
                    <a:pt x="7437120" y="4145280"/>
                  </a:lnTo>
                  <a:lnTo>
                    <a:pt x="0" y="4145280"/>
                  </a:lnTo>
                  <a:close/>
                </a:path>
              </a:pathLst>
            </a:custGeom>
            <a:solidFill>
              <a:srgbClr val="FFFFFF"/>
            </a:solidFill>
          </p:spPr>
          <p:txBody>
            <a:bodyPr/>
            <a:lstStyle/>
            <a:p>
              <a:endParaRPr lang="en-US"/>
            </a:p>
          </p:txBody>
        </p:sp>
      </p:grpSp>
      <p:grpSp>
        <p:nvGrpSpPr>
          <p:cNvPr id="25" name="Group 25"/>
          <p:cNvGrpSpPr/>
          <p:nvPr/>
        </p:nvGrpSpPr>
        <p:grpSpPr>
          <a:xfrm>
            <a:off x="6355080" y="3128087"/>
            <a:ext cx="5577840" cy="109728"/>
            <a:chOff x="0" y="0"/>
            <a:chExt cx="7437120" cy="146304"/>
          </a:xfrm>
        </p:grpSpPr>
        <p:sp>
          <p:nvSpPr>
            <p:cNvPr id="26" name="Freeform 26"/>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1F5C2E"/>
            </a:solidFill>
          </p:spPr>
          <p:txBody>
            <a:bodyPr/>
            <a:lstStyle/>
            <a:p>
              <a:endParaRPr lang="en-US"/>
            </a:p>
          </p:txBody>
        </p:sp>
      </p:grpSp>
      <p:grpSp>
        <p:nvGrpSpPr>
          <p:cNvPr id="27" name="Group 27"/>
          <p:cNvGrpSpPr/>
          <p:nvPr/>
        </p:nvGrpSpPr>
        <p:grpSpPr>
          <a:xfrm>
            <a:off x="6574536" y="3365831"/>
            <a:ext cx="694944" cy="694944"/>
            <a:chOff x="0" y="0"/>
            <a:chExt cx="926592" cy="926592"/>
          </a:xfrm>
        </p:grpSpPr>
        <p:sp>
          <p:nvSpPr>
            <p:cNvPr id="28" name="Freeform 28"/>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007A3F"/>
            </a:solidFill>
          </p:spPr>
          <p:txBody>
            <a:bodyPr/>
            <a:lstStyle/>
            <a:p>
              <a:endParaRPr lang="en-US"/>
            </a:p>
          </p:txBody>
        </p:sp>
      </p:grpSp>
      <p:grpSp>
        <p:nvGrpSpPr>
          <p:cNvPr id="29" name="Group 29"/>
          <p:cNvGrpSpPr/>
          <p:nvPr/>
        </p:nvGrpSpPr>
        <p:grpSpPr>
          <a:xfrm>
            <a:off x="7415784" y="3365831"/>
            <a:ext cx="4297680" cy="694944"/>
            <a:chOff x="0" y="0"/>
            <a:chExt cx="5730240" cy="926592"/>
          </a:xfrm>
        </p:grpSpPr>
        <p:sp>
          <p:nvSpPr>
            <p:cNvPr id="30" name="Freeform 30"/>
            <p:cNvSpPr/>
            <p:nvPr/>
          </p:nvSpPr>
          <p:spPr>
            <a:xfrm>
              <a:off x="0" y="0"/>
              <a:ext cx="5730240" cy="926592"/>
            </a:xfrm>
            <a:custGeom>
              <a:avLst/>
              <a:gdLst/>
              <a:ahLst/>
              <a:cxnLst/>
              <a:rect l="l" t="t" r="r" b="b"/>
              <a:pathLst>
                <a:path w="5730240" h="926592">
                  <a:moveTo>
                    <a:pt x="0" y="0"/>
                  </a:moveTo>
                  <a:lnTo>
                    <a:pt x="5730240" y="0"/>
                  </a:lnTo>
                  <a:lnTo>
                    <a:pt x="5730240" y="926592"/>
                  </a:lnTo>
                  <a:lnTo>
                    <a:pt x="0" y="926592"/>
                  </a:lnTo>
                  <a:close/>
                </a:path>
              </a:pathLst>
            </a:custGeom>
            <a:blipFill>
              <a:blip r:embed="rId2">
                <a:alphaModFix amt="0"/>
              </a:blip>
              <a:stretch>
                <a:fillRect t="-70499" b="-70499"/>
              </a:stretch>
            </a:blipFill>
          </p:spPr>
          <p:txBody>
            <a:bodyPr/>
            <a:lstStyle/>
            <a:p>
              <a:endParaRPr lang="en-US"/>
            </a:p>
          </p:txBody>
        </p:sp>
        <p:sp>
          <p:nvSpPr>
            <p:cNvPr id="31" name="TextBox 31"/>
            <p:cNvSpPr txBox="1"/>
            <p:nvPr/>
          </p:nvSpPr>
          <p:spPr>
            <a:xfrm>
              <a:off x="0" y="-19050"/>
              <a:ext cx="5730240" cy="945642"/>
            </a:xfrm>
            <a:prstGeom prst="rect">
              <a:avLst/>
            </a:prstGeom>
          </p:spPr>
          <p:txBody>
            <a:bodyPr lIns="0" tIns="0" rIns="0" bIns="0" rtlCol="0" anchor="ctr"/>
            <a:lstStyle/>
            <a:p>
              <a:pPr algn="l">
                <a:lnSpc>
                  <a:spcPts val="2640"/>
                </a:lnSpc>
              </a:pPr>
              <a:r>
                <a:rPr lang="en-US" sz="2200" b="1">
                  <a:solidFill>
                    <a:srgbClr val="1F5C2E"/>
                  </a:solidFill>
                  <a:latin typeface="Trebuchet MS Bold"/>
                  <a:ea typeface="Trebuchet MS Bold"/>
                  <a:cs typeface="Trebuchet MS Bold"/>
                  <a:sym typeface="Trebuchet MS Bold"/>
                </a:rPr>
                <a:t>Position Model</a:t>
              </a:r>
            </a:p>
          </p:txBody>
        </p:sp>
      </p:grpSp>
      <p:grpSp>
        <p:nvGrpSpPr>
          <p:cNvPr id="32" name="Group 32"/>
          <p:cNvGrpSpPr/>
          <p:nvPr/>
        </p:nvGrpSpPr>
        <p:grpSpPr>
          <a:xfrm>
            <a:off x="6629400" y="4188791"/>
            <a:ext cx="5120640" cy="1828800"/>
            <a:chOff x="0" y="0"/>
            <a:chExt cx="6827520" cy="2438400"/>
          </a:xfrm>
        </p:grpSpPr>
        <p:sp>
          <p:nvSpPr>
            <p:cNvPr id="33" name="Freeform 33"/>
            <p:cNvSpPr/>
            <p:nvPr/>
          </p:nvSpPr>
          <p:spPr>
            <a:xfrm>
              <a:off x="0" y="0"/>
              <a:ext cx="6827520" cy="2438400"/>
            </a:xfrm>
            <a:custGeom>
              <a:avLst/>
              <a:gdLst/>
              <a:ahLst/>
              <a:cxnLst/>
              <a:rect l="l" t="t" r="r" b="b"/>
              <a:pathLst>
                <a:path w="6827520" h="2438400">
                  <a:moveTo>
                    <a:pt x="0" y="0"/>
                  </a:moveTo>
                  <a:lnTo>
                    <a:pt x="6827520" y="0"/>
                  </a:lnTo>
                  <a:lnTo>
                    <a:pt x="6827520" y="2438400"/>
                  </a:lnTo>
                  <a:lnTo>
                    <a:pt x="0" y="2438400"/>
                  </a:lnTo>
                  <a:close/>
                </a:path>
              </a:pathLst>
            </a:custGeom>
            <a:blipFill>
              <a:blip r:embed="rId2">
                <a:alphaModFix amt="0"/>
              </a:blip>
              <a:stretch>
                <a:fillRect t="-4558" b="-4558"/>
              </a:stretch>
            </a:blipFill>
          </p:spPr>
          <p:txBody>
            <a:bodyPr/>
            <a:lstStyle/>
            <a:p>
              <a:endParaRPr lang="en-US"/>
            </a:p>
          </p:txBody>
        </p:sp>
        <p:sp>
          <p:nvSpPr>
            <p:cNvPr id="34" name="TextBox 34"/>
            <p:cNvSpPr txBox="1"/>
            <p:nvPr/>
          </p:nvSpPr>
          <p:spPr>
            <a:xfrm>
              <a:off x="0" y="-38100"/>
              <a:ext cx="6827520" cy="24765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Use Move/Scale/Rotate (left toolbar) to place the model on the build plate.</a:t>
              </a:r>
            </a:p>
          </p:txBody>
        </p:sp>
      </p:grpSp>
      <p:grpSp>
        <p:nvGrpSpPr>
          <p:cNvPr id="35" name="Group 35"/>
          <p:cNvGrpSpPr/>
          <p:nvPr/>
        </p:nvGrpSpPr>
        <p:grpSpPr>
          <a:xfrm>
            <a:off x="12298680" y="3128087"/>
            <a:ext cx="5577840" cy="3108960"/>
            <a:chOff x="0" y="0"/>
            <a:chExt cx="7437120" cy="4145280"/>
          </a:xfrm>
        </p:grpSpPr>
        <p:sp>
          <p:nvSpPr>
            <p:cNvPr id="36" name="Freeform 36"/>
            <p:cNvSpPr/>
            <p:nvPr/>
          </p:nvSpPr>
          <p:spPr>
            <a:xfrm>
              <a:off x="0" y="0"/>
              <a:ext cx="7437120" cy="4145280"/>
            </a:xfrm>
            <a:custGeom>
              <a:avLst/>
              <a:gdLst/>
              <a:ahLst/>
              <a:cxnLst/>
              <a:rect l="l" t="t" r="r" b="b"/>
              <a:pathLst>
                <a:path w="7437120" h="4145280">
                  <a:moveTo>
                    <a:pt x="0" y="0"/>
                  </a:moveTo>
                  <a:lnTo>
                    <a:pt x="7437120" y="0"/>
                  </a:lnTo>
                  <a:lnTo>
                    <a:pt x="7437120" y="4145280"/>
                  </a:lnTo>
                  <a:lnTo>
                    <a:pt x="0" y="4145280"/>
                  </a:lnTo>
                  <a:close/>
                </a:path>
              </a:pathLst>
            </a:custGeom>
            <a:solidFill>
              <a:srgbClr val="FFFFFF"/>
            </a:solidFill>
          </p:spPr>
          <p:txBody>
            <a:bodyPr/>
            <a:lstStyle/>
            <a:p>
              <a:endParaRPr lang="en-US"/>
            </a:p>
          </p:txBody>
        </p:sp>
      </p:grpSp>
      <p:grpSp>
        <p:nvGrpSpPr>
          <p:cNvPr id="37" name="Group 37"/>
          <p:cNvGrpSpPr/>
          <p:nvPr/>
        </p:nvGrpSpPr>
        <p:grpSpPr>
          <a:xfrm>
            <a:off x="12298680" y="3128087"/>
            <a:ext cx="5577840" cy="109728"/>
            <a:chOff x="0" y="0"/>
            <a:chExt cx="7437120" cy="146304"/>
          </a:xfrm>
        </p:grpSpPr>
        <p:sp>
          <p:nvSpPr>
            <p:cNvPr id="38" name="Freeform 38"/>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1F5C2E"/>
            </a:solidFill>
          </p:spPr>
          <p:txBody>
            <a:bodyPr/>
            <a:lstStyle/>
            <a:p>
              <a:endParaRPr lang="en-US"/>
            </a:p>
          </p:txBody>
        </p:sp>
      </p:grpSp>
      <p:grpSp>
        <p:nvGrpSpPr>
          <p:cNvPr id="39" name="Group 39"/>
          <p:cNvGrpSpPr/>
          <p:nvPr/>
        </p:nvGrpSpPr>
        <p:grpSpPr>
          <a:xfrm>
            <a:off x="12518136" y="3365831"/>
            <a:ext cx="694944" cy="694944"/>
            <a:chOff x="0" y="0"/>
            <a:chExt cx="926592" cy="926592"/>
          </a:xfrm>
        </p:grpSpPr>
        <p:sp>
          <p:nvSpPr>
            <p:cNvPr id="40" name="Freeform 40"/>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007A3F"/>
            </a:solidFill>
          </p:spPr>
          <p:txBody>
            <a:bodyPr/>
            <a:lstStyle/>
            <a:p>
              <a:endParaRPr lang="en-US"/>
            </a:p>
          </p:txBody>
        </p:sp>
      </p:grpSp>
      <p:grpSp>
        <p:nvGrpSpPr>
          <p:cNvPr id="41" name="Group 41"/>
          <p:cNvGrpSpPr/>
          <p:nvPr/>
        </p:nvGrpSpPr>
        <p:grpSpPr>
          <a:xfrm>
            <a:off x="13359384" y="3365831"/>
            <a:ext cx="4297680" cy="694944"/>
            <a:chOff x="0" y="0"/>
            <a:chExt cx="5730240" cy="926592"/>
          </a:xfrm>
        </p:grpSpPr>
        <p:sp>
          <p:nvSpPr>
            <p:cNvPr id="42" name="Freeform 42"/>
            <p:cNvSpPr/>
            <p:nvPr/>
          </p:nvSpPr>
          <p:spPr>
            <a:xfrm>
              <a:off x="0" y="0"/>
              <a:ext cx="5730240" cy="926592"/>
            </a:xfrm>
            <a:custGeom>
              <a:avLst/>
              <a:gdLst/>
              <a:ahLst/>
              <a:cxnLst/>
              <a:rect l="l" t="t" r="r" b="b"/>
              <a:pathLst>
                <a:path w="5730240" h="926592">
                  <a:moveTo>
                    <a:pt x="0" y="0"/>
                  </a:moveTo>
                  <a:lnTo>
                    <a:pt x="5730240" y="0"/>
                  </a:lnTo>
                  <a:lnTo>
                    <a:pt x="5730240" y="926592"/>
                  </a:lnTo>
                  <a:lnTo>
                    <a:pt x="0" y="926592"/>
                  </a:lnTo>
                  <a:close/>
                </a:path>
              </a:pathLst>
            </a:custGeom>
            <a:blipFill>
              <a:blip r:embed="rId2">
                <a:alphaModFix amt="0"/>
              </a:blip>
              <a:stretch>
                <a:fillRect t="-70499" b="-70499"/>
              </a:stretch>
            </a:blipFill>
          </p:spPr>
          <p:txBody>
            <a:bodyPr/>
            <a:lstStyle/>
            <a:p>
              <a:endParaRPr lang="en-US"/>
            </a:p>
          </p:txBody>
        </p:sp>
        <p:sp>
          <p:nvSpPr>
            <p:cNvPr id="43" name="TextBox 43"/>
            <p:cNvSpPr txBox="1"/>
            <p:nvPr/>
          </p:nvSpPr>
          <p:spPr>
            <a:xfrm>
              <a:off x="0" y="-19050"/>
              <a:ext cx="5730240" cy="945642"/>
            </a:xfrm>
            <a:prstGeom prst="rect">
              <a:avLst/>
            </a:prstGeom>
          </p:spPr>
          <p:txBody>
            <a:bodyPr lIns="0" tIns="0" rIns="0" bIns="0" rtlCol="0" anchor="ctr"/>
            <a:lstStyle/>
            <a:p>
              <a:pPr algn="l">
                <a:lnSpc>
                  <a:spcPts val="2640"/>
                </a:lnSpc>
              </a:pPr>
              <a:r>
                <a:rPr lang="en-US" sz="2200" b="1">
                  <a:solidFill>
                    <a:srgbClr val="1F5C2E"/>
                  </a:solidFill>
                  <a:latin typeface="Trebuchet MS Bold"/>
                  <a:ea typeface="Trebuchet MS Bold"/>
                  <a:cs typeface="Trebuchet MS Bold"/>
                  <a:sym typeface="Trebuchet MS Bold"/>
                </a:rPr>
                <a:t>Set Profile</a:t>
              </a:r>
            </a:p>
          </p:txBody>
        </p:sp>
      </p:grpSp>
      <p:grpSp>
        <p:nvGrpSpPr>
          <p:cNvPr id="44" name="Group 44"/>
          <p:cNvGrpSpPr/>
          <p:nvPr/>
        </p:nvGrpSpPr>
        <p:grpSpPr>
          <a:xfrm>
            <a:off x="12573000" y="4188791"/>
            <a:ext cx="5120640" cy="1828800"/>
            <a:chOff x="0" y="0"/>
            <a:chExt cx="6827520" cy="2438400"/>
          </a:xfrm>
        </p:grpSpPr>
        <p:sp>
          <p:nvSpPr>
            <p:cNvPr id="45" name="Freeform 45"/>
            <p:cNvSpPr/>
            <p:nvPr/>
          </p:nvSpPr>
          <p:spPr>
            <a:xfrm>
              <a:off x="0" y="0"/>
              <a:ext cx="6827520" cy="2438400"/>
            </a:xfrm>
            <a:custGeom>
              <a:avLst/>
              <a:gdLst/>
              <a:ahLst/>
              <a:cxnLst/>
              <a:rect l="l" t="t" r="r" b="b"/>
              <a:pathLst>
                <a:path w="6827520" h="2438400">
                  <a:moveTo>
                    <a:pt x="0" y="0"/>
                  </a:moveTo>
                  <a:lnTo>
                    <a:pt x="6827520" y="0"/>
                  </a:lnTo>
                  <a:lnTo>
                    <a:pt x="6827520" y="2438400"/>
                  </a:lnTo>
                  <a:lnTo>
                    <a:pt x="0" y="2438400"/>
                  </a:lnTo>
                  <a:close/>
                </a:path>
              </a:pathLst>
            </a:custGeom>
            <a:blipFill>
              <a:blip r:embed="rId2">
                <a:alphaModFix amt="0"/>
              </a:blip>
              <a:stretch>
                <a:fillRect t="-4558" b="-4558"/>
              </a:stretch>
            </a:blipFill>
          </p:spPr>
          <p:txBody>
            <a:bodyPr/>
            <a:lstStyle/>
            <a:p>
              <a:endParaRPr lang="en-US"/>
            </a:p>
          </p:txBody>
        </p:sp>
        <p:sp>
          <p:nvSpPr>
            <p:cNvPr id="46" name="TextBox 46"/>
            <p:cNvSpPr txBox="1"/>
            <p:nvPr/>
          </p:nvSpPr>
          <p:spPr>
            <a:xfrm>
              <a:off x="0" y="-38100"/>
              <a:ext cx="6827520" cy="24765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Choose Standard Quality (0.2 mm) and PLA preset.</a:t>
              </a:r>
            </a:p>
          </p:txBody>
        </p:sp>
      </p:grpSp>
      <p:grpSp>
        <p:nvGrpSpPr>
          <p:cNvPr id="47" name="Group 47"/>
          <p:cNvGrpSpPr/>
          <p:nvPr/>
        </p:nvGrpSpPr>
        <p:grpSpPr>
          <a:xfrm>
            <a:off x="411480" y="6566231"/>
            <a:ext cx="5577840" cy="3108960"/>
            <a:chOff x="0" y="0"/>
            <a:chExt cx="7437120" cy="4145280"/>
          </a:xfrm>
        </p:grpSpPr>
        <p:sp>
          <p:nvSpPr>
            <p:cNvPr id="48" name="Freeform 48"/>
            <p:cNvSpPr/>
            <p:nvPr/>
          </p:nvSpPr>
          <p:spPr>
            <a:xfrm>
              <a:off x="0" y="0"/>
              <a:ext cx="7437120" cy="4145280"/>
            </a:xfrm>
            <a:custGeom>
              <a:avLst/>
              <a:gdLst/>
              <a:ahLst/>
              <a:cxnLst/>
              <a:rect l="l" t="t" r="r" b="b"/>
              <a:pathLst>
                <a:path w="7437120" h="4145280">
                  <a:moveTo>
                    <a:pt x="0" y="0"/>
                  </a:moveTo>
                  <a:lnTo>
                    <a:pt x="7437120" y="0"/>
                  </a:lnTo>
                  <a:lnTo>
                    <a:pt x="7437120" y="4145280"/>
                  </a:lnTo>
                  <a:lnTo>
                    <a:pt x="0" y="4145280"/>
                  </a:lnTo>
                  <a:close/>
                </a:path>
              </a:pathLst>
            </a:custGeom>
            <a:solidFill>
              <a:srgbClr val="FFFFFF"/>
            </a:solidFill>
          </p:spPr>
          <p:txBody>
            <a:bodyPr/>
            <a:lstStyle/>
            <a:p>
              <a:endParaRPr lang="en-US"/>
            </a:p>
          </p:txBody>
        </p:sp>
      </p:grpSp>
      <p:grpSp>
        <p:nvGrpSpPr>
          <p:cNvPr id="49" name="Group 49"/>
          <p:cNvGrpSpPr/>
          <p:nvPr/>
        </p:nvGrpSpPr>
        <p:grpSpPr>
          <a:xfrm>
            <a:off x="411480" y="6566231"/>
            <a:ext cx="5577840" cy="109728"/>
            <a:chOff x="0" y="0"/>
            <a:chExt cx="7437120" cy="146304"/>
          </a:xfrm>
        </p:grpSpPr>
        <p:sp>
          <p:nvSpPr>
            <p:cNvPr id="50" name="Freeform 50"/>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4A8C5C"/>
            </a:solidFill>
          </p:spPr>
          <p:txBody>
            <a:bodyPr/>
            <a:lstStyle/>
            <a:p>
              <a:endParaRPr lang="en-US"/>
            </a:p>
          </p:txBody>
        </p:sp>
      </p:grpSp>
      <p:grpSp>
        <p:nvGrpSpPr>
          <p:cNvPr id="51" name="Group 51"/>
          <p:cNvGrpSpPr/>
          <p:nvPr/>
        </p:nvGrpSpPr>
        <p:grpSpPr>
          <a:xfrm>
            <a:off x="630936" y="6803975"/>
            <a:ext cx="694944" cy="694944"/>
            <a:chOff x="0" y="0"/>
            <a:chExt cx="926592" cy="926592"/>
          </a:xfrm>
        </p:grpSpPr>
        <p:sp>
          <p:nvSpPr>
            <p:cNvPr id="52" name="Freeform 52"/>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007A3F"/>
            </a:solidFill>
          </p:spPr>
          <p:txBody>
            <a:bodyPr/>
            <a:lstStyle/>
            <a:p>
              <a:endParaRPr lang="en-US"/>
            </a:p>
          </p:txBody>
        </p:sp>
      </p:grpSp>
      <p:grpSp>
        <p:nvGrpSpPr>
          <p:cNvPr id="53" name="Group 53"/>
          <p:cNvGrpSpPr/>
          <p:nvPr/>
        </p:nvGrpSpPr>
        <p:grpSpPr>
          <a:xfrm>
            <a:off x="1472184" y="6803975"/>
            <a:ext cx="4297680" cy="694944"/>
            <a:chOff x="0" y="0"/>
            <a:chExt cx="5730240" cy="926592"/>
          </a:xfrm>
        </p:grpSpPr>
        <p:sp>
          <p:nvSpPr>
            <p:cNvPr id="54" name="Freeform 54"/>
            <p:cNvSpPr/>
            <p:nvPr/>
          </p:nvSpPr>
          <p:spPr>
            <a:xfrm>
              <a:off x="0" y="0"/>
              <a:ext cx="5730240" cy="926592"/>
            </a:xfrm>
            <a:custGeom>
              <a:avLst/>
              <a:gdLst/>
              <a:ahLst/>
              <a:cxnLst/>
              <a:rect l="l" t="t" r="r" b="b"/>
              <a:pathLst>
                <a:path w="5730240" h="926592">
                  <a:moveTo>
                    <a:pt x="0" y="0"/>
                  </a:moveTo>
                  <a:lnTo>
                    <a:pt x="5730240" y="0"/>
                  </a:lnTo>
                  <a:lnTo>
                    <a:pt x="5730240" y="926592"/>
                  </a:lnTo>
                  <a:lnTo>
                    <a:pt x="0" y="926592"/>
                  </a:lnTo>
                  <a:close/>
                </a:path>
              </a:pathLst>
            </a:custGeom>
            <a:blipFill>
              <a:blip r:embed="rId2">
                <a:alphaModFix amt="0"/>
              </a:blip>
              <a:stretch>
                <a:fillRect t="-70499" b="-70499"/>
              </a:stretch>
            </a:blipFill>
          </p:spPr>
          <p:txBody>
            <a:bodyPr/>
            <a:lstStyle/>
            <a:p>
              <a:endParaRPr lang="en-US"/>
            </a:p>
          </p:txBody>
        </p:sp>
        <p:sp>
          <p:nvSpPr>
            <p:cNvPr id="55" name="TextBox 55"/>
            <p:cNvSpPr txBox="1"/>
            <p:nvPr/>
          </p:nvSpPr>
          <p:spPr>
            <a:xfrm>
              <a:off x="0" y="-19050"/>
              <a:ext cx="5730240" cy="945642"/>
            </a:xfrm>
            <a:prstGeom prst="rect">
              <a:avLst/>
            </a:prstGeom>
          </p:spPr>
          <p:txBody>
            <a:bodyPr lIns="0" tIns="0" rIns="0" bIns="0" rtlCol="0" anchor="ctr"/>
            <a:lstStyle/>
            <a:p>
              <a:pPr algn="l">
                <a:lnSpc>
                  <a:spcPts val="2640"/>
                </a:lnSpc>
              </a:pPr>
              <a:r>
                <a:rPr lang="en-US" sz="2200" b="1">
                  <a:solidFill>
                    <a:srgbClr val="1F5C2E"/>
                  </a:solidFill>
                  <a:latin typeface="Trebuchet MS Bold"/>
                  <a:ea typeface="Trebuchet MS Bold"/>
                  <a:cs typeface="Trebuchet MS Bold"/>
                  <a:sym typeface="Trebuchet MS Bold"/>
                </a:rPr>
                <a:t>Click Slice</a:t>
              </a:r>
            </a:p>
          </p:txBody>
        </p:sp>
      </p:grpSp>
      <p:grpSp>
        <p:nvGrpSpPr>
          <p:cNvPr id="56" name="Group 56"/>
          <p:cNvGrpSpPr/>
          <p:nvPr/>
        </p:nvGrpSpPr>
        <p:grpSpPr>
          <a:xfrm>
            <a:off x="685800" y="7626935"/>
            <a:ext cx="5120640" cy="1828800"/>
            <a:chOff x="0" y="0"/>
            <a:chExt cx="6827520" cy="2438400"/>
          </a:xfrm>
        </p:grpSpPr>
        <p:sp>
          <p:nvSpPr>
            <p:cNvPr id="57" name="Freeform 57"/>
            <p:cNvSpPr/>
            <p:nvPr/>
          </p:nvSpPr>
          <p:spPr>
            <a:xfrm>
              <a:off x="0" y="0"/>
              <a:ext cx="6827520" cy="2438400"/>
            </a:xfrm>
            <a:custGeom>
              <a:avLst/>
              <a:gdLst/>
              <a:ahLst/>
              <a:cxnLst/>
              <a:rect l="l" t="t" r="r" b="b"/>
              <a:pathLst>
                <a:path w="6827520" h="2438400">
                  <a:moveTo>
                    <a:pt x="0" y="0"/>
                  </a:moveTo>
                  <a:lnTo>
                    <a:pt x="6827520" y="0"/>
                  </a:lnTo>
                  <a:lnTo>
                    <a:pt x="6827520" y="2438400"/>
                  </a:lnTo>
                  <a:lnTo>
                    <a:pt x="0" y="2438400"/>
                  </a:lnTo>
                  <a:close/>
                </a:path>
              </a:pathLst>
            </a:custGeom>
            <a:blipFill>
              <a:blip r:embed="rId2">
                <a:alphaModFix amt="0"/>
              </a:blip>
              <a:stretch>
                <a:fillRect t="-4558" b="-4558"/>
              </a:stretch>
            </a:blipFill>
          </p:spPr>
          <p:txBody>
            <a:bodyPr/>
            <a:lstStyle/>
            <a:p>
              <a:endParaRPr lang="en-US"/>
            </a:p>
          </p:txBody>
        </p:sp>
        <p:sp>
          <p:nvSpPr>
            <p:cNvPr id="58" name="TextBox 58"/>
            <p:cNvSpPr txBox="1"/>
            <p:nvPr/>
          </p:nvSpPr>
          <p:spPr>
            <a:xfrm>
              <a:off x="0" y="-38100"/>
              <a:ext cx="6827520" cy="24765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Cura processes the file and shows print time + material use.</a:t>
              </a:r>
            </a:p>
          </p:txBody>
        </p:sp>
      </p:grpSp>
      <p:grpSp>
        <p:nvGrpSpPr>
          <p:cNvPr id="59" name="Group 59"/>
          <p:cNvGrpSpPr/>
          <p:nvPr/>
        </p:nvGrpSpPr>
        <p:grpSpPr>
          <a:xfrm>
            <a:off x="6355080" y="6566231"/>
            <a:ext cx="5577840" cy="3108960"/>
            <a:chOff x="0" y="0"/>
            <a:chExt cx="7437120" cy="4145280"/>
          </a:xfrm>
        </p:grpSpPr>
        <p:sp>
          <p:nvSpPr>
            <p:cNvPr id="60" name="Freeform 60"/>
            <p:cNvSpPr/>
            <p:nvPr/>
          </p:nvSpPr>
          <p:spPr>
            <a:xfrm>
              <a:off x="0" y="0"/>
              <a:ext cx="7437120" cy="4145280"/>
            </a:xfrm>
            <a:custGeom>
              <a:avLst/>
              <a:gdLst/>
              <a:ahLst/>
              <a:cxnLst/>
              <a:rect l="l" t="t" r="r" b="b"/>
              <a:pathLst>
                <a:path w="7437120" h="4145280">
                  <a:moveTo>
                    <a:pt x="0" y="0"/>
                  </a:moveTo>
                  <a:lnTo>
                    <a:pt x="7437120" y="0"/>
                  </a:lnTo>
                  <a:lnTo>
                    <a:pt x="7437120" y="4145280"/>
                  </a:lnTo>
                  <a:lnTo>
                    <a:pt x="0" y="4145280"/>
                  </a:lnTo>
                  <a:close/>
                </a:path>
              </a:pathLst>
            </a:custGeom>
            <a:solidFill>
              <a:srgbClr val="FFFFFF"/>
            </a:solidFill>
          </p:spPr>
          <p:txBody>
            <a:bodyPr/>
            <a:lstStyle/>
            <a:p>
              <a:endParaRPr lang="en-US"/>
            </a:p>
          </p:txBody>
        </p:sp>
      </p:grpSp>
      <p:grpSp>
        <p:nvGrpSpPr>
          <p:cNvPr id="61" name="Group 61"/>
          <p:cNvGrpSpPr/>
          <p:nvPr/>
        </p:nvGrpSpPr>
        <p:grpSpPr>
          <a:xfrm>
            <a:off x="6355080" y="6566231"/>
            <a:ext cx="5577840" cy="109728"/>
            <a:chOff x="0" y="0"/>
            <a:chExt cx="7437120" cy="146304"/>
          </a:xfrm>
        </p:grpSpPr>
        <p:sp>
          <p:nvSpPr>
            <p:cNvPr id="62" name="Freeform 62"/>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4A8C5C"/>
            </a:solidFill>
          </p:spPr>
          <p:txBody>
            <a:bodyPr/>
            <a:lstStyle/>
            <a:p>
              <a:endParaRPr lang="en-US"/>
            </a:p>
          </p:txBody>
        </p:sp>
      </p:grpSp>
      <p:grpSp>
        <p:nvGrpSpPr>
          <p:cNvPr id="63" name="Group 63"/>
          <p:cNvGrpSpPr/>
          <p:nvPr/>
        </p:nvGrpSpPr>
        <p:grpSpPr>
          <a:xfrm>
            <a:off x="6574536" y="6803975"/>
            <a:ext cx="694944" cy="694944"/>
            <a:chOff x="0" y="0"/>
            <a:chExt cx="926592" cy="926592"/>
          </a:xfrm>
        </p:grpSpPr>
        <p:sp>
          <p:nvSpPr>
            <p:cNvPr id="64" name="Freeform 64"/>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007A3F"/>
            </a:solidFill>
          </p:spPr>
          <p:txBody>
            <a:bodyPr/>
            <a:lstStyle/>
            <a:p>
              <a:endParaRPr lang="en-US"/>
            </a:p>
          </p:txBody>
        </p:sp>
      </p:grpSp>
      <p:grpSp>
        <p:nvGrpSpPr>
          <p:cNvPr id="65" name="Group 65"/>
          <p:cNvGrpSpPr/>
          <p:nvPr/>
        </p:nvGrpSpPr>
        <p:grpSpPr>
          <a:xfrm>
            <a:off x="7415784" y="6803975"/>
            <a:ext cx="4297680" cy="694944"/>
            <a:chOff x="0" y="0"/>
            <a:chExt cx="5730240" cy="926592"/>
          </a:xfrm>
        </p:grpSpPr>
        <p:sp>
          <p:nvSpPr>
            <p:cNvPr id="66" name="Freeform 66"/>
            <p:cNvSpPr/>
            <p:nvPr/>
          </p:nvSpPr>
          <p:spPr>
            <a:xfrm>
              <a:off x="0" y="0"/>
              <a:ext cx="5730240" cy="926592"/>
            </a:xfrm>
            <a:custGeom>
              <a:avLst/>
              <a:gdLst/>
              <a:ahLst/>
              <a:cxnLst/>
              <a:rect l="l" t="t" r="r" b="b"/>
              <a:pathLst>
                <a:path w="5730240" h="926592">
                  <a:moveTo>
                    <a:pt x="0" y="0"/>
                  </a:moveTo>
                  <a:lnTo>
                    <a:pt x="5730240" y="0"/>
                  </a:lnTo>
                  <a:lnTo>
                    <a:pt x="5730240" y="926592"/>
                  </a:lnTo>
                  <a:lnTo>
                    <a:pt x="0" y="926592"/>
                  </a:lnTo>
                  <a:close/>
                </a:path>
              </a:pathLst>
            </a:custGeom>
            <a:blipFill>
              <a:blip r:embed="rId2">
                <a:alphaModFix amt="0"/>
              </a:blip>
              <a:stretch>
                <a:fillRect t="-70499" b="-70499"/>
              </a:stretch>
            </a:blipFill>
          </p:spPr>
          <p:txBody>
            <a:bodyPr/>
            <a:lstStyle/>
            <a:p>
              <a:endParaRPr lang="en-US"/>
            </a:p>
          </p:txBody>
        </p:sp>
        <p:sp>
          <p:nvSpPr>
            <p:cNvPr id="67" name="TextBox 67"/>
            <p:cNvSpPr txBox="1"/>
            <p:nvPr/>
          </p:nvSpPr>
          <p:spPr>
            <a:xfrm>
              <a:off x="0" y="-19050"/>
              <a:ext cx="5730240" cy="945642"/>
            </a:xfrm>
            <a:prstGeom prst="rect">
              <a:avLst/>
            </a:prstGeom>
          </p:spPr>
          <p:txBody>
            <a:bodyPr lIns="0" tIns="0" rIns="0" bIns="0" rtlCol="0" anchor="ctr"/>
            <a:lstStyle/>
            <a:p>
              <a:pPr algn="l">
                <a:lnSpc>
                  <a:spcPts val="2640"/>
                </a:lnSpc>
              </a:pPr>
              <a:r>
                <a:rPr lang="en-US" sz="2200" b="1">
                  <a:solidFill>
                    <a:srgbClr val="1F5C2E"/>
                  </a:solidFill>
                  <a:latin typeface="Trebuchet MS Bold"/>
                  <a:ea typeface="Trebuchet MS Bold"/>
                  <a:cs typeface="Trebuchet MS Bold"/>
                  <a:sym typeface="Trebuchet MS Bold"/>
                </a:rPr>
                <a:t>Preview Layers</a:t>
              </a:r>
            </a:p>
          </p:txBody>
        </p:sp>
      </p:grpSp>
      <p:grpSp>
        <p:nvGrpSpPr>
          <p:cNvPr id="68" name="Group 68"/>
          <p:cNvGrpSpPr/>
          <p:nvPr/>
        </p:nvGrpSpPr>
        <p:grpSpPr>
          <a:xfrm>
            <a:off x="6629400" y="7626935"/>
            <a:ext cx="5120640" cy="1828800"/>
            <a:chOff x="0" y="0"/>
            <a:chExt cx="6827520" cy="2438400"/>
          </a:xfrm>
        </p:grpSpPr>
        <p:sp>
          <p:nvSpPr>
            <p:cNvPr id="69" name="Freeform 69"/>
            <p:cNvSpPr/>
            <p:nvPr/>
          </p:nvSpPr>
          <p:spPr>
            <a:xfrm>
              <a:off x="0" y="0"/>
              <a:ext cx="6827520" cy="2438400"/>
            </a:xfrm>
            <a:custGeom>
              <a:avLst/>
              <a:gdLst/>
              <a:ahLst/>
              <a:cxnLst/>
              <a:rect l="l" t="t" r="r" b="b"/>
              <a:pathLst>
                <a:path w="6827520" h="2438400">
                  <a:moveTo>
                    <a:pt x="0" y="0"/>
                  </a:moveTo>
                  <a:lnTo>
                    <a:pt x="6827520" y="0"/>
                  </a:lnTo>
                  <a:lnTo>
                    <a:pt x="6827520" y="2438400"/>
                  </a:lnTo>
                  <a:lnTo>
                    <a:pt x="0" y="2438400"/>
                  </a:lnTo>
                  <a:close/>
                </a:path>
              </a:pathLst>
            </a:custGeom>
            <a:blipFill>
              <a:blip r:embed="rId2">
                <a:alphaModFix amt="0"/>
              </a:blip>
              <a:stretch>
                <a:fillRect t="-4558" b="-4558"/>
              </a:stretch>
            </a:blipFill>
          </p:spPr>
          <p:txBody>
            <a:bodyPr/>
            <a:lstStyle/>
            <a:p>
              <a:endParaRPr lang="en-US"/>
            </a:p>
          </p:txBody>
        </p:sp>
        <p:sp>
          <p:nvSpPr>
            <p:cNvPr id="70" name="TextBox 70"/>
            <p:cNvSpPr txBox="1"/>
            <p:nvPr/>
          </p:nvSpPr>
          <p:spPr>
            <a:xfrm>
              <a:off x="0" y="-38100"/>
              <a:ext cx="6827520" cy="24765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Switch to Preview tab to inspect each layer visually.</a:t>
              </a:r>
            </a:p>
          </p:txBody>
        </p:sp>
      </p:grpSp>
      <p:grpSp>
        <p:nvGrpSpPr>
          <p:cNvPr id="71" name="Group 71"/>
          <p:cNvGrpSpPr/>
          <p:nvPr/>
        </p:nvGrpSpPr>
        <p:grpSpPr>
          <a:xfrm>
            <a:off x="12298680" y="6566231"/>
            <a:ext cx="5577840" cy="3108960"/>
            <a:chOff x="0" y="0"/>
            <a:chExt cx="7437120" cy="4145280"/>
          </a:xfrm>
        </p:grpSpPr>
        <p:sp>
          <p:nvSpPr>
            <p:cNvPr id="72" name="Freeform 72"/>
            <p:cNvSpPr/>
            <p:nvPr/>
          </p:nvSpPr>
          <p:spPr>
            <a:xfrm>
              <a:off x="0" y="0"/>
              <a:ext cx="7437120" cy="4145280"/>
            </a:xfrm>
            <a:custGeom>
              <a:avLst/>
              <a:gdLst/>
              <a:ahLst/>
              <a:cxnLst/>
              <a:rect l="l" t="t" r="r" b="b"/>
              <a:pathLst>
                <a:path w="7437120" h="4145280">
                  <a:moveTo>
                    <a:pt x="0" y="0"/>
                  </a:moveTo>
                  <a:lnTo>
                    <a:pt x="7437120" y="0"/>
                  </a:lnTo>
                  <a:lnTo>
                    <a:pt x="7437120" y="4145280"/>
                  </a:lnTo>
                  <a:lnTo>
                    <a:pt x="0" y="4145280"/>
                  </a:lnTo>
                  <a:close/>
                </a:path>
              </a:pathLst>
            </a:custGeom>
            <a:solidFill>
              <a:srgbClr val="FFFFFF"/>
            </a:solidFill>
          </p:spPr>
          <p:txBody>
            <a:bodyPr/>
            <a:lstStyle/>
            <a:p>
              <a:endParaRPr lang="en-US"/>
            </a:p>
          </p:txBody>
        </p:sp>
      </p:grpSp>
      <p:grpSp>
        <p:nvGrpSpPr>
          <p:cNvPr id="73" name="Group 73"/>
          <p:cNvGrpSpPr/>
          <p:nvPr/>
        </p:nvGrpSpPr>
        <p:grpSpPr>
          <a:xfrm>
            <a:off x="12298680" y="6566231"/>
            <a:ext cx="5577840" cy="109728"/>
            <a:chOff x="0" y="0"/>
            <a:chExt cx="7437120" cy="146304"/>
          </a:xfrm>
        </p:grpSpPr>
        <p:sp>
          <p:nvSpPr>
            <p:cNvPr id="74" name="Freeform 74"/>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4A8C5C"/>
            </a:solidFill>
          </p:spPr>
          <p:txBody>
            <a:bodyPr/>
            <a:lstStyle/>
            <a:p>
              <a:endParaRPr lang="en-US"/>
            </a:p>
          </p:txBody>
        </p:sp>
      </p:grpSp>
      <p:grpSp>
        <p:nvGrpSpPr>
          <p:cNvPr id="75" name="Group 75"/>
          <p:cNvGrpSpPr/>
          <p:nvPr/>
        </p:nvGrpSpPr>
        <p:grpSpPr>
          <a:xfrm>
            <a:off x="12518136" y="6803975"/>
            <a:ext cx="694944" cy="694944"/>
            <a:chOff x="0" y="0"/>
            <a:chExt cx="926592" cy="926592"/>
          </a:xfrm>
        </p:grpSpPr>
        <p:sp>
          <p:nvSpPr>
            <p:cNvPr id="76" name="Freeform 76"/>
            <p:cNvSpPr/>
            <p:nvPr/>
          </p:nvSpPr>
          <p:spPr>
            <a:xfrm>
              <a:off x="0" y="0"/>
              <a:ext cx="926592" cy="926592"/>
            </a:xfrm>
            <a:custGeom>
              <a:avLst/>
              <a:gdLst/>
              <a:ahLst/>
              <a:cxnLst/>
              <a:rect l="l" t="t" r="r" b="b"/>
              <a:pathLst>
                <a:path w="926592" h="926592">
                  <a:moveTo>
                    <a:pt x="0" y="463296"/>
                  </a:moveTo>
                  <a:cubicBezTo>
                    <a:pt x="0" y="207391"/>
                    <a:pt x="207391" y="0"/>
                    <a:pt x="463296" y="0"/>
                  </a:cubicBezTo>
                  <a:cubicBezTo>
                    <a:pt x="719201" y="0"/>
                    <a:pt x="926592" y="207391"/>
                    <a:pt x="926592" y="463296"/>
                  </a:cubicBezTo>
                  <a:cubicBezTo>
                    <a:pt x="926592" y="719201"/>
                    <a:pt x="719201" y="926592"/>
                    <a:pt x="463296" y="926592"/>
                  </a:cubicBezTo>
                  <a:cubicBezTo>
                    <a:pt x="207391" y="926592"/>
                    <a:pt x="0" y="719201"/>
                    <a:pt x="0" y="463296"/>
                  </a:cubicBezTo>
                  <a:close/>
                </a:path>
              </a:pathLst>
            </a:custGeom>
            <a:solidFill>
              <a:srgbClr val="007A3F"/>
            </a:solidFill>
          </p:spPr>
          <p:txBody>
            <a:bodyPr/>
            <a:lstStyle/>
            <a:p>
              <a:endParaRPr lang="en-US"/>
            </a:p>
          </p:txBody>
        </p:sp>
      </p:grpSp>
      <p:grpSp>
        <p:nvGrpSpPr>
          <p:cNvPr id="77" name="Group 77"/>
          <p:cNvGrpSpPr/>
          <p:nvPr/>
        </p:nvGrpSpPr>
        <p:grpSpPr>
          <a:xfrm>
            <a:off x="13359384" y="6803975"/>
            <a:ext cx="4297680" cy="694944"/>
            <a:chOff x="0" y="0"/>
            <a:chExt cx="5730240" cy="926592"/>
          </a:xfrm>
        </p:grpSpPr>
        <p:sp>
          <p:nvSpPr>
            <p:cNvPr id="78" name="Freeform 78"/>
            <p:cNvSpPr/>
            <p:nvPr/>
          </p:nvSpPr>
          <p:spPr>
            <a:xfrm>
              <a:off x="0" y="0"/>
              <a:ext cx="5730240" cy="926592"/>
            </a:xfrm>
            <a:custGeom>
              <a:avLst/>
              <a:gdLst/>
              <a:ahLst/>
              <a:cxnLst/>
              <a:rect l="l" t="t" r="r" b="b"/>
              <a:pathLst>
                <a:path w="5730240" h="926592">
                  <a:moveTo>
                    <a:pt x="0" y="0"/>
                  </a:moveTo>
                  <a:lnTo>
                    <a:pt x="5730240" y="0"/>
                  </a:lnTo>
                  <a:lnTo>
                    <a:pt x="5730240" y="926592"/>
                  </a:lnTo>
                  <a:lnTo>
                    <a:pt x="0" y="926592"/>
                  </a:lnTo>
                  <a:close/>
                </a:path>
              </a:pathLst>
            </a:custGeom>
            <a:blipFill>
              <a:blip r:embed="rId2">
                <a:alphaModFix amt="0"/>
              </a:blip>
              <a:stretch>
                <a:fillRect t="-70499" b="-70499"/>
              </a:stretch>
            </a:blipFill>
          </p:spPr>
          <p:txBody>
            <a:bodyPr/>
            <a:lstStyle/>
            <a:p>
              <a:endParaRPr lang="en-US"/>
            </a:p>
          </p:txBody>
        </p:sp>
        <p:sp>
          <p:nvSpPr>
            <p:cNvPr id="79" name="TextBox 79"/>
            <p:cNvSpPr txBox="1"/>
            <p:nvPr/>
          </p:nvSpPr>
          <p:spPr>
            <a:xfrm>
              <a:off x="0" y="-19050"/>
              <a:ext cx="5730240" cy="945642"/>
            </a:xfrm>
            <a:prstGeom prst="rect">
              <a:avLst/>
            </a:prstGeom>
          </p:spPr>
          <p:txBody>
            <a:bodyPr lIns="0" tIns="0" rIns="0" bIns="0" rtlCol="0" anchor="ctr"/>
            <a:lstStyle/>
            <a:p>
              <a:pPr algn="l">
                <a:lnSpc>
                  <a:spcPts val="2640"/>
                </a:lnSpc>
              </a:pPr>
              <a:r>
                <a:rPr lang="en-US" sz="2200" b="1">
                  <a:solidFill>
                    <a:srgbClr val="1F5C2E"/>
                  </a:solidFill>
                  <a:latin typeface="Trebuchet MS Bold"/>
                  <a:ea typeface="Trebuchet MS Bold"/>
                  <a:cs typeface="Trebuchet MS Bold"/>
                  <a:sym typeface="Trebuchet MS Bold"/>
                </a:rPr>
                <a:t>Save to SD</a:t>
              </a:r>
            </a:p>
          </p:txBody>
        </p:sp>
      </p:grpSp>
      <p:grpSp>
        <p:nvGrpSpPr>
          <p:cNvPr id="80" name="Group 80"/>
          <p:cNvGrpSpPr/>
          <p:nvPr/>
        </p:nvGrpSpPr>
        <p:grpSpPr>
          <a:xfrm>
            <a:off x="12573000" y="7626935"/>
            <a:ext cx="5120640" cy="1828800"/>
            <a:chOff x="0" y="0"/>
            <a:chExt cx="6827520" cy="2438400"/>
          </a:xfrm>
        </p:grpSpPr>
        <p:sp>
          <p:nvSpPr>
            <p:cNvPr id="81" name="Freeform 81"/>
            <p:cNvSpPr/>
            <p:nvPr/>
          </p:nvSpPr>
          <p:spPr>
            <a:xfrm>
              <a:off x="0" y="0"/>
              <a:ext cx="6827520" cy="2438400"/>
            </a:xfrm>
            <a:custGeom>
              <a:avLst/>
              <a:gdLst/>
              <a:ahLst/>
              <a:cxnLst/>
              <a:rect l="l" t="t" r="r" b="b"/>
              <a:pathLst>
                <a:path w="6827520" h="2438400">
                  <a:moveTo>
                    <a:pt x="0" y="0"/>
                  </a:moveTo>
                  <a:lnTo>
                    <a:pt x="6827520" y="0"/>
                  </a:lnTo>
                  <a:lnTo>
                    <a:pt x="6827520" y="2438400"/>
                  </a:lnTo>
                  <a:lnTo>
                    <a:pt x="0" y="2438400"/>
                  </a:lnTo>
                  <a:close/>
                </a:path>
              </a:pathLst>
            </a:custGeom>
            <a:blipFill>
              <a:blip r:embed="rId2">
                <a:alphaModFix amt="0"/>
              </a:blip>
              <a:stretch>
                <a:fillRect t="-4558" b="-4558"/>
              </a:stretch>
            </a:blipFill>
          </p:spPr>
          <p:txBody>
            <a:bodyPr/>
            <a:lstStyle/>
            <a:p>
              <a:endParaRPr lang="en-US"/>
            </a:p>
          </p:txBody>
        </p:sp>
        <p:sp>
          <p:nvSpPr>
            <p:cNvPr id="82" name="TextBox 82"/>
            <p:cNvSpPr txBox="1"/>
            <p:nvPr/>
          </p:nvSpPr>
          <p:spPr>
            <a:xfrm>
              <a:off x="0" y="-38100"/>
              <a:ext cx="6827520" cy="24765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Save the .gcode file to the root of the SD card.</a:t>
              </a:r>
            </a:p>
          </p:txBody>
        </p:sp>
      </p:grpSp>
      <p:grpSp>
        <p:nvGrpSpPr>
          <p:cNvPr id="83" name="Group 83"/>
          <p:cNvGrpSpPr/>
          <p:nvPr/>
        </p:nvGrpSpPr>
        <p:grpSpPr>
          <a:xfrm>
            <a:off x="630936" y="3370022"/>
            <a:ext cx="694944" cy="694944"/>
            <a:chOff x="0" y="0"/>
            <a:chExt cx="926592" cy="926592"/>
          </a:xfrm>
        </p:grpSpPr>
        <p:sp>
          <p:nvSpPr>
            <p:cNvPr id="84" name="Freeform 84"/>
            <p:cNvSpPr/>
            <p:nvPr/>
          </p:nvSpPr>
          <p:spPr>
            <a:xfrm>
              <a:off x="0" y="0"/>
              <a:ext cx="926592" cy="926592"/>
            </a:xfrm>
            <a:custGeom>
              <a:avLst/>
              <a:gdLst/>
              <a:ahLst/>
              <a:cxnLst/>
              <a:rect l="l" t="t" r="r" b="b"/>
              <a:pathLst>
                <a:path w="926592" h="926592">
                  <a:moveTo>
                    <a:pt x="0" y="0"/>
                  </a:moveTo>
                  <a:lnTo>
                    <a:pt x="926592" y="0"/>
                  </a:lnTo>
                  <a:lnTo>
                    <a:pt x="926592" y="926592"/>
                  </a:lnTo>
                  <a:lnTo>
                    <a:pt x="0" y="926592"/>
                  </a:lnTo>
                  <a:close/>
                </a:path>
              </a:pathLst>
            </a:custGeom>
            <a:blipFill>
              <a:blip r:embed="rId2">
                <a:alphaModFix amt="0"/>
              </a:blip>
              <a:stretch>
                <a:fillRect l="-78303" r="-78303"/>
              </a:stretch>
            </a:blipFill>
          </p:spPr>
          <p:txBody>
            <a:bodyPr/>
            <a:lstStyle/>
            <a:p>
              <a:endParaRPr lang="en-US"/>
            </a:p>
          </p:txBody>
        </p:sp>
        <p:sp>
          <p:nvSpPr>
            <p:cNvPr id="85" name="TextBox 85"/>
            <p:cNvSpPr txBox="1"/>
            <p:nvPr/>
          </p:nvSpPr>
          <p:spPr>
            <a:xfrm>
              <a:off x="0" y="-9525"/>
              <a:ext cx="926592" cy="936117"/>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1</a:t>
              </a:r>
            </a:p>
          </p:txBody>
        </p:sp>
      </p:grpSp>
      <p:grpSp>
        <p:nvGrpSpPr>
          <p:cNvPr id="86" name="Group 86"/>
          <p:cNvGrpSpPr/>
          <p:nvPr/>
        </p:nvGrpSpPr>
        <p:grpSpPr>
          <a:xfrm>
            <a:off x="6574536" y="3365831"/>
            <a:ext cx="694944" cy="694944"/>
            <a:chOff x="0" y="0"/>
            <a:chExt cx="926592" cy="926592"/>
          </a:xfrm>
        </p:grpSpPr>
        <p:sp>
          <p:nvSpPr>
            <p:cNvPr id="87" name="Freeform 87"/>
            <p:cNvSpPr/>
            <p:nvPr/>
          </p:nvSpPr>
          <p:spPr>
            <a:xfrm>
              <a:off x="0" y="0"/>
              <a:ext cx="926592" cy="926592"/>
            </a:xfrm>
            <a:custGeom>
              <a:avLst/>
              <a:gdLst/>
              <a:ahLst/>
              <a:cxnLst/>
              <a:rect l="l" t="t" r="r" b="b"/>
              <a:pathLst>
                <a:path w="926592" h="926592">
                  <a:moveTo>
                    <a:pt x="0" y="0"/>
                  </a:moveTo>
                  <a:lnTo>
                    <a:pt x="926592" y="0"/>
                  </a:lnTo>
                  <a:lnTo>
                    <a:pt x="926592" y="926592"/>
                  </a:lnTo>
                  <a:lnTo>
                    <a:pt x="0" y="926592"/>
                  </a:lnTo>
                  <a:close/>
                </a:path>
              </a:pathLst>
            </a:custGeom>
            <a:blipFill>
              <a:blip r:embed="rId2">
                <a:alphaModFix amt="0"/>
              </a:blip>
              <a:stretch>
                <a:fillRect l="-78303" r="-78303"/>
              </a:stretch>
            </a:blipFill>
          </p:spPr>
          <p:txBody>
            <a:bodyPr/>
            <a:lstStyle/>
            <a:p>
              <a:endParaRPr lang="en-US"/>
            </a:p>
          </p:txBody>
        </p:sp>
        <p:sp>
          <p:nvSpPr>
            <p:cNvPr id="88" name="TextBox 88"/>
            <p:cNvSpPr txBox="1"/>
            <p:nvPr/>
          </p:nvSpPr>
          <p:spPr>
            <a:xfrm>
              <a:off x="0" y="-9525"/>
              <a:ext cx="926592" cy="936117"/>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2</a:t>
              </a:r>
            </a:p>
          </p:txBody>
        </p:sp>
      </p:grpSp>
      <p:grpSp>
        <p:nvGrpSpPr>
          <p:cNvPr id="89" name="Group 89"/>
          <p:cNvGrpSpPr/>
          <p:nvPr/>
        </p:nvGrpSpPr>
        <p:grpSpPr>
          <a:xfrm>
            <a:off x="12518136" y="3361640"/>
            <a:ext cx="694944" cy="694944"/>
            <a:chOff x="0" y="0"/>
            <a:chExt cx="926592" cy="926592"/>
          </a:xfrm>
        </p:grpSpPr>
        <p:sp>
          <p:nvSpPr>
            <p:cNvPr id="90" name="Freeform 90"/>
            <p:cNvSpPr/>
            <p:nvPr/>
          </p:nvSpPr>
          <p:spPr>
            <a:xfrm>
              <a:off x="0" y="0"/>
              <a:ext cx="926592" cy="926592"/>
            </a:xfrm>
            <a:custGeom>
              <a:avLst/>
              <a:gdLst/>
              <a:ahLst/>
              <a:cxnLst/>
              <a:rect l="l" t="t" r="r" b="b"/>
              <a:pathLst>
                <a:path w="926592" h="926592">
                  <a:moveTo>
                    <a:pt x="0" y="0"/>
                  </a:moveTo>
                  <a:lnTo>
                    <a:pt x="926592" y="0"/>
                  </a:lnTo>
                  <a:lnTo>
                    <a:pt x="926592" y="926592"/>
                  </a:lnTo>
                  <a:lnTo>
                    <a:pt x="0" y="926592"/>
                  </a:lnTo>
                  <a:close/>
                </a:path>
              </a:pathLst>
            </a:custGeom>
            <a:blipFill>
              <a:blip r:embed="rId2">
                <a:alphaModFix amt="0"/>
              </a:blip>
              <a:stretch>
                <a:fillRect l="-78303" r="-78303"/>
              </a:stretch>
            </a:blipFill>
          </p:spPr>
          <p:txBody>
            <a:bodyPr/>
            <a:lstStyle/>
            <a:p>
              <a:endParaRPr lang="en-US"/>
            </a:p>
          </p:txBody>
        </p:sp>
        <p:sp>
          <p:nvSpPr>
            <p:cNvPr id="91" name="TextBox 91"/>
            <p:cNvSpPr txBox="1"/>
            <p:nvPr/>
          </p:nvSpPr>
          <p:spPr>
            <a:xfrm>
              <a:off x="0" y="-9525"/>
              <a:ext cx="926592" cy="936117"/>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3</a:t>
              </a:r>
            </a:p>
          </p:txBody>
        </p:sp>
      </p:grpSp>
      <p:grpSp>
        <p:nvGrpSpPr>
          <p:cNvPr id="92" name="Group 92"/>
          <p:cNvGrpSpPr/>
          <p:nvPr/>
        </p:nvGrpSpPr>
        <p:grpSpPr>
          <a:xfrm>
            <a:off x="681228" y="6809309"/>
            <a:ext cx="694944" cy="694944"/>
            <a:chOff x="0" y="0"/>
            <a:chExt cx="926592" cy="926592"/>
          </a:xfrm>
        </p:grpSpPr>
        <p:sp>
          <p:nvSpPr>
            <p:cNvPr id="93" name="Freeform 93"/>
            <p:cNvSpPr/>
            <p:nvPr/>
          </p:nvSpPr>
          <p:spPr>
            <a:xfrm>
              <a:off x="0" y="0"/>
              <a:ext cx="926592" cy="926592"/>
            </a:xfrm>
            <a:custGeom>
              <a:avLst/>
              <a:gdLst/>
              <a:ahLst/>
              <a:cxnLst/>
              <a:rect l="l" t="t" r="r" b="b"/>
              <a:pathLst>
                <a:path w="926592" h="926592">
                  <a:moveTo>
                    <a:pt x="0" y="0"/>
                  </a:moveTo>
                  <a:lnTo>
                    <a:pt x="926592" y="0"/>
                  </a:lnTo>
                  <a:lnTo>
                    <a:pt x="926592" y="926592"/>
                  </a:lnTo>
                  <a:lnTo>
                    <a:pt x="0" y="926592"/>
                  </a:lnTo>
                  <a:close/>
                </a:path>
              </a:pathLst>
            </a:custGeom>
            <a:blipFill>
              <a:blip r:embed="rId2">
                <a:alphaModFix amt="0"/>
              </a:blip>
              <a:stretch>
                <a:fillRect l="-78303" r="-78303"/>
              </a:stretch>
            </a:blipFill>
          </p:spPr>
          <p:txBody>
            <a:bodyPr/>
            <a:lstStyle/>
            <a:p>
              <a:endParaRPr lang="en-US"/>
            </a:p>
          </p:txBody>
        </p:sp>
        <p:sp>
          <p:nvSpPr>
            <p:cNvPr id="94" name="TextBox 94"/>
            <p:cNvSpPr txBox="1"/>
            <p:nvPr/>
          </p:nvSpPr>
          <p:spPr>
            <a:xfrm>
              <a:off x="0" y="-9525"/>
              <a:ext cx="926592" cy="936117"/>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4</a:t>
              </a:r>
            </a:p>
          </p:txBody>
        </p:sp>
      </p:grpSp>
      <p:grpSp>
        <p:nvGrpSpPr>
          <p:cNvPr id="95" name="Group 95"/>
          <p:cNvGrpSpPr/>
          <p:nvPr/>
        </p:nvGrpSpPr>
        <p:grpSpPr>
          <a:xfrm>
            <a:off x="6574536" y="6803975"/>
            <a:ext cx="694944" cy="694944"/>
            <a:chOff x="0" y="0"/>
            <a:chExt cx="926592" cy="926592"/>
          </a:xfrm>
        </p:grpSpPr>
        <p:sp>
          <p:nvSpPr>
            <p:cNvPr id="96" name="Freeform 96"/>
            <p:cNvSpPr/>
            <p:nvPr/>
          </p:nvSpPr>
          <p:spPr>
            <a:xfrm>
              <a:off x="0" y="0"/>
              <a:ext cx="926592" cy="926592"/>
            </a:xfrm>
            <a:custGeom>
              <a:avLst/>
              <a:gdLst/>
              <a:ahLst/>
              <a:cxnLst/>
              <a:rect l="l" t="t" r="r" b="b"/>
              <a:pathLst>
                <a:path w="926592" h="926592">
                  <a:moveTo>
                    <a:pt x="0" y="0"/>
                  </a:moveTo>
                  <a:lnTo>
                    <a:pt x="926592" y="0"/>
                  </a:lnTo>
                  <a:lnTo>
                    <a:pt x="926592" y="926592"/>
                  </a:lnTo>
                  <a:lnTo>
                    <a:pt x="0" y="926592"/>
                  </a:lnTo>
                  <a:close/>
                </a:path>
              </a:pathLst>
            </a:custGeom>
            <a:blipFill>
              <a:blip r:embed="rId2">
                <a:alphaModFix amt="0"/>
              </a:blip>
              <a:stretch>
                <a:fillRect l="-78303" r="-78303"/>
              </a:stretch>
            </a:blipFill>
          </p:spPr>
          <p:txBody>
            <a:bodyPr/>
            <a:lstStyle/>
            <a:p>
              <a:endParaRPr lang="en-US"/>
            </a:p>
          </p:txBody>
        </p:sp>
        <p:sp>
          <p:nvSpPr>
            <p:cNvPr id="97" name="TextBox 97"/>
            <p:cNvSpPr txBox="1"/>
            <p:nvPr/>
          </p:nvSpPr>
          <p:spPr>
            <a:xfrm>
              <a:off x="0" y="-9525"/>
              <a:ext cx="926592" cy="936117"/>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5</a:t>
              </a:r>
            </a:p>
          </p:txBody>
        </p:sp>
      </p:grpSp>
      <p:grpSp>
        <p:nvGrpSpPr>
          <p:cNvPr id="98" name="Group 98"/>
          <p:cNvGrpSpPr/>
          <p:nvPr/>
        </p:nvGrpSpPr>
        <p:grpSpPr>
          <a:xfrm>
            <a:off x="12467844" y="6798641"/>
            <a:ext cx="694944" cy="694944"/>
            <a:chOff x="0" y="0"/>
            <a:chExt cx="926592" cy="926592"/>
          </a:xfrm>
        </p:grpSpPr>
        <p:sp>
          <p:nvSpPr>
            <p:cNvPr id="99" name="Freeform 99"/>
            <p:cNvSpPr/>
            <p:nvPr/>
          </p:nvSpPr>
          <p:spPr>
            <a:xfrm>
              <a:off x="0" y="0"/>
              <a:ext cx="926592" cy="926592"/>
            </a:xfrm>
            <a:custGeom>
              <a:avLst/>
              <a:gdLst/>
              <a:ahLst/>
              <a:cxnLst/>
              <a:rect l="l" t="t" r="r" b="b"/>
              <a:pathLst>
                <a:path w="926592" h="926592">
                  <a:moveTo>
                    <a:pt x="0" y="0"/>
                  </a:moveTo>
                  <a:lnTo>
                    <a:pt x="926592" y="0"/>
                  </a:lnTo>
                  <a:lnTo>
                    <a:pt x="926592" y="926592"/>
                  </a:lnTo>
                  <a:lnTo>
                    <a:pt x="0" y="926592"/>
                  </a:lnTo>
                  <a:close/>
                </a:path>
              </a:pathLst>
            </a:custGeom>
            <a:blipFill>
              <a:blip r:embed="rId2">
                <a:alphaModFix amt="0"/>
              </a:blip>
              <a:stretch>
                <a:fillRect l="-78303" r="-78303"/>
              </a:stretch>
            </a:blipFill>
          </p:spPr>
          <p:txBody>
            <a:bodyPr/>
            <a:lstStyle/>
            <a:p>
              <a:endParaRPr lang="en-US"/>
            </a:p>
          </p:txBody>
        </p:sp>
        <p:sp>
          <p:nvSpPr>
            <p:cNvPr id="100" name="TextBox 100"/>
            <p:cNvSpPr txBox="1"/>
            <p:nvPr/>
          </p:nvSpPr>
          <p:spPr>
            <a:xfrm>
              <a:off x="0" y="-9525"/>
              <a:ext cx="926592" cy="936117"/>
            </a:xfrm>
            <a:prstGeom prst="rect">
              <a:avLst/>
            </a:prstGeom>
          </p:spPr>
          <p:txBody>
            <a:bodyPr lIns="0" tIns="0" rIns="0" bIns="0" rtlCol="0" anchor="ctr"/>
            <a:lstStyle/>
            <a:p>
              <a:pPr algn="ctr">
                <a:lnSpc>
                  <a:spcPts val="3120"/>
                </a:lnSpc>
              </a:pPr>
              <a:r>
                <a:rPr lang="en-US" sz="2600" b="1">
                  <a:solidFill>
                    <a:srgbClr val="FFFFFF"/>
                  </a:solidFill>
                  <a:latin typeface="Trebuchet MS Bold"/>
                  <a:ea typeface="Trebuchet MS Bold"/>
                  <a:cs typeface="Trebuchet MS Bold"/>
                  <a:sym typeface="Trebuchet MS Bold"/>
                </a:rPr>
                <a:t>6</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5133320"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3 Recommended Cura Settings for Your First Print</a:t>
            </a:r>
          </a:p>
        </p:txBody>
      </p:sp>
      <p:grpSp>
        <p:nvGrpSpPr>
          <p:cNvPr id="6" name="Group 6"/>
          <p:cNvGrpSpPr/>
          <p:nvPr/>
        </p:nvGrpSpPr>
        <p:grpSpPr>
          <a:xfrm>
            <a:off x="411480" y="1725817"/>
            <a:ext cx="5577840" cy="3840480"/>
            <a:chOff x="0" y="0"/>
            <a:chExt cx="7437120" cy="5120640"/>
          </a:xfrm>
        </p:grpSpPr>
        <p:sp>
          <p:nvSpPr>
            <p:cNvPr id="7" name="Freeform 7"/>
            <p:cNvSpPr/>
            <p:nvPr/>
          </p:nvSpPr>
          <p:spPr>
            <a:xfrm>
              <a:off x="0" y="0"/>
              <a:ext cx="7437120" cy="5120640"/>
            </a:xfrm>
            <a:custGeom>
              <a:avLst/>
              <a:gdLst/>
              <a:ahLst/>
              <a:cxnLst/>
              <a:rect l="l" t="t" r="r" b="b"/>
              <a:pathLst>
                <a:path w="7437120" h="5120640">
                  <a:moveTo>
                    <a:pt x="0" y="0"/>
                  </a:moveTo>
                  <a:lnTo>
                    <a:pt x="7437120" y="0"/>
                  </a:lnTo>
                  <a:lnTo>
                    <a:pt x="7437120" y="5120640"/>
                  </a:lnTo>
                  <a:lnTo>
                    <a:pt x="0" y="5120640"/>
                  </a:lnTo>
                  <a:close/>
                </a:path>
              </a:pathLst>
            </a:custGeom>
            <a:solidFill>
              <a:srgbClr val="FFFFFF"/>
            </a:solidFill>
          </p:spPr>
          <p:txBody>
            <a:bodyPr/>
            <a:lstStyle/>
            <a:p>
              <a:endParaRPr lang="en-US"/>
            </a:p>
          </p:txBody>
        </p:sp>
      </p:grpSp>
      <p:grpSp>
        <p:nvGrpSpPr>
          <p:cNvPr id="8" name="Group 8"/>
          <p:cNvGrpSpPr/>
          <p:nvPr/>
        </p:nvGrpSpPr>
        <p:grpSpPr>
          <a:xfrm>
            <a:off x="685800" y="2091577"/>
            <a:ext cx="1005840" cy="1005840"/>
            <a:chOff x="0" y="0"/>
            <a:chExt cx="1341120" cy="1341120"/>
          </a:xfrm>
        </p:grpSpPr>
        <p:sp>
          <p:nvSpPr>
            <p:cNvPr id="9" name="Freeform 9"/>
            <p:cNvSpPr/>
            <p:nvPr/>
          </p:nvSpPr>
          <p:spPr>
            <a:xfrm>
              <a:off x="0" y="0"/>
              <a:ext cx="1341120" cy="1341120"/>
            </a:xfrm>
            <a:custGeom>
              <a:avLst/>
              <a:gdLst/>
              <a:ahLst/>
              <a:cxnLst/>
              <a:rect l="l" t="t" r="r" b="b"/>
              <a:pathLst>
                <a:path w="1341120" h="1341120">
                  <a:moveTo>
                    <a:pt x="0" y="670560"/>
                  </a:moveTo>
                  <a:cubicBezTo>
                    <a:pt x="0" y="300228"/>
                    <a:pt x="300228" y="0"/>
                    <a:pt x="670560" y="0"/>
                  </a:cubicBezTo>
                  <a:cubicBezTo>
                    <a:pt x="1040892" y="0"/>
                    <a:pt x="1341120" y="300228"/>
                    <a:pt x="1341120" y="670560"/>
                  </a:cubicBezTo>
                  <a:cubicBezTo>
                    <a:pt x="1341120" y="1040892"/>
                    <a:pt x="1040892" y="1341120"/>
                    <a:pt x="670560" y="1341120"/>
                  </a:cubicBezTo>
                  <a:cubicBezTo>
                    <a:pt x="300228" y="1341120"/>
                    <a:pt x="0" y="1040892"/>
                    <a:pt x="0" y="670560"/>
                  </a:cubicBezTo>
                  <a:close/>
                </a:path>
              </a:pathLst>
            </a:custGeom>
            <a:solidFill>
              <a:srgbClr val="1F5C2E"/>
            </a:solidFill>
          </p:spPr>
          <p:txBody>
            <a:bodyPr/>
            <a:lstStyle/>
            <a:p>
              <a:endParaRPr lang="en-US"/>
            </a:p>
          </p:txBody>
        </p:sp>
      </p:grpSp>
      <p:grpSp>
        <p:nvGrpSpPr>
          <p:cNvPr id="10" name="Group 10"/>
          <p:cNvGrpSpPr/>
          <p:nvPr/>
        </p:nvGrpSpPr>
        <p:grpSpPr>
          <a:xfrm>
            <a:off x="868680" y="2274457"/>
            <a:ext cx="640080" cy="640080"/>
            <a:chOff x="0" y="0"/>
            <a:chExt cx="853440" cy="853440"/>
          </a:xfrm>
        </p:grpSpPr>
        <p:sp>
          <p:nvSpPr>
            <p:cNvPr id="11" name="Freeform 11" descr="preencoded.png"/>
            <p:cNvSpPr/>
            <p:nvPr/>
          </p:nvSpPr>
          <p:spPr>
            <a:xfrm>
              <a:off x="0" y="0"/>
              <a:ext cx="853440" cy="853440"/>
            </a:xfrm>
            <a:custGeom>
              <a:avLst/>
              <a:gdLst/>
              <a:ahLst/>
              <a:cxnLst/>
              <a:rect l="l" t="t" r="r" b="b"/>
              <a:pathLst>
                <a:path w="853440" h="853440">
                  <a:moveTo>
                    <a:pt x="0" y="0"/>
                  </a:moveTo>
                  <a:lnTo>
                    <a:pt x="853440" y="0"/>
                  </a:lnTo>
                  <a:lnTo>
                    <a:pt x="853440" y="853440"/>
                  </a:lnTo>
                  <a:lnTo>
                    <a:pt x="0" y="853440"/>
                  </a:lnTo>
                  <a:lnTo>
                    <a:pt x="0" y="0"/>
                  </a:lnTo>
                  <a:close/>
                </a:path>
              </a:pathLst>
            </a:custGeom>
            <a:blipFill>
              <a:blip r:embed="rId2"/>
              <a:stretch>
                <a:fillRect/>
              </a:stretch>
            </a:blipFill>
          </p:spPr>
          <p:txBody>
            <a:bodyPr/>
            <a:lstStyle/>
            <a:p>
              <a:endParaRPr lang="en-US"/>
            </a:p>
          </p:txBody>
        </p:sp>
      </p:grpSp>
      <p:grpSp>
        <p:nvGrpSpPr>
          <p:cNvPr id="12" name="Group 12"/>
          <p:cNvGrpSpPr/>
          <p:nvPr/>
        </p:nvGrpSpPr>
        <p:grpSpPr>
          <a:xfrm>
            <a:off x="1874520" y="2091577"/>
            <a:ext cx="3840480" cy="548640"/>
            <a:chOff x="0" y="0"/>
            <a:chExt cx="5120640" cy="731520"/>
          </a:xfrm>
        </p:grpSpPr>
        <p:sp>
          <p:nvSpPr>
            <p:cNvPr id="13" name="Freeform 13"/>
            <p:cNvSpPr/>
            <p:nvPr/>
          </p:nvSpPr>
          <p:spPr>
            <a:xfrm>
              <a:off x="0" y="0"/>
              <a:ext cx="5120640" cy="731520"/>
            </a:xfrm>
            <a:custGeom>
              <a:avLst/>
              <a:gdLst/>
              <a:ahLst/>
              <a:cxnLst/>
              <a:rect l="l" t="t" r="r" b="b"/>
              <a:pathLst>
                <a:path w="5120640" h="731520">
                  <a:moveTo>
                    <a:pt x="0" y="0"/>
                  </a:moveTo>
                  <a:lnTo>
                    <a:pt x="5120640" y="0"/>
                  </a:lnTo>
                  <a:lnTo>
                    <a:pt x="5120640" y="731520"/>
                  </a:lnTo>
                  <a:lnTo>
                    <a:pt x="0" y="731520"/>
                  </a:lnTo>
                  <a:close/>
                </a:path>
              </a:pathLst>
            </a:custGeom>
            <a:blipFill>
              <a:blip r:embed="rId3">
                <a:alphaModFix amt="0"/>
              </a:blip>
              <a:stretch>
                <a:fillRect t="-86395" b="-86395"/>
              </a:stretch>
            </a:blipFill>
          </p:spPr>
          <p:txBody>
            <a:bodyPr/>
            <a:lstStyle/>
            <a:p>
              <a:endParaRPr lang="en-US"/>
            </a:p>
          </p:txBody>
        </p:sp>
        <p:sp>
          <p:nvSpPr>
            <p:cNvPr id="14" name="TextBox 14"/>
            <p:cNvSpPr txBox="1"/>
            <p:nvPr/>
          </p:nvSpPr>
          <p:spPr>
            <a:xfrm>
              <a:off x="0" y="0"/>
              <a:ext cx="5120640" cy="73152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Layer Height</a:t>
              </a:r>
            </a:p>
          </p:txBody>
        </p:sp>
      </p:grpSp>
      <p:grpSp>
        <p:nvGrpSpPr>
          <p:cNvPr id="15" name="Group 15"/>
          <p:cNvGrpSpPr/>
          <p:nvPr/>
        </p:nvGrpSpPr>
        <p:grpSpPr>
          <a:xfrm>
            <a:off x="685800" y="3280297"/>
            <a:ext cx="5120640" cy="914400"/>
            <a:chOff x="0" y="0"/>
            <a:chExt cx="6827520" cy="1219200"/>
          </a:xfrm>
        </p:grpSpPr>
        <p:sp>
          <p:nvSpPr>
            <p:cNvPr id="16" name="Freeform 16"/>
            <p:cNvSpPr/>
            <p:nvPr/>
          </p:nvSpPr>
          <p:spPr>
            <a:xfrm>
              <a:off x="0" y="0"/>
              <a:ext cx="6827520" cy="1219200"/>
            </a:xfrm>
            <a:custGeom>
              <a:avLst/>
              <a:gdLst/>
              <a:ahLst/>
              <a:cxnLst/>
              <a:rect l="l" t="t" r="r" b="b"/>
              <a:pathLst>
                <a:path w="6827520" h="1219200">
                  <a:moveTo>
                    <a:pt x="0" y="0"/>
                  </a:moveTo>
                  <a:lnTo>
                    <a:pt x="6827520" y="0"/>
                  </a:lnTo>
                  <a:lnTo>
                    <a:pt x="6827520" y="1219200"/>
                  </a:lnTo>
                  <a:lnTo>
                    <a:pt x="0" y="1219200"/>
                  </a:lnTo>
                  <a:close/>
                </a:path>
              </a:pathLst>
            </a:custGeom>
            <a:blipFill>
              <a:blip r:embed="rId3">
                <a:alphaModFix amt="0"/>
              </a:blip>
              <a:stretch>
                <a:fillRect t="-59116" b="-59116"/>
              </a:stretch>
            </a:blipFill>
          </p:spPr>
          <p:txBody>
            <a:bodyPr/>
            <a:lstStyle/>
            <a:p>
              <a:endParaRPr lang="en-US"/>
            </a:p>
          </p:txBody>
        </p:sp>
        <p:sp>
          <p:nvSpPr>
            <p:cNvPr id="17" name="TextBox 17"/>
            <p:cNvSpPr txBox="1"/>
            <p:nvPr/>
          </p:nvSpPr>
          <p:spPr>
            <a:xfrm>
              <a:off x="0" y="0"/>
              <a:ext cx="6827520" cy="1219200"/>
            </a:xfrm>
            <a:prstGeom prst="rect">
              <a:avLst/>
            </a:prstGeom>
          </p:spPr>
          <p:txBody>
            <a:bodyPr lIns="0" tIns="0" rIns="0" bIns="0" rtlCol="0" anchor="ctr"/>
            <a:lstStyle/>
            <a:p>
              <a:pPr algn="ctr">
                <a:lnSpc>
                  <a:spcPts val="5280"/>
                </a:lnSpc>
              </a:pPr>
              <a:r>
                <a:rPr lang="en-US" sz="4400" b="1">
                  <a:solidFill>
                    <a:srgbClr val="FF0000"/>
                  </a:solidFill>
                  <a:latin typeface="Canva Sans Bold"/>
                  <a:ea typeface="Canva Sans Bold"/>
                  <a:cs typeface="Canva Sans Bold"/>
                  <a:sym typeface="Canva Sans Bold"/>
                </a:rPr>
                <a:t>0.2 mm</a:t>
              </a:r>
            </a:p>
          </p:txBody>
        </p:sp>
      </p:grpSp>
      <p:grpSp>
        <p:nvGrpSpPr>
          <p:cNvPr id="18" name="Group 18"/>
          <p:cNvGrpSpPr/>
          <p:nvPr/>
        </p:nvGrpSpPr>
        <p:grpSpPr>
          <a:xfrm>
            <a:off x="685800" y="4322713"/>
            <a:ext cx="5120640" cy="1097280"/>
            <a:chOff x="0" y="0"/>
            <a:chExt cx="6827520" cy="1463040"/>
          </a:xfrm>
        </p:grpSpPr>
        <p:sp>
          <p:nvSpPr>
            <p:cNvPr id="19" name="Freeform 19"/>
            <p:cNvSpPr/>
            <p:nvPr/>
          </p:nvSpPr>
          <p:spPr>
            <a:xfrm>
              <a:off x="0" y="0"/>
              <a:ext cx="6827520" cy="1463040"/>
            </a:xfrm>
            <a:custGeom>
              <a:avLst/>
              <a:gdLst/>
              <a:ahLst/>
              <a:cxnLst/>
              <a:rect l="l" t="t" r="r" b="b"/>
              <a:pathLst>
                <a:path w="6827520" h="1463040">
                  <a:moveTo>
                    <a:pt x="0" y="0"/>
                  </a:moveTo>
                  <a:lnTo>
                    <a:pt x="6827520" y="0"/>
                  </a:lnTo>
                  <a:lnTo>
                    <a:pt x="6827520" y="1463040"/>
                  </a:lnTo>
                  <a:lnTo>
                    <a:pt x="0" y="1463040"/>
                  </a:lnTo>
                  <a:close/>
                </a:path>
              </a:pathLst>
            </a:custGeom>
            <a:blipFill>
              <a:blip r:embed="rId3">
                <a:alphaModFix amt="0"/>
              </a:blip>
              <a:stretch>
                <a:fillRect t="-40930" b="-40930"/>
              </a:stretch>
            </a:blipFill>
          </p:spPr>
          <p:txBody>
            <a:bodyPr/>
            <a:lstStyle/>
            <a:p>
              <a:endParaRPr lang="en-US"/>
            </a:p>
          </p:txBody>
        </p:sp>
        <p:sp>
          <p:nvSpPr>
            <p:cNvPr id="20" name="TextBox 20"/>
            <p:cNvSpPr txBox="1"/>
            <p:nvPr/>
          </p:nvSpPr>
          <p:spPr>
            <a:xfrm>
              <a:off x="0" y="9525"/>
              <a:ext cx="6827520" cy="14535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Good balance of quality and print time. (0.1 mm = finer; 0.3 mm = faster)</a:t>
              </a:r>
            </a:p>
          </p:txBody>
        </p:sp>
      </p:grpSp>
      <p:grpSp>
        <p:nvGrpSpPr>
          <p:cNvPr id="21" name="Group 21"/>
          <p:cNvGrpSpPr/>
          <p:nvPr/>
        </p:nvGrpSpPr>
        <p:grpSpPr>
          <a:xfrm>
            <a:off x="6355080" y="1725817"/>
            <a:ext cx="5577840" cy="3840480"/>
            <a:chOff x="0" y="0"/>
            <a:chExt cx="7437120" cy="5120640"/>
          </a:xfrm>
        </p:grpSpPr>
        <p:sp>
          <p:nvSpPr>
            <p:cNvPr id="22" name="Freeform 22"/>
            <p:cNvSpPr/>
            <p:nvPr/>
          </p:nvSpPr>
          <p:spPr>
            <a:xfrm>
              <a:off x="0" y="0"/>
              <a:ext cx="7437120" cy="5120640"/>
            </a:xfrm>
            <a:custGeom>
              <a:avLst/>
              <a:gdLst/>
              <a:ahLst/>
              <a:cxnLst/>
              <a:rect l="l" t="t" r="r" b="b"/>
              <a:pathLst>
                <a:path w="7437120" h="5120640">
                  <a:moveTo>
                    <a:pt x="0" y="0"/>
                  </a:moveTo>
                  <a:lnTo>
                    <a:pt x="7437120" y="0"/>
                  </a:lnTo>
                  <a:lnTo>
                    <a:pt x="7437120" y="5120640"/>
                  </a:lnTo>
                  <a:lnTo>
                    <a:pt x="0" y="5120640"/>
                  </a:lnTo>
                  <a:close/>
                </a:path>
              </a:pathLst>
            </a:custGeom>
            <a:solidFill>
              <a:srgbClr val="FFFFFF"/>
            </a:solidFill>
          </p:spPr>
          <p:txBody>
            <a:bodyPr/>
            <a:lstStyle/>
            <a:p>
              <a:endParaRPr lang="en-US"/>
            </a:p>
          </p:txBody>
        </p:sp>
      </p:grpSp>
      <p:grpSp>
        <p:nvGrpSpPr>
          <p:cNvPr id="23" name="Group 23"/>
          <p:cNvGrpSpPr/>
          <p:nvPr/>
        </p:nvGrpSpPr>
        <p:grpSpPr>
          <a:xfrm>
            <a:off x="6629400" y="2091577"/>
            <a:ext cx="1005840" cy="1005840"/>
            <a:chOff x="0" y="0"/>
            <a:chExt cx="1341120" cy="1341120"/>
          </a:xfrm>
        </p:grpSpPr>
        <p:sp>
          <p:nvSpPr>
            <p:cNvPr id="24" name="Freeform 24"/>
            <p:cNvSpPr/>
            <p:nvPr/>
          </p:nvSpPr>
          <p:spPr>
            <a:xfrm>
              <a:off x="0" y="0"/>
              <a:ext cx="1341120" cy="1341120"/>
            </a:xfrm>
            <a:custGeom>
              <a:avLst/>
              <a:gdLst/>
              <a:ahLst/>
              <a:cxnLst/>
              <a:rect l="l" t="t" r="r" b="b"/>
              <a:pathLst>
                <a:path w="1341120" h="1341120">
                  <a:moveTo>
                    <a:pt x="0" y="670560"/>
                  </a:moveTo>
                  <a:cubicBezTo>
                    <a:pt x="0" y="300228"/>
                    <a:pt x="300228" y="0"/>
                    <a:pt x="670560" y="0"/>
                  </a:cubicBezTo>
                  <a:cubicBezTo>
                    <a:pt x="1040892" y="0"/>
                    <a:pt x="1341120" y="300228"/>
                    <a:pt x="1341120" y="670560"/>
                  </a:cubicBezTo>
                  <a:cubicBezTo>
                    <a:pt x="1341120" y="1040892"/>
                    <a:pt x="1040892" y="1341120"/>
                    <a:pt x="670560" y="1341120"/>
                  </a:cubicBezTo>
                  <a:cubicBezTo>
                    <a:pt x="300228" y="1341120"/>
                    <a:pt x="0" y="1040892"/>
                    <a:pt x="0" y="670560"/>
                  </a:cubicBezTo>
                  <a:close/>
                </a:path>
              </a:pathLst>
            </a:custGeom>
            <a:solidFill>
              <a:srgbClr val="1F5C2E"/>
            </a:solidFill>
          </p:spPr>
          <p:txBody>
            <a:bodyPr/>
            <a:lstStyle/>
            <a:p>
              <a:endParaRPr lang="en-US"/>
            </a:p>
          </p:txBody>
        </p:sp>
      </p:grpSp>
      <p:grpSp>
        <p:nvGrpSpPr>
          <p:cNvPr id="25" name="Group 25"/>
          <p:cNvGrpSpPr/>
          <p:nvPr/>
        </p:nvGrpSpPr>
        <p:grpSpPr>
          <a:xfrm>
            <a:off x="6812280" y="2274457"/>
            <a:ext cx="640080" cy="640080"/>
            <a:chOff x="0" y="0"/>
            <a:chExt cx="853440" cy="853440"/>
          </a:xfrm>
        </p:grpSpPr>
        <p:sp>
          <p:nvSpPr>
            <p:cNvPr id="26" name="Freeform 26" descr="preencoded.png"/>
            <p:cNvSpPr/>
            <p:nvPr/>
          </p:nvSpPr>
          <p:spPr>
            <a:xfrm>
              <a:off x="0" y="0"/>
              <a:ext cx="853440" cy="853440"/>
            </a:xfrm>
            <a:custGeom>
              <a:avLst/>
              <a:gdLst/>
              <a:ahLst/>
              <a:cxnLst/>
              <a:rect l="l" t="t" r="r" b="b"/>
              <a:pathLst>
                <a:path w="853440" h="853440">
                  <a:moveTo>
                    <a:pt x="0" y="0"/>
                  </a:moveTo>
                  <a:lnTo>
                    <a:pt x="853440" y="0"/>
                  </a:lnTo>
                  <a:lnTo>
                    <a:pt x="853440" y="853440"/>
                  </a:lnTo>
                  <a:lnTo>
                    <a:pt x="0" y="853440"/>
                  </a:lnTo>
                  <a:lnTo>
                    <a:pt x="0" y="0"/>
                  </a:lnTo>
                  <a:close/>
                </a:path>
              </a:pathLst>
            </a:custGeom>
            <a:blipFill>
              <a:blip r:embed="rId4"/>
              <a:stretch>
                <a:fillRect/>
              </a:stretch>
            </a:blipFill>
          </p:spPr>
          <p:txBody>
            <a:bodyPr/>
            <a:lstStyle/>
            <a:p>
              <a:endParaRPr lang="en-US"/>
            </a:p>
          </p:txBody>
        </p:sp>
      </p:grpSp>
      <p:grpSp>
        <p:nvGrpSpPr>
          <p:cNvPr id="27" name="Group 27"/>
          <p:cNvGrpSpPr/>
          <p:nvPr/>
        </p:nvGrpSpPr>
        <p:grpSpPr>
          <a:xfrm>
            <a:off x="7818120" y="2091577"/>
            <a:ext cx="3840480" cy="548640"/>
            <a:chOff x="0" y="0"/>
            <a:chExt cx="5120640" cy="731520"/>
          </a:xfrm>
        </p:grpSpPr>
        <p:sp>
          <p:nvSpPr>
            <p:cNvPr id="28" name="Freeform 28"/>
            <p:cNvSpPr/>
            <p:nvPr/>
          </p:nvSpPr>
          <p:spPr>
            <a:xfrm>
              <a:off x="0" y="0"/>
              <a:ext cx="5120640" cy="731520"/>
            </a:xfrm>
            <a:custGeom>
              <a:avLst/>
              <a:gdLst/>
              <a:ahLst/>
              <a:cxnLst/>
              <a:rect l="l" t="t" r="r" b="b"/>
              <a:pathLst>
                <a:path w="5120640" h="731520">
                  <a:moveTo>
                    <a:pt x="0" y="0"/>
                  </a:moveTo>
                  <a:lnTo>
                    <a:pt x="5120640" y="0"/>
                  </a:lnTo>
                  <a:lnTo>
                    <a:pt x="5120640" y="731520"/>
                  </a:lnTo>
                  <a:lnTo>
                    <a:pt x="0" y="731520"/>
                  </a:lnTo>
                  <a:close/>
                </a:path>
              </a:pathLst>
            </a:custGeom>
            <a:blipFill>
              <a:blip r:embed="rId3">
                <a:alphaModFix amt="0"/>
              </a:blip>
              <a:stretch>
                <a:fillRect t="-86395" b="-86395"/>
              </a:stretch>
            </a:blipFill>
          </p:spPr>
          <p:txBody>
            <a:bodyPr/>
            <a:lstStyle/>
            <a:p>
              <a:endParaRPr lang="en-US"/>
            </a:p>
          </p:txBody>
        </p:sp>
        <p:sp>
          <p:nvSpPr>
            <p:cNvPr id="29" name="TextBox 29"/>
            <p:cNvSpPr txBox="1"/>
            <p:nvPr/>
          </p:nvSpPr>
          <p:spPr>
            <a:xfrm>
              <a:off x="0" y="0"/>
              <a:ext cx="5120640" cy="73152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Print Speed</a:t>
              </a:r>
            </a:p>
          </p:txBody>
        </p:sp>
      </p:grpSp>
      <p:grpSp>
        <p:nvGrpSpPr>
          <p:cNvPr id="30" name="Group 30"/>
          <p:cNvGrpSpPr/>
          <p:nvPr/>
        </p:nvGrpSpPr>
        <p:grpSpPr>
          <a:xfrm>
            <a:off x="6629400" y="3280297"/>
            <a:ext cx="5120640" cy="914400"/>
            <a:chOff x="0" y="0"/>
            <a:chExt cx="6827520" cy="1219200"/>
          </a:xfrm>
        </p:grpSpPr>
        <p:sp>
          <p:nvSpPr>
            <p:cNvPr id="31" name="Freeform 31"/>
            <p:cNvSpPr/>
            <p:nvPr/>
          </p:nvSpPr>
          <p:spPr>
            <a:xfrm>
              <a:off x="0" y="0"/>
              <a:ext cx="6827520" cy="1219200"/>
            </a:xfrm>
            <a:custGeom>
              <a:avLst/>
              <a:gdLst/>
              <a:ahLst/>
              <a:cxnLst/>
              <a:rect l="l" t="t" r="r" b="b"/>
              <a:pathLst>
                <a:path w="6827520" h="1219200">
                  <a:moveTo>
                    <a:pt x="0" y="0"/>
                  </a:moveTo>
                  <a:lnTo>
                    <a:pt x="6827520" y="0"/>
                  </a:lnTo>
                  <a:lnTo>
                    <a:pt x="6827520" y="1219200"/>
                  </a:lnTo>
                  <a:lnTo>
                    <a:pt x="0" y="1219200"/>
                  </a:lnTo>
                  <a:close/>
                </a:path>
              </a:pathLst>
            </a:custGeom>
            <a:blipFill>
              <a:blip r:embed="rId3">
                <a:alphaModFix amt="0"/>
              </a:blip>
              <a:stretch>
                <a:fillRect t="-59116" b="-59116"/>
              </a:stretch>
            </a:blipFill>
          </p:spPr>
          <p:txBody>
            <a:bodyPr/>
            <a:lstStyle/>
            <a:p>
              <a:endParaRPr lang="en-US"/>
            </a:p>
          </p:txBody>
        </p:sp>
        <p:sp>
          <p:nvSpPr>
            <p:cNvPr id="32" name="TextBox 32"/>
            <p:cNvSpPr txBox="1"/>
            <p:nvPr/>
          </p:nvSpPr>
          <p:spPr>
            <a:xfrm>
              <a:off x="0" y="0"/>
              <a:ext cx="6827520" cy="1219200"/>
            </a:xfrm>
            <a:prstGeom prst="rect">
              <a:avLst/>
            </a:prstGeom>
          </p:spPr>
          <p:txBody>
            <a:bodyPr lIns="0" tIns="0" rIns="0" bIns="0" rtlCol="0" anchor="ctr"/>
            <a:lstStyle/>
            <a:p>
              <a:pPr algn="ctr">
                <a:lnSpc>
                  <a:spcPts val="5280"/>
                </a:lnSpc>
              </a:pPr>
              <a:r>
                <a:rPr lang="en-US" sz="4400" b="1">
                  <a:solidFill>
                    <a:srgbClr val="FF0000"/>
                  </a:solidFill>
                  <a:latin typeface="Canva Sans Bold"/>
                  <a:ea typeface="Canva Sans Bold"/>
                  <a:cs typeface="Canva Sans Bold"/>
                  <a:sym typeface="Canva Sans Bold"/>
                </a:rPr>
                <a:t>50 mm/s</a:t>
              </a:r>
            </a:p>
          </p:txBody>
        </p:sp>
      </p:grpSp>
      <p:grpSp>
        <p:nvGrpSpPr>
          <p:cNvPr id="33" name="Group 33"/>
          <p:cNvGrpSpPr/>
          <p:nvPr/>
        </p:nvGrpSpPr>
        <p:grpSpPr>
          <a:xfrm>
            <a:off x="6629400" y="4322713"/>
            <a:ext cx="5120640" cy="1097280"/>
            <a:chOff x="0" y="0"/>
            <a:chExt cx="6827520" cy="1463040"/>
          </a:xfrm>
        </p:grpSpPr>
        <p:sp>
          <p:nvSpPr>
            <p:cNvPr id="34" name="Freeform 34"/>
            <p:cNvSpPr/>
            <p:nvPr/>
          </p:nvSpPr>
          <p:spPr>
            <a:xfrm>
              <a:off x="0" y="0"/>
              <a:ext cx="6827520" cy="1463040"/>
            </a:xfrm>
            <a:custGeom>
              <a:avLst/>
              <a:gdLst/>
              <a:ahLst/>
              <a:cxnLst/>
              <a:rect l="l" t="t" r="r" b="b"/>
              <a:pathLst>
                <a:path w="6827520" h="1463040">
                  <a:moveTo>
                    <a:pt x="0" y="0"/>
                  </a:moveTo>
                  <a:lnTo>
                    <a:pt x="6827520" y="0"/>
                  </a:lnTo>
                  <a:lnTo>
                    <a:pt x="6827520" y="1463040"/>
                  </a:lnTo>
                  <a:lnTo>
                    <a:pt x="0" y="1463040"/>
                  </a:lnTo>
                  <a:close/>
                </a:path>
              </a:pathLst>
            </a:custGeom>
            <a:blipFill>
              <a:blip r:embed="rId3">
                <a:alphaModFix amt="0"/>
              </a:blip>
              <a:stretch>
                <a:fillRect t="-40930" b="-40930"/>
              </a:stretch>
            </a:blipFill>
          </p:spPr>
          <p:txBody>
            <a:bodyPr/>
            <a:lstStyle/>
            <a:p>
              <a:endParaRPr lang="en-US"/>
            </a:p>
          </p:txBody>
        </p:sp>
        <p:sp>
          <p:nvSpPr>
            <p:cNvPr id="35" name="TextBox 35"/>
            <p:cNvSpPr txBox="1"/>
            <p:nvPr/>
          </p:nvSpPr>
          <p:spPr>
            <a:xfrm>
              <a:off x="0" y="9525"/>
              <a:ext cx="6827520" cy="14535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Reliable for PLA. Set outer wall to 30 mm/s for better surface quality.</a:t>
              </a:r>
            </a:p>
          </p:txBody>
        </p:sp>
      </p:grpSp>
      <p:grpSp>
        <p:nvGrpSpPr>
          <p:cNvPr id="36" name="Group 36"/>
          <p:cNvGrpSpPr/>
          <p:nvPr/>
        </p:nvGrpSpPr>
        <p:grpSpPr>
          <a:xfrm>
            <a:off x="12298680" y="1725817"/>
            <a:ext cx="5577840" cy="3840480"/>
            <a:chOff x="0" y="0"/>
            <a:chExt cx="7437120" cy="5120640"/>
          </a:xfrm>
        </p:grpSpPr>
        <p:sp>
          <p:nvSpPr>
            <p:cNvPr id="37" name="Freeform 37"/>
            <p:cNvSpPr/>
            <p:nvPr/>
          </p:nvSpPr>
          <p:spPr>
            <a:xfrm>
              <a:off x="0" y="0"/>
              <a:ext cx="7437120" cy="5120640"/>
            </a:xfrm>
            <a:custGeom>
              <a:avLst/>
              <a:gdLst/>
              <a:ahLst/>
              <a:cxnLst/>
              <a:rect l="l" t="t" r="r" b="b"/>
              <a:pathLst>
                <a:path w="7437120" h="5120640">
                  <a:moveTo>
                    <a:pt x="0" y="0"/>
                  </a:moveTo>
                  <a:lnTo>
                    <a:pt x="7437120" y="0"/>
                  </a:lnTo>
                  <a:lnTo>
                    <a:pt x="7437120" y="5120640"/>
                  </a:lnTo>
                  <a:lnTo>
                    <a:pt x="0" y="5120640"/>
                  </a:lnTo>
                  <a:close/>
                </a:path>
              </a:pathLst>
            </a:custGeom>
            <a:solidFill>
              <a:srgbClr val="FFFFFF"/>
            </a:solidFill>
          </p:spPr>
          <p:txBody>
            <a:bodyPr/>
            <a:lstStyle/>
            <a:p>
              <a:endParaRPr lang="en-US"/>
            </a:p>
          </p:txBody>
        </p:sp>
      </p:grpSp>
      <p:grpSp>
        <p:nvGrpSpPr>
          <p:cNvPr id="38" name="Group 38"/>
          <p:cNvGrpSpPr/>
          <p:nvPr/>
        </p:nvGrpSpPr>
        <p:grpSpPr>
          <a:xfrm>
            <a:off x="12573000" y="2091577"/>
            <a:ext cx="1005840" cy="1005840"/>
            <a:chOff x="0" y="0"/>
            <a:chExt cx="1341120" cy="1341120"/>
          </a:xfrm>
        </p:grpSpPr>
        <p:sp>
          <p:nvSpPr>
            <p:cNvPr id="39" name="Freeform 39"/>
            <p:cNvSpPr/>
            <p:nvPr/>
          </p:nvSpPr>
          <p:spPr>
            <a:xfrm>
              <a:off x="0" y="0"/>
              <a:ext cx="1341120" cy="1341120"/>
            </a:xfrm>
            <a:custGeom>
              <a:avLst/>
              <a:gdLst/>
              <a:ahLst/>
              <a:cxnLst/>
              <a:rect l="l" t="t" r="r" b="b"/>
              <a:pathLst>
                <a:path w="1341120" h="1341120">
                  <a:moveTo>
                    <a:pt x="0" y="670560"/>
                  </a:moveTo>
                  <a:cubicBezTo>
                    <a:pt x="0" y="300228"/>
                    <a:pt x="300228" y="0"/>
                    <a:pt x="670560" y="0"/>
                  </a:cubicBezTo>
                  <a:cubicBezTo>
                    <a:pt x="1040892" y="0"/>
                    <a:pt x="1341120" y="300228"/>
                    <a:pt x="1341120" y="670560"/>
                  </a:cubicBezTo>
                  <a:cubicBezTo>
                    <a:pt x="1341120" y="1040892"/>
                    <a:pt x="1040892" y="1341120"/>
                    <a:pt x="670560" y="1341120"/>
                  </a:cubicBezTo>
                  <a:cubicBezTo>
                    <a:pt x="300228" y="1341120"/>
                    <a:pt x="0" y="1040892"/>
                    <a:pt x="0" y="670560"/>
                  </a:cubicBezTo>
                  <a:close/>
                </a:path>
              </a:pathLst>
            </a:custGeom>
            <a:solidFill>
              <a:srgbClr val="1F5C2E"/>
            </a:solidFill>
          </p:spPr>
          <p:txBody>
            <a:bodyPr/>
            <a:lstStyle/>
            <a:p>
              <a:endParaRPr lang="en-US"/>
            </a:p>
          </p:txBody>
        </p:sp>
      </p:grpSp>
      <p:grpSp>
        <p:nvGrpSpPr>
          <p:cNvPr id="40" name="Group 40"/>
          <p:cNvGrpSpPr/>
          <p:nvPr/>
        </p:nvGrpSpPr>
        <p:grpSpPr>
          <a:xfrm>
            <a:off x="12755880" y="2274457"/>
            <a:ext cx="640080" cy="640080"/>
            <a:chOff x="0" y="0"/>
            <a:chExt cx="853440" cy="853440"/>
          </a:xfrm>
        </p:grpSpPr>
        <p:sp>
          <p:nvSpPr>
            <p:cNvPr id="41" name="Freeform 41" descr="preencoded.png"/>
            <p:cNvSpPr/>
            <p:nvPr/>
          </p:nvSpPr>
          <p:spPr>
            <a:xfrm>
              <a:off x="0" y="0"/>
              <a:ext cx="853440" cy="853440"/>
            </a:xfrm>
            <a:custGeom>
              <a:avLst/>
              <a:gdLst/>
              <a:ahLst/>
              <a:cxnLst/>
              <a:rect l="l" t="t" r="r" b="b"/>
              <a:pathLst>
                <a:path w="853440" h="853440">
                  <a:moveTo>
                    <a:pt x="0" y="0"/>
                  </a:moveTo>
                  <a:lnTo>
                    <a:pt x="853440" y="0"/>
                  </a:lnTo>
                  <a:lnTo>
                    <a:pt x="853440" y="853440"/>
                  </a:lnTo>
                  <a:lnTo>
                    <a:pt x="0" y="853440"/>
                  </a:lnTo>
                  <a:lnTo>
                    <a:pt x="0" y="0"/>
                  </a:lnTo>
                  <a:close/>
                </a:path>
              </a:pathLst>
            </a:custGeom>
            <a:blipFill>
              <a:blip r:embed="rId5"/>
              <a:stretch>
                <a:fillRect/>
              </a:stretch>
            </a:blipFill>
          </p:spPr>
          <p:txBody>
            <a:bodyPr/>
            <a:lstStyle/>
            <a:p>
              <a:endParaRPr lang="en-US"/>
            </a:p>
          </p:txBody>
        </p:sp>
      </p:grpSp>
      <p:grpSp>
        <p:nvGrpSpPr>
          <p:cNvPr id="42" name="Group 42"/>
          <p:cNvGrpSpPr/>
          <p:nvPr/>
        </p:nvGrpSpPr>
        <p:grpSpPr>
          <a:xfrm>
            <a:off x="13761720" y="2091577"/>
            <a:ext cx="3840480" cy="548640"/>
            <a:chOff x="0" y="0"/>
            <a:chExt cx="5120640" cy="731520"/>
          </a:xfrm>
        </p:grpSpPr>
        <p:sp>
          <p:nvSpPr>
            <p:cNvPr id="43" name="Freeform 43"/>
            <p:cNvSpPr/>
            <p:nvPr/>
          </p:nvSpPr>
          <p:spPr>
            <a:xfrm>
              <a:off x="0" y="0"/>
              <a:ext cx="5120640" cy="731520"/>
            </a:xfrm>
            <a:custGeom>
              <a:avLst/>
              <a:gdLst/>
              <a:ahLst/>
              <a:cxnLst/>
              <a:rect l="l" t="t" r="r" b="b"/>
              <a:pathLst>
                <a:path w="5120640" h="731520">
                  <a:moveTo>
                    <a:pt x="0" y="0"/>
                  </a:moveTo>
                  <a:lnTo>
                    <a:pt x="5120640" y="0"/>
                  </a:lnTo>
                  <a:lnTo>
                    <a:pt x="5120640" y="731520"/>
                  </a:lnTo>
                  <a:lnTo>
                    <a:pt x="0" y="731520"/>
                  </a:lnTo>
                  <a:close/>
                </a:path>
              </a:pathLst>
            </a:custGeom>
            <a:blipFill>
              <a:blip r:embed="rId3">
                <a:alphaModFix amt="0"/>
              </a:blip>
              <a:stretch>
                <a:fillRect t="-86395" b="-86395"/>
              </a:stretch>
            </a:blipFill>
          </p:spPr>
          <p:txBody>
            <a:bodyPr/>
            <a:lstStyle/>
            <a:p>
              <a:endParaRPr lang="en-US"/>
            </a:p>
          </p:txBody>
        </p:sp>
        <p:sp>
          <p:nvSpPr>
            <p:cNvPr id="44" name="TextBox 44"/>
            <p:cNvSpPr txBox="1"/>
            <p:nvPr/>
          </p:nvSpPr>
          <p:spPr>
            <a:xfrm>
              <a:off x="0" y="0"/>
              <a:ext cx="5120640" cy="73152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Nozzle Temp</a:t>
              </a:r>
            </a:p>
          </p:txBody>
        </p:sp>
      </p:grpSp>
      <p:grpSp>
        <p:nvGrpSpPr>
          <p:cNvPr id="45" name="Group 45"/>
          <p:cNvGrpSpPr/>
          <p:nvPr/>
        </p:nvGrpSpPr>
        <p:grpSpPr>
          <a:xfrm>
            <a:off x="12573000" y="3280297"/>
            <a:ext cx="5120640" cy="914400"/>
            <a:chOff x="0" y="0"/>
            <a:chExt cx="6827520" cy="1219200"/>
          </a:xfrm>
        </p:grpSpPr>
        <p:sp>
          <p:nvSpPr>
            <p:cNvPr id="46" name="Freeform 46"/>
            <p:cNvSpPr/>
            <p:nvPr/>
          </p:nvSpPr>
          <p:spPr>
            <a:xfrm>
              <a:off x="0" y="0"/>
              <a:ext cx="6827520" cy="1219200"/>
            </a:xfrm>
            <a:custGeom>
              <a:avLst/>
              <a:gdLst/>
              <a:ahLst/>
              <a:cxnLst/>
              <a:rect l="l" t="t" r="r" b="b"/>
              <a:pathLst>
                <a:path w="6827520" h="1219200">
                  <a:moveTo>
                    <a:pt x="0" y="0"/>
                  </a:moveTo>
                  <a:lnTo>
                    <a:pt x="6827520" y="0"/>
                  </a:lnTo>
                  <a:lnTo>
                    <a:pt x="6827520" y="1219200"/>
                  </a:lnTo>
                  <a:lnTo>
                    <a:pt x="0" y="1219200"/>
                  </a:lnTo>
                  <a:close/>
                </a:path>
              </a:pathLst>
            </a:custGeom>
            <a:blipFill>
              <a:blip r:embed="rId3">
                <a:alphaModFix amt="0"/>
              </a:blip>
              <a:stretch>
                <a:fillRect t="-59116" b="-59116"/>
              </a:stretch>
            </a:blipFill>
          </p:spPr>
          <p:txBody>
            <a:bodyPr/>
            <a:lstStyle/>
            <a:p>
              <a:endParaRPr lang="en-US"/>
            </a:p>
          </p:txBody>
        </p:sp>
        <p:sp>
          <p:nvSpPr>
            <p:cNvPr id="47" name="TextBox 47"/>
            <p:cNvSpPr txBox="1"/>
            <p:nvPr/>
          </p:nvSpPr>
          <p:spPr>
            <a:xfrm>
              <a:off x="0" y="0"/>
              <a:ext cx="6827520" cy="1219200"/>
            </a:xfrm>
            <a:prstGeom prst="rect">
              <a:avLst/>
            </a:prstGeom>
          </p:spPr>
          <p:txBody>
            <a:bodyPr lIns="0" tIns="0" rIns="0" bIns="0" rtlCol="0" anchor="ctr"/>
            <a:lstStyle/>
            <a:p>
              <a:pPr algn="ctr">
                <a:lnSpc>
                  <a:spcPts val="5280"/>
                </a:lnSpc>
              </a:pPr>
              <a:r>
                <a:rPr lang="en-US" sz="4400" b="1">
                  <a:solidFill>
                    <a:srgbClr val="FF0000"/>
                  </a:solidFill>
                  <a:latin typeface="Canva Sans Bold"/>
                  <a:ea typeface="Canva Sans Bold"/>
                  <a:cs typeface="Canva Sans Bold"/>
                  <a:sym typeface="Canva Sans Bold"/>
                </a:rPr>
                <a:t>200 °C</a:t>
              </a:r>
            </a:p>
          </p:txBody>
        </p:sp>
      </p:grpSp>
      <p:grpSp>
        <p:nvGrpSpPr>
          <p:cNvPr id="48" name="Group 48"/>
          <p:cNvGrpSpPr/>
          <p:nvPr/>
        </p:nvGrpSpPr>
        <p:grpSpPr>
          <a:xfrm>
            <a:off x="12573000" y="4322713"/>
            <a:ext cx="5120640" cy="1097280"/>
            <a:chOff x="0" y="0"/>
            <a:chExt cx="6827520" cy="1463040"/>
          </a:xfrm>
        </p:grpSpPr>
        <p:sp>
          <p:nvSpPr>
            <p:cNvPr id="49" name="Freeform 49"/>
            <p:cNvSpPr/>
            <p:nvPr/>
          </p:nvSpPr>
          <p:spPr>
            <a:xfrm>
              <a:off x="0" y="0"/>
              <a:ext cx="6827520" cy="1463040"/>
            </a:xfrm>
            <a:custGeom>
              <a:avLst/>
              <a:gdLst/>
              <a:ahLst/>
              <a:cxnLst/>
              <a:rect l="l" t="t" r="r" b="b"/>
              <a:pathLst>
                <a:path w="6827520" h="1463040">
                  <a:moveTo>
                    <a:pt x="0" y="0"/>
                  </a:moveTo>
                  <a:lnTo>
                    <a:pt x="6827520" y="0"/>
                  </a:lnTo>
                  <a:lnTo>
                    <a:pt x="6827520" y="1463040"/>
                  </a:lnTo>
                  <a:lnTo>
                    <a:pt x="0" y="1463040"/>
                  </a:lnTo>
                  <a:close/>
                </a:path>
              </a:pathLst>
            </a:custGeom>
            <a:blipFill>
              <a:blip r:embed="rId3">
                <a:alphaModFix amt="0"/>
              </a:blip>
              <a:stretch>
                <a:fillRect t="-40930" b="-40930"/>
              </a:stretch>
            </a:blipFill>
          </p:spPr>
          <p:txBody>
            <a:bodyPr/>
            <a:lstStyle/>
            <a:p>
              <a:endParaRPr lang="en-US"/>
            </a:p>
          </p:txBody>
        </p:sp>
        <p:sp>
          <p:nvSpPr>
            <p:cNvPr id="50" name="TextBox 50"/>
            <p:cNvSpPr txBox="1"/>
            <p:nvPr/>
          </p:nvSpPr>
          <p:spPr>
            <a:xfrm>
              <a:off x="0" y="9525"/>
              <a:ext cx="6827520" cy="14535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Starting point for PLA. Tune with a temperature tower (Section 4).</a:t>
              </a:r>
            </a:p>
          </p:txBody>
        </p:sp>
      </p:grpSp>
      <p:grpSp>
        <p:nvGrpSpPr>
          <p:cNvPr id="51" name="Group 51"/>
          <p:cNvGrpSpPr/>
          <p:nvPr/>
        </p:nvGrpSpPr>
        <p:grpSpPr>
          <a:xfrm>
            <a:off x="411480" y="5932057"/>
            <a:ext cx="5577840" cy="3840480"/>
            <a:chOff x="0" y="0"/>
            <a:chExt cx="7437120" cy="5120640"/>
          </a:xfrm>
        </p:grpSpPr>
        <p:sp>
          <p:nvSpPr>
            <p:cNvPr id="52" name="Freeform 52"/>
            <p:cNvSpPr/>
            <p:nvPr/>
          </p:nvSpPr>
          <p:spPr>
            <a:xfrm>
              <a:off x="0" y="0"/>
              <a:ext cx="7437120" cy="5120640"/>
            </a:xfrm>
            <a:custGeom>
              <a:avLst/>
              <a:gdLst/>
              <a:ahLst/>
              <a:cxnLst/>
              <a:rect l="l" t="t" r="r" b="b"/>
              <a:pathLst>
                <a:path w="7437120" h="5120640">
                  <a:moveTo>
                    <a:pt x="0" y="0"/>
                  </a:moveTo>
                  <a:lnTo>
                    <a:pt x="7437120" y="0"/>
                  </a:lnTo>
                  <a:lnTo>
                    <a:pt x="7437120" y="5120640"/>
                  </a:lnTo>
                  <a:lnTo>
                    <a:pt x="0" y="5120640"/>
                  </a:lnTo>
                  <a:close/>
                </a:path>
              </a:pathLst>
            </a:custGeom>
            <a:solidFill>
              <a:srgbClr val="FFFFFF"/>
            </a:solidFill>
          </p:spPr>
          <p:txBody>
            <a:bodyPr/>
            <a:lstStyle/>
            <a:p>
              <a:endParaRPr lang="en-US"/>
            </a:p>
          </p:txBody>
        </p:sp>
      </p:grpSp>
      <p:grpSp>
        <p:nvGrpSpPr>
          <p:cNvPr id="53" name="Group 53"/>
          <p:cNvGrpSpPr/>
          <p:nvPr/>
        </p:nvGrpSpPr>
        <p:grpSpPr>
          <a:xfrm>
            <a:off x="411480" y="5932057"/>
            <a:ext cx="5577840" cy="109728"/>
            <a:chOff x="0" y="0"/>
            <a:chExt cx="7437120" cy="146304"/>
          </a:xfrm>
        </p:grpSpPr>
        <p:sp>
          <p:nvSpPr>
            <p:cNvPr id="54" name="Freeform 54"/>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1F5C2E"/>
            </a:solidFill>
          </p:spPr>
          <p:txBody>
            <a:bodyPr/>
            <a:lstStyle/>
            <a:p>
              <a:endParaRPr lang="en-US"/>
            </a:p>
          </p:txBody>
        </p:sp>
      </p:grpSp>
      <p:grpSp>
        <p:nvGrpSpPr>
          <p:cNvPr id="55" name="Group 55"/>
          <p:cNvGrpSpPr/>
          <p:nvPr/>
        </p:nvGrpSpPr>
        <p:grpSpPr>
          <a:xfrm>
            <a:off x="685800" y="6297817"/>
            <a:ext cx="1005840" cy="1005840"/>
            <a:chOff x="0" y="0"/>
            <a:chExt cx="1341120" cy="1341120"/>
          </a:xfrm>
        </p:grpSpPr>
        <p:sp>
          <p:nvSpPr>
            <p:cNvPr id="56" name="Freeform 56"/>
            <p:cNvSpPr/>
            <p:nvPr/>
          </p:nvSpPr>
          <p:spPr>
            <a:xfrm>
              <a:off x="0" y="0"/>
              <a:ext cx="1341120" cy="1341120"/>
            </a:xfrm>
            <a:custGeom>
              <a:avLst/>
              <a:gdLst/>
              <a:ahLst/>
              <a:cxnLst/>
              <a:rect l="l" t="t" r="r" b="b"/>
              <a:pathLst>
                <a:path w="1341120" h="1341120">
                  <a:moveTo>
                    <a:pt x="0" y="670560"/>
                  </a:moveTo>
                  <a:cubicBezTo>
                    <a:pt x="0" y="300228"/>
                    <a:pt x="300228" y="0"/>
                    <a:pt x="670560" y="0"/>
                  </a:cubicBezTo>
                  <a:cubicBezTo>
                    <a:pt x="1040892" y="0"/>
                    <a:pt x="1341120" y="300228"/>
                    <a:pt x="1341120" y="670560"/>
                  </a:cubicBezTo>
                  <a:cubicBezTo>
                    <a:pt x="1341120" y="1040892"/>
                    <a:pt x="1040892" y="1341120"/>
                    <a:pt x="670560" y="1341120"/>
                  </a:cubicBezTo>
                  <a:cubicBezTo>
                    <a:pt x="300228" y="1341120"/>
                    <a:pt x="0" y="1040892"/>
                    <a:pt x="0" y="670560"/>
                  </a:cubicBezTo>
                  <a:close/>
                </a:path>
              </a:pathLst>
            </a:custGeom>
            <a:solidFill>
              <a:srgbClr val="1F5C2E"/>
            </a:solidFill>
          </p:spPr>
          <p:txBody>
            <a:bodyPr/>
            <a:lstStyle/>
            <a:p>
              <a:endParaRPr lang="en-US"/>
            </a:p>
          </p:txBody>
        </p:sp>
      </p:grpSp>
      <p:grpSp>
        <p:nvGrpSpPr>
          <p:cNvPr id="57" name="Group 57"/>
          <p:cNvGrpSpPr/>
          <p:nvPr/>
        </p:nvGrpSpPr>
        <p:grpSpPr>
          <a:xfrm>
            <a:off x="868680" y="6480697"/>
            <a:ext cx="640080" cy="640080"/>
            <a:chOff x="0" y="0"/>
            <a:chExt cx="853440" cy="853440"/>
          </a:xfrm>
        </p:grpSpPr>
        <p:sp>
          <p:nvSpPr>
            <p:cNvPr id="58" name="Freeform 58" descr="preencoded.png"/>
            <p:cNvSpPr/>
            <p:nvPr/>
          </p:nvSpPr>
          <p:spPr>
            <a:xfrm>
              <a:off x="0" y="0"/>
              <a:ext cx="853440" cy="853440"/>
            </a:xfrm>
            <a:custGeom>
              <a:avLst/>
              <a:gdLst/>
              <a:ahLst/>
              <a:cxnLst/>
              <a:rect l="l" t="t" r="r" b="b"/>
              <a:pathLst>
                <a:path w="853440" h="853440">
                  <a:moveTo>
                    <a:pt x="0" y="0"/>
                  </a:moveTo>
                  <a:lnTo>
                    <a:pt x="853440" y="0"/>
                  </a:lnTo>
                  <a:lnTo>
                    <a:pt x="853440" y="853440"/>
                  </a:lnTo>
                  <a:lnTo>
                    <a:pt x="0" y="853440"/>
                  </a:lnTo>
                  <a:lnTo>
                    <a:pt x="0" y="0"/>
                  </a:lnTo>
                  <a:close/>
                </a:path>
              </a:pathLst>
            </a:custGeom>
            <a:blipFill>
              <a:blip r:embed="rId6"/>
              <a:stretch>
                <a:fillRect/>
              </a:stretch>
            </a:blipFill>
          </p:spPr>
          <p:txBody>
            <a:bodyPr/>
            <a:lstStyle/>
            <a:p>
              <a:endParaRPr lang="en-US"/>
            </a:p>
          </p:txBody>
        </p:sp>
      </p:grpSp>
      <p:grpSp>
        <p:nvGrpSpPr>
          <p:cNvPr id="59" name="Group 59"/>
          <p:cNvGrpSpPr/>
          <p:nvPr/>
        </p:nvGrpSpPr>
        <p:grpSpPr>
          <a:xfrm>
            <a:off x="1874520" y="6297817"/>
            <a:ext cx="3840480" cy="548640"/>
            <a:chOff x="0" y="0"/>
            <a:chExt cx="5120640" cy="731520"/>
          </a:xfrm>
        </p:grpSpPr>
        <p:sp>
          <p:nvSpPr>
            <p:cNvPr id="60" name="Freeform 60"/>
            <p:cNvSpPr/>
            <p:nvPr/>
          </p:nvSpPr>
          <p:spPr>
            <a:xfrm>
              <a:off x="0" y="0"/>
              <a:ext cx="5120640" cy="731520"/>
            </a:xfrm>
            <a:custGeom>
              <a:avLst/>
              <a:gdLst/>
              <a:ahLst/>
              <a:cxnLst/>
              <a:rect l="l" t="t" r="r" b="b"/>
              <a:pathLst>
                <a:path w="5120640" h="731520">
                  <a:moveTo>
                    <a:pt x="0" y="0"/>
                  </a:moveTo>
                  <a:lnTo>
                    <a:pt x="5120640" y="0"/>
                  </a:lnTo>
                  <a:lnTo>
                    <a:pt x="5120640" y="731520"/>
                  </a:lnTo>
                  <a:lnTo>
                    <a:pt x="0" y="731520"/>
                  </a:lnTo>
                  <a:close/>
                </a:path>
              </a:pathLst>
            </a:custGeom>
            <a:blipFill>
              <a:blip r:embed="rId3">
                <a:alphaModFix amt="0"/>
              </a:blip>
              <a:stretch>
                <a:fillRect t="-86395" b="-86395"/>
              </a:stretch>
            </a:blipFill>
          </p:spPr>
          <p:txBody>
            <a:bodyPr/>
            <a:lstStyle/>
            <a:p>
              <a:endParaRPr lang="en-US"/>
            </a:p>
          </p:txBody>
        </p:sp>
        <p:sp>
          <p:nvSpPr>
            <p:cNvPr id="61" name="TextBox 61"/>
            <p:cNvSpPr txBox="1"/>
            <p:nvPr/>
          </p:nvSpPr>
          <p:spPr>
            <a:xfrm>
              <a:off x="0" y="0"/>
              <a:ext cx="5120640" cy="73152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Bed Temp</a:t>
              </a:r>
            </a:p>
          </p:txBody>
        </p:sp>
      </p:grpSp>
      <p:grpSp>
        <p:nvGrpSpPr>
          <p:cNvPr id="62" name="Group 62"/>
          <p:cNvGrpSpPr/>
          <p:nvPr/>
        </p:nvGrpSpPr>
        <p:grpSpPr>
          <a:xfrm>
            <a:off x="685800" y="7486537"/>
            <a:ext cx="5120640" cy="914400"/>
            <a:chOff x="0" y="0"/>
            <a:chExt cx="6827520" cy="1219200"/>
          </a:xfrm>
        </p:grpSpPr>
        <p:sp>
          <p:nvSpPr>
            <p:cNvPr id="63" name="Freeform 63"/>
            <p:cNvSpPr/>
            <p:nvPr/>
          </p:nvSpPr>
          <p:spPr>
            <a:xfrm>
              <a:off x="0" y="0"/>
              <a:ext cx="6827520" cy="1219200"/>
            </a:xfrm>
            <a:custGeom>
              <a:avLst/>
              <a:gdLst/>
              <a:ahLst/>
              <a:cxnLst/>
              <a:rect l="l" t="t" r="r" b="b"/>
              <a:pathLst>
                <a:path w="6827520" h="1219200">
                  <a:moveTo>
                    <a:pt x="0" y="0"/>
                  </a:moveTo>
                  <a:lnTo>
                    <a:pt x="6827520" y="0"/>
                  </a:lnTo>
                  <a:lnTo>
                    <a:pt x="6827520" y="1219200"/>
                  </a:lnTo>
                  <a:lnTo>
                    <a:pt x="0" y="1219200"/>
                  </a:lnTo>
                  <a:close/>
                </a:path>
              </a:pathLst>
            </a:custGeom>
            <a:blipFill>
              <a:blip r:embed="rId3">
                <a:alphaModFix amt="0"/>
              </a:blip>
              <a:stretch>
                <a:fillRect t="-59116" b="-59116"/>
              </a:stretch>
            </a:blipFill>
          </p:spPr>
          <p:txBody>
            <a:bodyPr/>
            <a:lstStyle/>
            <a:p>
              <a:endParaRPr lang="en-US"/>
            </a:p>
          </p:txBody>
        </p:sp>
        <p:sp>
          <p:nvSpPr>
            <p:cNvPr id="64" name="TextBox 64"/>
            <p:cNvSpPr txBox="1"/>
            <p:nvPr/>
          </p:nvSpPr>
          <p:spPr>
            <a:xfrm>
              <a:off x="0" y="0"/>
              <a:ext cx="6827520" cy="1219200"/>
            </a:xfrm>
            <a:prstGeom prst="rect">
              <a:avLst/>
            </a:prstGeom>
          </p:spPr>
          <p:txBody>
            <a:bodyPr lIns="0" tIns="0" rIns="0" bIns="0" rtlCol="0" anchor="ctr"/>
            <a:lstStyle/>
            <a:p>
              <a:pPr algn="ctr">
                <a:lnSpc>
                  <a:spcPts val="5280"/>
                </a:lnSpc>
              </a:pPr>
              <a:r>
                <a:rPr lang="en-US" sz="4400" b="1">
                  <a:solidFill>
                    <a:srgbClr val="FF0000"/>
                  </a:solidFill>
                  <a:latin typeface="Canva Sans Bold"/>
                  <a:ea typeface="Canva Sans Bold"/>
                  <a:cs typeface="Canva Sans Bold"/>
                  <a:sym typeface="Canva Sans Bold"/>
                </a:rPr>
                <a:t>60 °C</a:t>
              </a:r>
            </a:p>
          </p:txBody>
        </p:sp>
      </p:grpSp>
      <p:grpSp>
        <p:nvGrpSpPr>
          <p:cNvPr id="65" name="Group 65"/>
          <p:cNvGrpSpPr/>
          <p:nvPr/>
        </p:nvGrpSpPr>
        <p:grpSpPr>
          <a:xfrm>
            <a:off x="685800" y="8528953"/>
            <a:ext cx="5120640" cy="1097280"/>
            <a:chOff x="0" y="0"/>
            <a:chExt cx="6827520" cy="1463040"/>
          </a:xfrm>
        </p:grpSpPr>
        <p:sp>
          <p:nvSpPr>
            <p:cNvPr id="66" name="Freeform 66"/>
            <p:cNvSpPr/>
            <p:nvPr/>
          </p:nvSpPr>
          <p:spPr>
            <a:xfrm>
              <a:off x="0" y="0"/>
              <a:ext cx="6827520" cy="1463040"/>
            </a:xfrm>
            <a:custGeom>
              <a:avLst/>
              <a:gdLst/>
              <a:ahLst/>
              <a:cxnLst/>
              <a:rect l="l" t="t" r="r" b="b"/>
              <a:pathLst>
                <a:path w="6827520" h="1463040">
                  <a:moveTo>
                    <a:pt x="0" y="0"/>
                  </a:moveTo>
                  <a:lnTo>
                    <a:pt x="6827520" y="0"/>
                  </a:lnTo>
                  <a:lnTo>
                    <a:pt x="6827520" y="1463040"/>
                  </a:lnTo>
                  <a:lnTo>
                    <a:pt x="0" y="1463040"/>
                  </a:lnTo>
                  <a:close/>
                </a:path>
              </a:pathLst>
            </a:custGeom>
            <a:blipFill>
              <a:blip r:embed="rId3">
                <a:alphaModFix amt="0"/>
              </a:blip>
              <a:stretch>
                <a:fillRect t="-40930" b="-40930"/>
              </a:stretch>
            </a:blipFill>
          </p:spPr>
          <p:txBody>
            <a:bodyPr/>
            <a:lstStyle/>
            <a:p>
              <a:endParaRPr lang="en-US"/>
            </a:p>
          </p:txBody>
        </p:sp>
        <p:sp>
          <p:nvSpPr>
            <p:cNvPr id="67" name="TextBox 67"/>
            <p:cNvSpPr txBox="1"/>
            <p:nvPr/>
          </p:nvSpPr>
          <p:spPr>
            <a:xfrm>
              <a:off x="0" y="9525"/>
              <a:ext cx="6827520" cy="14535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Good adhesion for PLA on glass or PEI surfaces.</a:t>
              </a:r>
            </a:p>
          </p:txBody>
        </p:sp>
      </p:grpSp>
      <p:grpSp>
        <p:nvGrpSpPr>
          <p:cNvPr id="68" name="Group 68"/>
          <p:cNvGrpSpPr/>
          <p:nvPr/>
        </p:nvGrpSpPr>
        <p:grpSpPr>
          <a:xfrm>
            <a:off x="6355080" y="5932057"/>
            <a:ext cx="5577840" cy="3840480"/>
            <a:chOff x="0" y="0"/>
            <a:chExt cx="7437120" cy="5120640"/>
          </a:xfrm>
        </p:grpSpPr>
        <p:sp>
          <p:nvSpPr>
            <p:cNvPr id="69" name="Freeform 69"/>
            <p:cNvSpPr/>
            <p:nvPr/>
          </p:nvSpPr>
          <p:spPr>
            <a:xfrm>
              <a:off x="0" y="0"/>
              <a:ext cx="7437120" cy="5120640"/>
            </a:xfrm>
            <a:custGeom>
              <a:avLst/>
              <a:gdLst/>
              <a:ahLst/>
              <a:cxnLst/>
              <a:rect l="l" t="t" r="r" b="b"/>
              <a:pathLst>
                <a:path w="7437120" h="5120640">
                  <a:moveTo>
                    <a:pt x="0" y="0"/>
                  </a:moveTo>
                  <a:lnTo>
                    <a:pt x="7437120" y="0"/>
                  </a:lnTo>
                  <a:lnTo>
                    <a:pt x="7437120" y="5120640"/>
                  </a:lnTo>
                  <a:lnTo>
                    <a:pt x="0" y="5120640"/>
                  </a:lnTo>
                  <a:close/>
                </a:path>
              </a:pathLst>
            </a:custGeom>
            <a:solidFill>
              <a:srgbClr val="FFFFFF"/>
            </a:solidFill>
          </p:spPr>
          <p:txBody>
            <a:bodyPr/>
            <a:lstStyle/>
            <a:p>
              <a:endParaRPr lang="en-US"/>
            </a:p>
          </p:txBody>
        </p:sp>
      </p:grpSp>
      <p:grpSp>
        <p:nvGrpSpPr>
          <p:cNvPr id="70" name="Group 70"/>
          <p:cNvGrpSpPr/>
          <p:nvPr/>
        </p:nvGrpSpPr>
        <p:grpSpPr>
          <a:xfrm>
            <a:off x="6355080" y="5932057"/>
            <a:ext cx="5577840" cy="109728"/>
            <a:chOff x="0" y="0"/>
            <a:chExt cx="7437120" cy="146304"/>
          </a:xfrm>
        </p:grpSpPr>
        <p:sp>
          <p:nvSpPr>
            <p:cNvPr id="71" name="Freeform 71"/>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1F5C2E"/>
            </a:solidFill>
          </p:spPr>
          <p:txBody>
            <a:bodyPr/>
            <a:lstStyle/>
            <a:p>
              <a:endParaRPr lang="en-US"/>
            </a:p>
          </p:txBody>
        </p:sp>
      </p:grpSp>
      <p:grpSp>
        <p:nvGrpSpPr>
          <p:cNvPr id="72" name="Group 72"/>
          <p:cNvGrpSpPr/>
          <p:nvPr/>
        </p:nvGrpSpPr>
        <p:grpSpPr>
          <a:xfrm>
            <a:off x="6629400" y="6297817"/>
            <a:ext cx="1005840" cy="1005840"/>
            <a:chOff x="0" y="0"/>
            <a:chExt cx="1341120" cy="1341120"/>
          </a:xfrm>
        </p:grpSpPr>
        <p:sp>
          <p:nvSpPr>
            <p:cNvPr id="73" name="Freeform 73"/>
            <p:cNvSpPr/>
            <p:nvPr/>
          </p:nvSpPr>
          <p:spPr>
            <a:xfrm>
              <a:off x="0" y="0"/>
              <a:ext cx="1341120" cy="1341120"/>
            </a:xfrm>
            <a:custGeom>
              <a:avLst/>
              <a:gdLst/>
              <a:ahLst/>
              <a:cxnLst/>
              <a:rect l="l" t="t" r="r" b="b"/>
              <a:pathLst>
                <a:path w="1341120" h="1341120">
                  <a:moveTo>
                    <a:pt x="0" y="670560"/>
                  </a:moveTo>
                  <a:cubicBezTo>
                    <a:pt x="0" y="300228"/>
                    <a:pt x="300228" y="0"/>
                    <a:pt x="670560" y="0"/>
                  </a:cubicBezTo>
                  <a:cubicBezTo>
                    <a:pt x="1040892" y="0"/>
                    <a:pt x="1341120" y="300228"/>
                    <a:pt x="1341120" y="670560"/>
                  </a:cubicBezTo>
                  <a:cubicBezTo>
                    <a:pt x="1341120" y="1040892"/>
                    <a:pt x="1040892" y="1341120"/>
                    <a:pt x="670560" y="1341120"/>
                  </a:cubicBezTo>
                  <a:cubicBezTo>
                    <a:pt x="300228" y="1341120"/>
                    <a:pt x="0" y="1040892"/>
                    <a:pt x="0" y="670560"/>
                  </a:cubicBezTo>
                  <a:close/>
                </a:path>
              </a:pathLst>
            </a:custGeom>
            <a:solidFill>
              <a:srgbClr val="1F5C2E"/>
            </a:solidFill>
          </p:spPr>
          <p:txBody>
            <a:bodyPr/>
            <a:lstStyle/>
            <a:p>
              <a:endParaRPr lang="en-US"/>
            </a:p>
          </p:txBody>
        </p:sp>
      </p:grpSp>
      <p:grpSp>
        <p:nvGrpSpPr>
          <p:cNvPr id="74" name="Group 74"/>
          <p:cNvGrpSpPr/>
          <p:nvPr/>
        </p:nvGrpSpPr>
        <p:grpSpPr>
          <a:xfrm>
            <a:off x="6812280" y="6480697"/>
            <a:ext cx="640080" cy="640080"/>
            <a:chOff x="0" y="0"/>
            <a:chExt cx="853440" cy="853440"/>
          </a:xfrm>
        </p:grpSpPr>
        <p:sp>
          <p:nvSpPr>
            <p:cNvPr id="75" name="Freeform 75" descr="preencoded.png"/>
            <p:cNvSpPr/>
            <p:nvPr/>
          </p:nvSpPr>
          <p:spPr>
            <a:xfrm>
              <a:off x="0" y="0"/>
              <a:ext cx="853440" cy="853440"/>
            </a:xfrm>
            <a:custGeom>
              <a:avLst/>
              <a:gdLst/>
              <a:ahLst/>
              <a:cxnLst/>
              <a:rect l="l" t="t" r="r" b="b"/>
              <a:pathLst>
                <a:path w="853440" h="853440">
                  <a:moveTo>
                    <a:pt x="0" y="0"/>
                  </a:moveTo>
                  <a:lnTo>
                    <a:pt x="853440" y="0"/>
                  </a:lnTo>
                  <a:lnTo>
                    <a:pt x="853440" y="853440"/>
                  </a:lnTo>
                  <a:lnTo>
                    <a:pt x="0" y="853440"/>
                  </a:lnTo>
                  <a:lnTo>
                    <a:pt x="0" y="0"/>
                  </a:lnTo>
                  <a:close/>
                </a:path>
              </a:pathLst>
            </a:custGeom>
            <a:blipFill>
              <a:blip r:embed="rId7"/>
              <a:stretch>
                <a:fillRect/>
              </a:stretch>
            </a:blipFill>
          </p:spPr>
          <p:txBody>
            <a:bodyPr/>
            <a:lstStyle/>
            <a:p>
              <a:endParaRPr lang="en-US"/>
            </a:p>
          </p:txBody>
        </p:sp>
      </p:grpSp>
      <p:grpSp>
        <p:nvGrpSpPr>
          <p:cNvPr id="76" name="Group 76"/>
          <p:cNvGrpSpPr/>
          <p:nvPr/>
        </p:nvGrpSpPr>
        <p:grpSpPr>
          <a:xfrm>
            <a:off x="7818120" y="6297817"/>
            <a:ext cx="3840480" cy="548640"/>
            <a:chOff x="0" y="0"/>
            <a:chExt cx="5120640" cy="731520"/>
          </a:xfrm>
        </p:grpSpPr>
        <p:sp>
          <p:nvSpPr>
            <p:cNvPr id="77" name="Freeform 77"/>
            <p:cNvSpPr/>
            <p:nvPr/>
          </p:nvSpPr>
          <p:spPr>
            <a:xfrm>
              <a:off x="0" y="0"/>
              <a:ext cx="5120640" cy="731520"/>
            </a:xfrm>
            <a:custGeom>
              <a:avLst/>
              <a:gdLst/>
              <a:ahLst/>
              <a:cxnLst/>
              <a:rect l="l" t="t" r="r" b="b"/>
              <a:pathLst>
                <a:path w="5120640" h="731520">
                  <a:moveTo>
                    <a:pt x="0" y="0"/>
                  </a:moveTo>
                  <a:lnTo>
                    <a:pt x="5120640" y="0"/>
                  </a:lnTo>
                  <a:lnTo>
                    <a:pt x="5120640" y="731520"/>
                  </a:lnTo>
                  <a:lnTo>
                    <a:pt x="0" y="731520"/>
                  </a:lnTo>
                  <a:close/>
                </a:path>
              </a:pathLst>
            </a:custGeom>
            <a:blipFill>
              <a:blip r:embed="rId3">
                <a:alphaModFix amt="0"/>
              </a:blip>
              <a:stretch>
                <a:fillRect t="-86395" b="-86395"/>
              </a:stretch>
            </a:blipFill>
          </p:spPr>
          <p:txBody>
            <a:bodyPr/>
            <a:lstStyle/>
            <a:p>
              <a:endParaRPr lang="en-US"/>
            </a:p>
          </p:txBody>
        </p:sp>
        <p:sp>
          <p:nvSpPr>
            <p:cNvPr id="78" name="TextBox 78"/>
            <p:cNvSpPr txBox="1"/>
            <p:nvPr/>
          </p:nvSpPr>
          <p:spPr>
            <a:xfrm>
              <a:off x="0" y="0"/>
              <a:ext cx="5120640" cy="73152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Infill</a:t>
              </a:r>
            </a:p>
          </p:txBody>
        </p:sp>
      </p:grpSp>
      <p:grpSp>
        <p:nvGrpSpPr>
          <p:cNvPr id="79" name="Group 79"/>
          <p:cNvGrpSpPr/>
          <p:nvPr/>
        </p:nvGrpSpPr>
        <p:grpSpPr>
          <a:xfrm>
            <a:off x="6629400" y="7486537"/>
            <a:ext cx="5120640" cy="914400"/>
            <a:chOff x="0" y="0"/>
            <a:chExt cx="6827520" cy="1219200"/>
          </a:xfrm>
        </p:grpSpPr>
        <p:sp>
          <p:nvSpPr>
            <p:cNvPr id="80" name="Freeform 80"/>
            <p:cNvSpPr/>
            <p:nvPr/>
          </p:nvSpPr>
          <p:spPr>
            <a:xfrm>
              <a:off x="0" y="0"/>
              <a:ext cx="6827520" cy="1219200"/>
            </a:xfrm>
            <a:custGeom>
              <a:avLst/>
              <a:gdLst/>
              <a:ahLst/>
              <a:cxnLst/>
              <a:rect l="l" t="t" r="r" b="b"/>
              <a:pathLst>
                <a:path w="6827520" h="1219200">
                  <a:moveTo>
                    <a:pt x="0" y="0"/>
                  </a:moveTo>
                  <a:lnTo>
                    <a:pt x="6827520" y="0"/>
                  </a:lnTo>
                  <a:lnTo>
                    <a:pt x="6827520" y="1219200"/>
                  </a:lnTo>
                  <a:lnTo>
                    <a:pt x="0" y="1219200"/>
                  </a:lnTo>
                  <a:close/>
                </a:path>
              </a:pathLst>
            </a:custGeom>
            <a:blipFill>
              <a:blip r:embed="rId3">
                <a:alphaModFix amt="0"/>
              </a:blip>
              <a:stretch>
                <a:fillRect t="-59116" b="-59116"/>
              </a:stretch>
            </a:blipFill>
          </p:spPr>
          <p:txBody>
            <a:bodyPr/>
            <a:lstStyle/>
            <a:p>
              <a:endParaRPr lang="en-US"/>
            </a:p>
          </p:txBody>
        </p:sp>
        <p:sp>
          <p:nvSpPr>
            <p:cNvPr id="81" name="TextBox 81"/>
            <p:cNvSpPr txBox="1"/>
            <p:nvPr/>
          </p:nvSpPr>
          <p:spPr>
            <a:xfrm>
              <a:off x="0" y="0"/>
              <a:ext cx="6827520" cy="1219200"/>
            </a:xfrm>
            <a:prstGeom prst="rect">
              <a:avLst/>
            </a:prstGeom>
          </p:spPr>
          <p:txBody>
            <a:bodyPr lIns="0" tIns="0" rIns="0" bIns="0" rtlCol="0" anchor="ctr"/>
            <a:lstStyle/>
            <a:p>
              <a:pPr algn="ctr">
                <a:lnSpc>
                  <a:spcPts val="5280"/>
                </a:lnSpc>
              </a:pPr>
              <a:r>
                <a:rPr lang="en-US" sz="4400" b="1">
                  <a:solidFill>
                    <a:srgbClr val="FF0000"/>
                  </a:solidFill>
                  <a:latin typeface="Canva Sans Bold"/>
                  <a:ea typeface="Canva Sans Bold"/>
                  <a:cs typeface="Canva Sans Bold"/>
                  <a:sym typeface="Canva Sans Bold"/>
                </a:rPr>
                <a:t>15–20 %</a:t>
              </a:r>
            </a:p>
          </p:txBody>
        </p:sp>
      </p:grpSp>
      <p:grpSp>
        <p:nvGrpSpPr>
          <p:cNvPr id="82" name="Group 82"/>
          <p:cNvGrpSpPr/>
          <p:nvPr/>
        </p:nvGrpSpPr>
        <p:grpSpPr>
          <a:xfrm>
            <a:off x="6629400" y="8528953"/>
            <a:ext cx="5120640" cy="1097280"/>
            <a:chOff x="0" y="0"/>
            <a:chExt cx="6827520" cy="1463040"/>
          </a:xfrm>
        </p:grpSpPr>
        <p:sp>
          <p:nvSpPr>
            <p:cNvPr id="83" name="Freeform 83"/>
            <p:cNvSpPr/>
            <p:nvPr/>
          </p:nvSpPr>
          <p:spPr>
            <a:xfrm>
              <a:off x="0" y="0"/>
              <a:ext cx="6827520" cy="1463040"/>
            </a:xfrm>
            <a:custGeom>
              <a:avLst/>
              <a:gdLst/>
              <a:ahLst/>
              <a:cxnLst/>
              <a:rect l="l" t="t" r="r" b="b"/>
              <a:pathLst>
                <a:path w="6827520" h="1463040">
                  <a:moveTo>
                    <a:pt x="0" y="0"/>
                  </a:moveTo>
                  <a:lnTo>
                    <a:pt x="6827520" y="0"/>
                  </a:lnTo>
                  <a:lnTo>
                    <a:pt x="6827520" y="1463040"/>
                  </a:lnTo>
                  <a:lnTo>
                    <a:pt x="0" y="1463040"/>
                  </a:lnTo>
                  <a:close/>
                </a:path>
              </a:pathLst>
            </a:custGeom>
            <a:blipFill>
              <a:blip r:embed="rId3">
                <a:alphaModFix amt="0"/>
              </a:blip>
              <a:stretch>
                <a:fillRect t="-40930" b="-40930"/>
              </a:stretch>
            </a:blipFill>
          </p:spPr>
          <p:txBody>
            <a:bodyPr/>
            <a:lstStyle/>
            <a:p>
              <a:endParaRPr lang="en-US"/>
            </a:p>
          </p:txBody>
        </p:sp>
        <p:sp>
          <p:nvSpPr>
            <p:cNvPr id="84" name="TextBox 84"/>
            <p:cNvSpPr txBox="1"/>
            <p:nvPr/>
          </p:nvSpPr>
          <p:spPr>
            <a:xfrm>
              <a:off x="0" y="9525"/>
              <a:ext cx="6827520" cy="14535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For decorative prints. Use 40 %+ for functional parts that need strength.</a:t>
              </a:r>
            </a:p>
          </p:txBody>
        </p:sp>
      </p:grpSp>
      <p:grpSp>
        <p:nvGrpSpPr>
          <p:cNvPr id="85" name="Group 85"/>
          <p:cNvGrpSpPr/>
          <p:nvPr/>
        </p:nvGrpSpPr>
        <p:grpSpPr>
          <a:xfrm>
            <a:off x="12298680" y="5932057"/>
            <a:ext cx="5577840" cy="3840480"/>
            <a:chOff x="0" y="0"/>
            <a:chExt cx="7437120" cy="5120640"/>
          </a:xfrm>
        </p:grpSpPr>
        <p:sp>
          <p:nvSpPr>
            <p:cNvPr id="86" name="Freeform 86"/>
            <p:cNvSpPr/>
            <p:nvPr/>
          </p:nvSpPr>
          <p:spPr>
            <a:xfrm>
              <a:off x="0" y="0"/>
              <a:ext cx="7437120" cy="5120640"/>
            </a:xfrm>
            <a:custGeom>
              <a:avLst/>
              <a:gdLst/>
              <a:ahLst/>
              <a:cxnLst/>
              <a:rect l="l" t="t" r="r" b="b"/>
              <a:pathLst>
                <a:path w="7437120" h="5120640">
                  <a:moveTo>
                    <a:pt x="0" y="0"/>
                  </a:moveTo>
                  <a:lnTo>
                    <a:pt x="7437120" y="0"/>
                  </a:lnTo>
                  <a:lnTo>
                    <a:pt x="7437120" y="5120640"/>
                  </a:lnTo>
                  <a:lnTo>
                    <a:pt x="0" y="5120640"/>
                  </a:lnTo>
                  <a:close/>
                </a:path>
              </a:pathLst>
            </a:custGeom>
            <a:solidFill>
              <a:srgbClr val="FFFFFF"/>
            </a:solidFill>
          </p:spPr>
          <p:txBody>
            <a:bodyPr/>
            <a:lstStyle/>
            <a:p>
              <a:endParaRPr lang="en-US"/>
            </a:p>
          </p:txBody>
        </p:sp>
      </p:grpSp>
      <p:grpSp>
        <p:nvGrpSpPr>
          <p:cNvPr id="87" name="Group 87"/>
          <p:cNvGrpSpPr/>
          <p:nvPr/>
        </p:nvGrpSpPr>
        <p:grpSpPr>
          <a:xfrm>
            <a:off x="12298680" y="5932057"/>
            <a:ext cx="5577840" cy="109728"/>
            <a:chOff x="0" y="0"/>
            <a:chExt cx="7437120" cy="146304"/>
          </a:xfrm>
        </p:grpSpPr>
        <p:sp>
          <p:nvSpPr>
            <p:cNvPr id="88" name="Freeform 88"/>
            <p:cNvSpPr/>
            <p:nvPr/>
          </p:nvSpPr>
          <p:spPr>
            <a:xfrm>
              <a:off x="0" y="0"/>
              <a:ext cx="7437120" cy="146304"/>
            </a:xfrm>
            <a:custGeom>
              <a:avLst/>
              <a:gdLst/>
              <a:ahLst/>
              <a:cxnLst/>
              <a:rect l="l" t="t" r="r" b="b"/>
              <a:pathLst>
                <a:path w="7437120" h="146304">
                  <a:moveTo>
                    <a:pt x="0" y="0"/>
                  </a:moveTo>
                  <a:lnTo>
                    <a:pt x="7437120" y="0"/>
                  </a:lnTo>
                  <a:lnTo>
                    <a:pt x="7437120" y="146304"/>
                  </a:lnTo>
                  <a:lnTo>
                    <a:pt x="0" y="146304"/>
                  </a:lnTo>
                  <a:close/>
                </a:path>
              </a:pathLst>
            </a:custGeom>
            <a:solidFill>
              <a:srgbClr val="1F5C2E"/>
            </a:solidFill>
          </p:spPr>
          <p:txBody>
            <a:bodyPr/>
            <a:lstStyle/>
            <a:p>
              <a:endParaRPr lang="en-US"/>
            </a:p>
          </p:txBody>
        </p:sp>
      </p:grpSp>
      <p:grpSp>
        <p:nvGrpSpPr>
          <p:cNvPr id="89" name="Group 89"/>
          <p:cNvGrpSpPr/>
          <p:nvPr/>
        </p:nvGrpSpPr>
        <p:grpSpPr>
          <a:xfrm>
            <a:off x="12573000" y="6297817"/>
            <a:ext cx="1005840" cy="1005840"/>
            <a:chOff x="0" y="0"/>
            <a:chExt cx="1341120" cy="1341120"/>
          </a:xfrm>
        </p:grpSpPr>
        <p:sp>
          <p:nvSpPr>
            <p:cNvPr id="90" name="Freeform 90"/>
            <p:cNvSpPr/>
            <p:nvPr/>
          </p:nvSpPr>
          <p:spPr>
            <a:xfrm>
              <a:off x="0" y="0"/>
              <a:ext cx="1341120" cy="1341120"/>
            </a:xfrm>
            <a:custGeom>
              <a:avLst/>
              <a:gdLst/>
              <a:ahLst/>
              <a:cxnLst/>
              <a:rect l="l" t="t" r="r" b="b"/>
              <a:pathLst>
                <a:path w="1341120" h="1341120">
                  <a:moveTo>
                    <a:pt x="0" y="670560"/>
                  </a:moveTo>
                  <a:cubicBezTo>
                    <a:pt x="0" y="300228"/>
                    <a:pt x="300228" y="0"/>
                    <a:pt x="670560" y="0"/>
                  </a:cubicBezTo>
                  <a:cubicBezTo>
                    <a:pt x="1040892" y="0"/>
                    <a:pt x="1341120" y="300228"/>
                    <a:pt x="1341120" y="670560"/>
                  </a:cubicBezTo>
                  <a:cubicBezTo>
                    <a:pt x="1341120" y="1040892"/>
                    <a:pt x="1040892" y="1341120"/>
                    <a:pt x="670560" y="1341120"/>
                  </a:cubicBezTo>
                  <a:cubicBezTo>
                    <a:pt x="300228" y="1341120"/>
                    <a:pt x="0" y="1040892"/>
                    <a:pt x="0" y="670560"/>
                  </a:cubicBezTo>
                  <a:close/>
                </a:path>
              </a:pathLst>
            </a:custGeom>
            <a:solidFill>
              <a:srgbClr val="1F5C2E"/>
            </a:solidFill>
          </p:spPr>
          <p:txBody>
            <a:bodyPr/>
            <a:lstStyle/>
            <a:p>
              <a:endParaRPr lang="en-US"/>
            </a:p>
          </p:txBody>
        </p:sp>
      </p:grpSp>
      <p:grpSp>
        <p:nvGrpSpPr>
          <p:cNvPr id="91" name="Group 91"/>
          <p:cNvGrpSpPr/>
          <p:nvPr/>
        </p:nvGrpSpPr>
        <p:grpSpPr>
          <a:xfrm>
            <a:off x="12755880" y="6480697"/>
            <a:ext cx="640080" cy="640080"/>
            <a:chOff x="0" y="0"/>
            <a:chExt cx="853440" cy="853440"/>
          </a:xfrm>
        </p:grpSpPr>
        <p:sp>
          <p:nvSpPr>
            <p:cNvPr id="92" name="Freeform 92" descr="preencoded.png"/>
            <p:cNvSpPr/>
            <p:nvPr/>
          </p:nvSpPr>
          <p:spPr>
            <a:xfrm>
              <a:off x="0" y="0"/>
              <a:ext cx="853440" cy="853440"/>
            </a:xfrm>
            <a:custGeom>
              <a:avLst/>
              <a:gdLst/>
              <a:ahLst/>
              <a:cxnLst/>
              <a:rect l="l" t="t" r="r" b="b"/>
              <a:pathLst>
                <a:path w="853440" h="853440">
                  <a:moveTo>
                    <a:pt x="0" y="0"/>
                  </a:moveTo>
                  <a:lnTo>
                    <a:pt x="853440" y="0"/>
                  </a:lnTo>
                  <a:lnTo>
                    <a:pt x="853440" y="853440"/>
                  </a:lnTo>
                  <a:lnTo>
                    <a:pt x="0" y="853440"/>
                  </a:lnTo>
                  <a:lnTo>
                    <a:pt x="0" y="0"/>
                  </a:lnTo>
                  <a:close/>
                </a:path>
              </a:pathLst>
            </a:custGeom>
            <a:blipFill>
              <a:blip r:embed="rId8"/>
              <a:stretch>
                <a:fillRect/>
              </a:stretch>
            </a:blipFill>
          </p:spPr>
          <p:txBody>
            <a:bodyPr/>
            <a:lstStyle/>
            <a:p>
              <a:endParaRPr lang="en-US"/>
            </a:p>
          </p:txBody>
        </p:sp>
      </p:grpSp>
      <p:grpSp>
        <p:nvGrpSpPr>
          <p:cNvPr id="93" name="Group 93"/>
          <p:cNvGrpSpPr/>
          <p:nvPr/>
        </p:nvGrpSpPr>
        <p:grpSpPr>
          <a:xfrm>
            <a:off x="13761720" y="6297817"/>
            <a:ext cx="3840480" cy="548640"/>
            <a:chOff x="0" y="0"/>
            <a:chExt cx="5120640" cy="731520"/>
          </a:xfrm>
        </p:grpSpPr>
        <p:sp>
          <p:nvSpPr>
            <p:cNvPr id="94" name="Freeform 94"/>
            <p:cNvSpPr/>
            <p:nvPr/>
          </p:nvSpPr>
          <p:spPr>
            <a:xfrm>
              <a:off x="0" y="0"/>
              <a:ext cx="5120640" cy="731520"/>
            </a:xfrm>
            <a:custGeom>
              <a:avLst/>
              <a:gdLst/>
              <a:ahLst/>
              <a:cxnLst/>
              <a:rect l="l" t="t" r="r" b="b"/>
              <a:pathLst>
                <a:path w="5120640" h="731520">
                  <a:moveTo>
                    <a:pt x="0" y="0"/>
                  </a:moveTo>
                  <a:lnTo>
                    <a:pt x="5120640" y="0"/>
                  </a:lnTo>
                  <a:lnTo>
                    <a:pt x="5120640" y="731520"/>
                  </a:lnTo>
                  <a:lnTo>
                    <a:pt x="0" y="731520"/>
                  </a:lnTo>
                  <a:close/>
                </a:path>
              </a:pathLst>
            </a:custGeom>
            <a:blipFill>
              <a:blip r:embed="rId3">
                <a:alphaModFix amt="0"/>
              </a:blip>
              <a:stretch>
                <a:fillRect t="-86395" b="-86395"/>
              </a:stretch>
            </a:blipFill>
          </p:spPr>
          <p:txBody>
            <a:bodyPr/>
            <a:lstStyle/>
            <a:p>
              <a:endParaRPr lang="en-US"/>
            </a:p>
          </p:txBody>
        </p:sp>
        <p:sp>
          <p:nvSpPr>
            <p:cNvPr id="95" name="TextBox 95"/>
            <p:cNvSpPr txBox="1"/>
            <p:nvPr/>
          </p:nvSpPr>
          <p:spPr>
            <a:xfrm>
              <a:off x="0" y="0"/>
              <a:ext cx="5120640" cy="73152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Adhesion</a:t>
              </a:r>
            </a:p>
          </p:txBody>
        </p:sp>
      </p:grpSp>
      <p:grpSp>
        <p:nvGrpSpPr>
          <p:cNvPr id="96" name="Group 96"/>
          <p:cNvGrpSpPr/>
          <p:nvPr/>
        </p:nvGrpSpPr>
        <p:grpSpPr>
          <a:xfrm>
            <a:off x="12573000" y="7486537"/>
            <a:ext cx="5120640" cy="914400"/>
            <a:chOff x="0" y="0"/>
            <a:chExt cx="6827520" cy="1219200"/>
          </a:xfrm>
        </p:grpSpPr>
        <p:sp>
          <p:nvSpPr>
            <p:cNvPr id="97" name="Freeform 97"/>
            <p:cNvSpPr/>
            <p:nvPr/>
          </p:nvSpPr>
          <p:spPr>
            <a:xfrm>
              <a:off x="0" y="0"/>
              <a:ext cx="6827520" cy="1219200"/>
            </a:xfrm>
            <a:custGeom>
              <a:avLst/>
              <a:gdLst/>
              <a:ahLst/>
              <a:cxnLst/>
              <a:rect l="l" t="t" r="r" b="b"/>
              <a:pathLst>
                <a:path w="6827520" h="1219200">
                  <a:moveTo>
                    <a:pt x="0" y="0"/>
                  </a:moveTo>
                  <a:lnTo>
                    <a:pt x="6827520" y="0"/>
                  </a:lnTo>
                  <a:lnTo>
                    <a:pt x="6827520" y="1219200"/>
                  </a:lnTo>
                  <a:lnTo>
                    <a:pt x="0" y="1219200"/>
                  </a:lnTo>
                  <a:close/>
                </a:path>
              </a:pathLst>
            </a:custGeom>
            <a:blipFill>
              <a:blip r:embed="rId3">
                <a:alphaModFix amt="0"/>
              </a:blip>
              <a:stretch>
                <a:fillRect t="-59116" b="-59116"/>
              </a:stretch>
            </a:blipFill>
          </p:spPr>
          <p:txBody>
            <a:bodyPr/>
            <a:lstStyle/>
            <a:p>
              <a:endParaRPr lang="en-US"/>
            </a:p>
          </p:txBody>
        </p:sp>
        <p:sp>
          <p:nvSpPr>
            <p:cNvPr id="98" name="TextBox 98"/>
            <p:cNvSpPr txBox="1"/>
            <p:nvPr/>
          </p:nvSpPr>
          <p:spPr>
            <a:xfrm>
              <a:off x="0" y="0"/>
              <a:ext cx="6827520" cy="1219200"/>
            </a:xfrm>
            <a:prstGeom prst="rect">
              <a:avLst/>
            </a:prstGeom>
          </p:spPr>
          <p:txBody>
            <a:bodyPr lIns="0" tIns="0" rIns="0" bIns="0" rtlCol="0" anchor="ctr"/>
            <a:lstStyle/>
            <a:p>
              <a:pPr algn="ctr">
                <a:lnSpc>
                  <a:spcPts val="5280"/>
                </a:lnSpc>
              </a:pPr>
              <a:r>
                <a:rPr lang="en-US" sz="4400" b="1">
                  <a:solidFill>
                    <a:srgbClr val="FF0000"/>
                  </a:solidFill>
                  <a:latin typeface="Canva Sans Bold"/>
                  <a:ea typeface="Canva Sans Bold"/>
                  <a:cs typeface="Canva Sans Bold"/>
                  <a:sym typeface="Canva Sans Bold"/>
                </a:rPr>
                <a:t>Skirt</a:t>
              </a:r>
            </a:p>
          </p:txBody>
        </p:sp>
      </p:grpSp>
      <p:grpSp>
        <p:nvGrpSpPr>
          <p:cNvPr id="99" name="Group 99"/>
          <p:cNvGrpSpPr/>
          <p:nvPr/>
        </p:nvGrpSpPr>
        <p:grpSpPr>
          <a:xfrm>
            <a:off x="12573000" y="8528953"/>
            <a:ext cx="5120640" cy="1097280"/>
            <a:chOff x="0" y="0"/>
            <a:chExt cx="6827520" cy="1463040"/>
          </a:xfrm>
        </p:grpSpPr>
        <p:sp>
          <p:nvSpPr>
            <p:cNvPr id="100" name="Freeform 100"/>
            <p:cNvSpPr/>
            <p:nvPr/>
          </p:nvSpPr>
          <p:spPr>
            <a:xfrm>
              <a:off x="0" y="0"/>
              <a:ext cx="6827520" cy="1463040"/>
            </a:xfrm>
            <a:custGeom>
              <a:avLst/>
              <a:gdLst/>
              <a:ahLst/>
              <a:cxnLst/>
              <a:rect l="l" t="t" r="r" b="b"/>
              <a:pathLst>
                <a:path w="6827520" h="1463040">
                  <a:moveTo>
                    <a:pt x="0" y="0"/>
                  </a:moveTo>
                  <a:lnTo>
                    <a:pt x="6827520" y="0"/>
                  </a:lnTo>
                  <a:lnTo>
                    <a:pt x="6827520" y="1463040"/>
                  </a:lnTo>
                  <a:lnTo>
                    <a:pt x="0" y="1463040"/>
                  </a:lnTo>
                  <a:close/>
                </a:path>
              </a:pathLst>
            </a:custGeom>
            <a:blipFill>
              <a:blip r:embed="rId3">
                <a:alphaModFix amt="0"/>
              </a:blip>
              <a:stretch>
                <a:fillRect t="-40930" b="-40930"/>
              </a:stretch>
            </a:blipFill>
          </p:spPr>
          <p:txBody>
            <a:bodyPr/>
            <a:lstStyle/>
            <a:p>
              <a:endParaRPr lang="en-US"/>
            </a:p>
          </p:txBody>
        </p:sp>
        <p:sp>
          <p:nvSpPr>
            <p:cNvPr id="101" name="TextBox 101"/>
            <p:cNvSpPr txBox="1"/>
            <p:nvPr/>
          </p:nvSpPr>
          <p:spPr>
            <a:xfrm>
              <a:off x="0" y="9525"/>
              <a:ext cx="6827520" cy="1453515"/>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Traces the outline before printing to prime the nozzle. Recommended for beginners.</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871884">
            <a:off x="4166792" y="2125205"/>
            <a:ext cx="2536580" cy="3116552"/>
          </a:xfrm>
          <a:custGeom>
            <a:avLst/>
            <a:gdLst/>
            <a:ahLst/>
            <a:cxnLst/>
            <a:rect l="l" t="t" r="r" b="b"/>
            <a:pathLst>
              <a:path w="2536580" h="3116552">
                <a:moveTo>
                  <a:pt x="0" y="0"/>
                </a:moveTo>
                <a:lnTo>
                  <a:pt x="2536579" y="0"/>
                </a:lnTo>
                <a:lnTo>
                  <a:pt x="2536579" y="3116552"/>
                </a:lnTo>
                <a:lnTo>
                  <a:pt x="0" y="3116552"/>
                </a:lnTo>
                <a:lnTo>
                  <a:pt x="0" y="0"/>
                </a:lnTo>
                <a:close/>
              </a:path>
            </a:pathLst>
          </a:custGeom>
          <a:blipFill>
            <a:blip r:embed="rId2"/>
            <a:stretch>
              <a:fillRect l="-36278" r="-47915" b="-100000"/>
            </a:stretch>
          </a:blipFill>
        </p:spPr>
        <p:txBody>
          <a:bodyPr/>
          <a:lstStyle/>
          <a:p>
            <a:endParaRPr lang="en-US"/>
          </a:p>
        </p:txBody>
      </p:sp>
      <p:sp>
        <p:nvSpPr>
          <p:cNvPr id="6" name="Freeform 6"/>
          <p:cNvSpPr/>
          <p:nvPr/>
        </p:nvSpPr>
        <p:spPr>
          <a:xfrm rot="-1273631">
            <a:off x="1157891" y="2280723"/>
            <a:ext cx="2858843" cy="2760592"/>
          </a:xfrm>
          <a:custGeom>
            <a:avLst/>
            <a:gdLst/>
            <a:ahLst/>
            <a:cxnLst/>
            <a:rect l="l" t="t" r="r" b="b"/>
            <a:pathLst>
              <a:path w="2858843" h="2760592">
                <a:moveTo>
                  <a:pt x="0" y="0"/>
                </a:moveTo>
                <a:lnTo>
                  <a:pt x="2858843" y="0"/>
                </a:lnTo>
                <a:lnTo>
                  <a:pt x="2858843" y="2760592"/>
                </a:lnTo>
                <a:lnTo>
                  <a:pt x="0" y="2760592"/>
                </a:lnTo>
                <a:lnTo>
                  <a:pt x="0" y="0"/>
                </a:lnTo>
                <a:close/>
              </a:path>
            </a:pathLst>
          </a:custGeom>
          <a:blipFill>
            <a:blip r:embed="rId3"/>
            <a:stretch>
              <a:fillRect b="-38078"/>
            </a:stretch>
          </a:blipFill>
        </p:spPr>
        <p:txBody>
          <a:bodyPr/>
          <a:lstStyle/>
          <a:p>
            <a:endParaRPr lang="en-US"/>
          </a:p>
        </p:txBody>
      </p:sp>
      <p:sp>
        <p:nvSpPr>
          <p:cNvPr id="7" name="Freeform 7"/>
          <p:cNvSpPr/>
          <p:nvPr/>
        </p:nvSpPr>
        <p:spPr>
          <a:xfrm>
            <a:off x="14286143" y="4005192"/>
            <a:ext cx="3399743" cy="2920037"/>
          </a:xfrm>
          <a:custGeom>
            <a:avLst/>
            <a:gdLst/>
            <a:ahLst/>
            <a:cxnLst/>
            <a:rect l="l" t="t" r="r" b="b"/>
            <a:pathLst>
              <a:path w="3399743" h="2920037">
                <a:moveTo>
                  <a:pt x="0" y="0"/>
                </a:moveTo>
                <a:lnTo>
                  <a:pt x="3399743" y="0"/>
                </a:lnTo>
                <a:lnTo>
                  <a:pt x="3399743" y="2920038"/>
                </a:lnTo>
                <a:lnTo>
                  <a:pt x="0" y="2920038"/>
                </a:lnTo>
                <a:lnTo>
                  <a:pt x="0" y="0"/>
                </a:lnTo>
                <a:close/>
              </a:path>
            </a:pathLst>
          </a:custGeom>
          <a:blipFill>
            <a:blip r:embed="rId4"/>
            <a:stretch>
              <a:fillRect t="-55237"/>
            </a:stretch>
          </a:blipFill>
        </p:spPr>
        <p:txBody>
          <a:bodyPr/>
          <a:lstStyle/>
          <a:p>
            <a:endParaRPr lang="en-US"/>
          </a:p>
        </p:txBody>
      </p:sp>
      <p:sp>
        <p:nvSpPr>
          <p:cNvPr id="8" name="Freeform 8"/>
          <p:cNvSpPr/>
          <p:nvPr/>
        </p:nvSpPr>
        <p:spPr>
          <a:xfrm>
            <a:off x="755115" y="7017581"/>
            <a:ext cx="2861877" cy="2764532"/>
          </a:xfrm>
          <a:custGeom>
            <a:avLst/>
            <a:gdLst/>
            <a:ahLst/>
            <a:cxnLst/>
            <a:rect l="l" t="t" r="r" b="b"/>
            <a:pathLst>
              <a:path w="2861877" h="2764532">
                <a:moveTo>
                  <a:pt x="0" y="0"/>
                </a:moveTo>
                <a:lnTo>
                  <a:pt x="2861877" y="0"/>
                </a:lnTo>
                <a:lnTo>
                  <a:pt x="2861877" y="2764531"/>
                </a:lnTo>
                <a:lnTo>
                  <a:pt x="0" y="2764531"/>
                </a:lnTo>
                <a:lnTo>
                  <a:pt x="0" y="0"/>
                </a:lnTo>
                <a:close/>
              </a:path>
            </a:pathLst>
          </a:custGeom>
          <a:blipFill>
            <a:blip r:embed="rId5"/>
            <a:stretch>
              <a:fillRect l="-69093" t="-136706" r="-133957" b="-181590"/>
            </a:stretch>
          </a:blipFill>
        </p:spPr>
        <p:txBody>
          <a:bodyPr/>
          <a:lstStyle/>
          <a:p>
            <a:endParaRPr lang="en-US"/>
          </a:p>
        </p:txBody>
      </p:sp>
      <p:sp>
        <p:nvSpPr>
          <p:cNvPr id="9" name="Freeform 9"/>
          <p:cNvSpPr/>
          <p:nvPr/>
        </p:nvSpPr>
        <p:spPr>
          <a:xfrm rot="-1213338">
            <a:off x="6966709" y="4128219"/>
            <a:ext cx="1148029" cy="377806"/>
          </a:xfrm>
          <a:custGeom>
            <a:avLst/>
            <a:gdLst/>
            <a:ahLst/>
            <a:cxnLst/>
            <a:rect l="l" t="t" r="r" b="b"/>
            <a:pathLst>
              <a:path w="1148029" h="377806">
                <a:moveTo>
                  <a:pt x="0" y="0"/>
                </a:moveTo>
                <a:lnTo>
                  <a:pt x="1148030" y="0"/>
                </a:lnTo>
                <a:lnTo>
                  <a:pt x="1148030" y="377806"/>
                </a:lnTo>
                <a:lnTo>
                  <a:pt x="0" y="3778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0" y="238731"/>
            <a:ext cx="6391059"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Recommended Tests</a:t>
            </a:r>
          </a:p>
        </p:txBody>
      </p:sp>
      <p:sp>
        <p:nvSpPr>
          <p:cNvPr id="11" name="TextBox 11"/>
          <p:cNvSpPr txBox="1"/>
          <p:nvPr/>
        </p:nvSpPr>
        <p:spPr>
          <a:xfrm>
            <a:off x="8144652" y="1997812"/>
            <a:ext cx="9114648" cy="1666875"/>
          </a:xfrm>
          <a:prstGeom prst="rect">
            <a:avLst/>
          </a:prstGeom>
        </p:spPr>
        <p:txBody>
          <a:bodyPr lIns="0" tIns="0" rIns="0" bIns="0" rtlCol="0" anchor="t">
            <a:spAutoFit/>
          </a:bodyPr>
          <a:lstStyle/>
          <a:p>
            <a:pPr algn="l">
              <a:lnSpc>
                <a:spcPts val="2605"/>
              </a:lnSpc>
              <a:spcBef>
                <a:spcPct val="0"/>
              </a:spcBef>
            </a:pPr>
            <a:r>
              <a:rPr lang="en-US" sz="2170">
                <a:solidFill>
                  <a:srgbClr val="000000"/>
                </a:solidFill>
                <a:latin typeface="Calibri (MS)"/>
                <a:ea typeface="Calibri (MS)"/>
                <a:cs typeface="Calibri (MS)"/>
                <a:sym typeface="Calibri (MS)"/>
              </a:rPr>
              <a:t>A </a:t>
            </a:r>
            <a:r>
              <a:rPr lang="en-US" sz="2170" b="1">
                <a:solidFill>
                  <a:srgbClr val="000000"/>
                </a:solidFill>
                <a:latin typeface="Calibri (MS) Bold"/>
                <a:ea typeface="Calibri (MS) Bold"/>
                <a:cs typeface="Calibri (MS) Bold"/>
                <a:sym typeface="Calibri (MS) Bold"/>
              </a:rPr>
              <a:t>Temperature Tower </a:t>
            </a:r>
            <a:r>
              <a:rPr lang="en-US" sz="2170">
                <a:solidFill>
                  <a:srgbClr val="000000"/>
                </a:solidFill>
                <a:latin typeface="Calibri (MS)"/>
                <a:ea typeface="Calibri (MS)"/>
                <a:cs typeface="Calibri (MS)"/>
                <a:sym typeface="Calibri (MS)"/>
              </a:rPr>
              <a:t>is a calibration print that tests different nozzle temperatures across multiple layers to find the optimal printing temperature for your filament. Each section of the tower is printed at a different temperature, allowing you to visually compare surface quality, bridging performance, and layer adhesion to determine the best setting for your specific filament.</a:t>
            </a:r>
          </a:p>
        </p:txBody>
      </p:sp>
      <p:sp>
        <p:nvSpPr>
          <p:cNvPr id="12" name="TextBox 12"/>
          <p:cNvSpPr txBox="1"/>
          <p:nvPr/>
        </p:nvSpPr>
        <p:spPr>
          <a:xfrm>
            <a:off x="755115" y="5837621"/>
            <a:ext cx="13084167" cy="3505200"/>
          </a:xfrm>
          <a:prstGeom prst="rect">
            <a:avLst/>
          </a:prstGeom>
        </p:spPr>
        <p:txBody>
          <a:bodyPr lIns="0" tIns="0" rIns="0" bIns="0" rtlCol="0" anchor="t">
            <a:spAutoFit/>
          </a:bodyPr>
          <a:lstStyle/>
          <a:p>
            <a:pPr algn="l">
              <a:lnSpc>
                <a:spcPts val="2519"/>
              </a:lnSpc>
              <a:spcBef>
                <a:spcPct val="0"/>
              </a:spcBef>
            </a:pPr>
            <a:r>
              <a:rPr lang="en-US" sz="2099">
                <a:solidFill>
                  <a:srgbClr val="000000"/>
                </a:solidFill>
                <a:latin typeface="Calibri (MS)"/>
                <a:ea typeface="Calibri (MS)"/>
                <a:cs typeface="Calibri (MS)"/>
                <a:sym typeface="Calibri (MS)"/>
              </a:rPr>
              <a:t>A </a:t>
            </a:r>
            <a:r>
              <a:rPr lang="en-US" sz="2099" b="1">
                <a:solidFill>
                  <a:srgbClr val="000000"/>
                </a:solidFill>
                <a:latin typeface="Calibri (MS) Bold"/>
                <a:ea typeface="Calibri (MS) Bold"/>
                <a:cs typeface="Calibri (MS) Bold"/>
                <a:sym typeface="Calibri (MS) Bold"/>
              </a:rPr>
              <a:t>Retraction Test</a:t>
            </a:r>
            <a:r>
              <a:rPr lang="en-US" sz="2099">
                <a:solidFill>
                  <a:srgbClr val="000000"/>
                </a:solidFill>
                <a:latin typeface="Calibri (MS)"/>
                <a:ea typeface="Calibri (MS)"/>
                <a:cs typeface="Calibri (MS)"/>
                <a:sym typeface="Calibri (MS)"/>
              </a:rPr>
              <a:t> consists of two or more towers with open gaps between them, designed to reveal stringing, the thin unwanted threads of filament left behind as the nozzle travels between sections. By adjusting retraction distance and speed settings in your slicer, you can eliminate stringing and achieve cleaner, more professional-looking prints.</a:t>
            </a:r>
          </a:p>
          <a:p>
            <a:pPr algn="l">
              <a:lnSpc>
                <a:spcPts val="2519"/>
              </a:lnSpc>
              <a:spcBef>
                <a:spcPct val="0"/>
              </a:spcBef>
            </a:pPr>
            <a:endParaRPr lang="en-US" sz="2099">
              <a:solidFill>
                <a:srgbClr val="000000"/>
              </a:solidFill>
              <a:latin typeface="Calibri (MS)"/>
              <a:ea typeface="Calibri (MS)"/>
              <a:cs typeface="Calibri (MS)"/>
              <a:sym typeface="Calibri (MS)"/>
            </a:endParaRPr>
          </a:p>
          <a:p>
            <a:pPr algn="l">
              <a:lnSpc>
                <a:spcPts val="2519"/>
              </a:lnSpc>
              <a:spcBef>
                <a:spcPct val="0"/>
              </a:spcBef>
            </a:pPr>
            <a:endParaRPr lang="en-US" sz="2099">
              <a:solidFill>
                <a:srgbClr val="000000"/>
              </a:solidFill>
              <a:latin typeface="Calibri (MS)"/>
              <a:ea typeface="Calibri (MS)"/>
              <a:cs typeface="Calibri (MS)"/>
              <a:sym typeface="Calibri (MS)"/>
            </a:endParaRPr>
          </a:p>
          <a:p>
            <a:pPr algn="l">
              <a:lnSpc>
                <a:spcPts val="2519"/>
              </a:lnSpc>
              <a:spcBef>
                <a:spcPct val="0"/>
              </a:spcBef>
            </a:pPr>
            <a:endParaRPr lang="en-US" sz="2099">
              <a:solidFill>
                <a:srgbClr val="000000"/>
              </a:solidFill>
              <a:latin typeface="Calibri (MS)"/>
              <a:ea typeface="Calibri (MS)"/>
              <a:cs typeface="Calibri (MS)"/>
              <a:sym typeface="Calibri (MS)"/>
            </a:endParaRPr>
          </a:p>
          <a:p>
            <a:pPr algn="l">
              <a:lnSpc>
                <a:spcPts val="2519"/>
              </a:lnSpc>
              <a:spcBef>
                <a:spcPct val="0"/>
              </a:spcBef>
            </a:pPr>
            <a:endParaRPr lang="en-US" sz="2099">
              <a:solidFill>
                <a:srgbClr val="000000"/>
              </a:solidFill>
              <a:latin typeface="Calibri (MS)"/>
              <a:ea typeface="Calibri (MS)"/>
              <a:cs typeface="Calibri (MS)"/>
              <a:sym typeface="Calibri (MS)"/>
            </a:endParaRPr>
          </a:p>
          <a:p>
            <a:pPr algn="l">
              <a:lnSpc>
                <a:spcPts val="2519"/>
              </a:lnSpc>
              <a:spcBef>
                <a:spcPct val="0"/>
              </a:spcBef>
            </a:pPr>
            <a:endParaRPr lang="en-US" sz="2099">
              <a:solidFill>
                <a:srgbClr val="000000"/>
              </a:solidFill>
              <a:latin typeface="Calibri (MS)"/>
              <a:ea typeface="Calibri (MS)"/>
              <a:cs typeface="Calibri (MS)"/>
              <a:sym typeface="Calibri (MS)"/>
            </a:endParaRPr>
          </a:p>
          <a:p>
            <a:pPr algn="l">
              <a:lnSpc>
                <a:spcPts val="2519"/>
              </a:lnSpc>
              <a:spcBef>
                <a:spcPct val="0"/>
              </a:spcBef>
            </a:pPr>
            <a:endParaRPr lang="en-US" sz="2099">
              <a:solidFill>
                <a:srgbClr val="000000"/>
              </a:solidFill>
              <a:latin typeface="Calibri (MS)"/>
              <a:ea typeface="Calibri (MS)"/>
              <a:cs typeface="Calibri (MS)"/>
              <a:sym typeface="Calibri (MS)"/>
            </a:endParaRPr>
          </a:p>
          <a:p>
            <a:pPr algn="l">
              <a:lnSpc>
                <a:spcPts val="2519"/>
              </a:lnSpc>
              <a:spcBef>
                <a:spcPct val="0"/>
              </a:spcBef>
            </a:pPr>
            <a:endParaRPr lang="en-US" sz="2099">
              <a:solidFill>
                <a:srgbClr val="000000"/>
              </a:solidFill>
              <a:latin typeface="Calibri (MS)"/>
              <a:ea typeface="Calibri (MS)"/>
              <a:cs typeface="Calibri (MS)"/>
              <a:sym typeface="Calibri (MS)"/>
            </a:endParaRPr>
          </a:p>
          <a:p>
            <a:pPr algn="l">
              <a:lnSpc>
                <a:spcPts val="2519"/>
              </a:lnSpc>
              <a:spcBef>
                <a:spcPct val="0"/>
              </a:spcBef>
            </a:pPr>
            <a:endParaRPr lang="en-US" sz="2099">
              <a:solidFill>
                <a:srgbClr val="000000"/>
              </a:solidFill>
              <a:latin typeface="Calibri (MS)"/>
              <a:ea typeface="Calibri (MS)"/>
              <a:cs typeface="Calibri (MS)"/>
              <a:sym typeface="Calibri (MS)"/>
            </a:endParaRPr>
          </a:p>
        </p:txBody>
      </p:sp>
      <p:sp>
        <p:nvSpPr>
          <p:cNvPr id="13" name="TextBox 13"/>
          <p:cNvSpPr txBox="1"/>
          <p:nvPr/>
        </p:nvSpPr>
        <p:spPr>
          <a:xfrm>
            <a:off x="4175133" y="8037896"/>
            <a:ext cx="13084167" cy="1304925"/>
          </a:xfrm>
          <a:prstGeom prst="rect">
            <a:avLst/>
          </a:prstGeom>
        </p:spPr>
        <p:txBody>
          <a:bodyPr lIns="0" tIns="0" rIns="0" bIns="0" rtlCol="0" anchor="t">
            <a:spAutoFit/>
          </a:bodyPr>
          <a:lstStyle/>
          <a:p>
            <a:pPr algn="l">
              <a:lnSpc>
                <a:spcPts val="2519"/>
              </a:lnSpc>
              <a:spcBef>
                <a:spcPct val="0"/>
              </a:spcBef>
            </a:pPr>
            <a:r>
              <a:rPr lang="en-US" sz="2099">
                <a:solidFill>
                  <a:srgbClr val="000000"/>
                </a:solidFill>
                <a:latin typeface="Calibri (MS)"/>
                <a:ea typeface="Calibri (MS)"/>
                <a:cs typeface="Calibri (MS)"/>
                <a:sym typeface="Calibri (MS)"/>
              </a:rPr>
              <a:t>The </a:t>
            </a:r>
            <a:r>
              <a:rPr lang="en-US" sz="2099" b="1">
                <a:solidFill>
                  <a:srgbClr val="000000"/>
                </a:solidFill>
                <a:latin typeface="Calibri (MS) Bold"/>
                <a:ea typeface="Calibri (MS) Bold"/>
                <a:cs typeface="Calibri (MS) Bold"/>
                <a:sym typeface="Calibri (MS) Bold"/>
              </a:rPr>
              <a:t>Calibration Cube </a:t>
            </a:r>
            <a:r>
              <a:rPr lang="en-US" sz="2099">
                <a:solidFill>
                  <a:srgbClr val="000000"/>
                </a:solidFill>
                <a:latin typeface="Calibri (MS)"/>
                <a:ea typeface="Calibri (MS)"/>
                <a:cs typeface="Calibri (MS)"/>
                <a:sym typeface="Calibri (MS)"/>
              </a:rPr>
              <a:t>(or XYZ cube) is a small test print used to verify the dimensional accuracy of your 3D printer across all three axes. By measuring the printed cube with calipers and comparing it to the intended 20×20×20mm dimensions, you can identify and correct any scaling or step calibration issues in your printer's settings.</a:t>
            </a:r>
          </a:p>
          <a:p>
            <a:pPr algn="l">
              <a:lnSpc>
                <a:spcPts val="2519"/>
              </a:lnSpc>
              <a:spcBef>
                <a:spcPct val="0"/>
              </a:spcBef>
            </a:pPr>
            <a:endParaRPr lang="en-US" sz="2099">
              <a:solidFill>
                <a:srgbClr val="000000"/>
              </a:solidFill>
              <a:latin typeface="Calibri (MS)"/>
              <a:ea typeface="Calibri (MS)"/>
              <a:cs typeface="Calibri (MS)"/>
              <a:sym typeface="Calibri (MS)"/>
            </a:endParaRPr>
          </a:p>
        </p:txBody>
      </p:sp>
      <p:sp>
        <p:nvSpPr>
          <p:cNvPr id="14" name="Freeform 14"/>
          <p:cNvSpPr/>
          <p:nvPr/>
        </p:nvSpPr>
        <p:spPr>
          <a:xfrm rot="-1213338" flipH="1" flipV="1">
            <a:off x="12731890" y="4945558"/>
            <a:ext cx="1148029" cy="377806"/>
          </a:xfrm>
          <a:custGeom>
            <a:avLst/>
            <a:gdLst/>
            <a:ahLst/>
            <a:cxnLst/>
            <a:rect l="l" t="t" r="r" b="b"/>
            <a:pathLst>
              <a:path w="1148029" h="377806">
                <a:moveTo>
                  <a:pt x="1148029" y="377806"/>
                </a:moveTo>
                <a:lnTo>
                  <a:pt x="0" y="377806"/>
                </a:lnTo>
                <a:lnTo>
                  <a:pt x="0" y="0"/>
                </a:lnTo>
                <a:lnTo>
                  <a:pt x="1148029" y="0"/>
                </a:lnTo>
                <a:lnTo>
                  <a:pt x="1148029" y="377806"/>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Freeform 15"/>
          <p:cNvSpPr/>
          <p:nvPr/>
        </p:nvSpPr>
        <p:spPr>
          <a:xfrm rot="-228725" flipH="1" flipV="1">
            <a:off x="4186422" y="7425131"/>
            <a:ext cx="1148029" cy="377806"/>
          </a:xfrm>
          <a:custGeom>
            <a:avLst/>
            <a:gdLst/>
            <a:ahLst/>
            <a:cxnLst/>
            <a:rect l="l" t="t" r="r" b="b"/>
            <a:pathLst>
              <a:path w="1148029" h="377806">
                <a:moveTo>
                  <a:pt x="1148029" y="377806"/>
                </a:moveTo>
                <a:lnTo>
                  <a:pt x="0" y="377806"/>
                </a:lnTo>
                <a:lnTo>
                  <a:pt x="0" y="0"/>
                </a:lnTo>
                <a:lnTo>
                  <a:pt x="1148029" y="0"/>
                </a:lnTo>
                <a:lnTo>
                  <a:pt x="1148029" y="377806"/>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A3F"/>
        </a:solidFill>
        <a:effectLst/>
      </p:bgPr>
    </p:bg>
    <p:spTree>
      <p:nvGrpSpPr>
        <p:cNvPr id="1" name=""/>
        <p:cNvGrpSpPr/>
        <p:nvPr/>
      </p:nvGrpSpPr>
      <p:grpSpPr>
        <a:xfrm>
          <a:off x="0" y="0"/>
          <a:ext cx="0" cy="0"/>
          <a:chOff x="0" y="0"/>
          <a:chExt cx="0" cy="0"/>
        </a:xfrm>
      </p:grpSpPr>
      <p:grpSp>
        <p:nvGrpSpPr>
          <p:cNvPr id="2" name="Group 2"/>
          <p:cNvGrpSpPr/>
          <p:nvPr/>
        </p:nvGrpSpPr>
        <p:grpSpPr>
          <a:xfrm>
            <a:off x="914400" y="711327"/>
            <a:ext cx="8229600" cy="109728"/>
            <a:chOff x="0" y="0"/>
            <a:chExt cx="10972800" cy="146304"/>
          </a:xfrm>
        </p:grpSpPr>
        <p:sp>
          <p:nvSpPr>
            <p:cNvPr id="3" name="Freeform 3"/>
            <p:cNvSpPr/>
            <p:nvPr/>
          </p:nvSpPr>
          <p:spPr>
            <a:xfrm>
              <a:off x="0" y="0"/>
              <a:ext cx="10972800" cy="146304"/>
            </a:xfrm>
            <a:custGeom>
              <a:avLst/>
              <a:gdLst/>
              <a:ahLst/>
              <a:cxnLst/>
              <a:rect l="l" t="t" r="r" b="b"/>
              <a:pathLst>
                <a:path w="10972800" h="146304">
                  <a:moveTo>
                    <a:pt x="0" y="0"/>
                  </a:moveTo>
                  <a:lnTo>
                    <a:pt x="10972800" y="0"/>
                  </a:lnTo>
                  <a:lnTo>
                    <a:pt x="10972800" y="146304"/>
                  </a:lnTo>
                  <a:lnTo>
                    <a:pt x="0" y="146304"/>
                  </a:lnTo>
                  <a:close/>
                </a:path>
              </a:pathLst>
            </a:custGeom>
            <a:solidFill>
              <a:srgbClr val="F5A623"/>
            </a:solidFill>
          </p:spPr>
          <p:txBody>
            <a:bodyPr/>
            <a:lstStyle/>
            <a:p>
              <a:endParaRPr lang="en-US"/>
            </a:p>
          </p:txBody>
        </p:sp>
      </p:grpSp>
      <p:grpSp>
        <p:nvGrpSpPr>
          <p:cNvPr id="4" name="Group 4"/>
          <p:cNvGrpSpPr/>
          <p:nvPr/>
        </p:nvGrpSpPr>
        <p:grpSpPr>
          <a:xfrm>
            <a:off x="914400" y="1097280"/>
            <a:ext cx="16459200" cy="914400"/>
            <a:chOff x="0" y="0"/>
            <a:chExt cx="21945600" cy="1219200"/>
          </a:xfrm>
        </p:grpSpPr>
        <p:sp>
          <p:nvSpPr>
            <p:cNvPr id="5" name="Freeform 5"/>
            <p:cNvSpPr/>
            <p:nvPr/>
          </p:nvSpPr>
          <p:spPr>
            <a:xfrm>
              <a:off x="0" y="0"/>
              <a:ext cx="21945600" cy="1219200"/>
            </a:xfrm>
            <a:custGeom>
              <a:avLst/>
              <a:gdLst/>
              <a:ahLst/>
              <a:cxnLst/>
              <a:rect l="l" t="t" r="r" b="b"/>
              <a:pathLst>
                <a:path w="21945600" h="1219200">
                  <a:moveTo>
                    <a:pt x="0" y="0"/>
                  </a:moveTo>
                  <a:lnTo>
                    <a:pt x="21945600" y="0"/>
                  </a:lnTo>
                  <a:lnTo>
                    <a:pt x="21945600" y="1219200"/>
                  </a:lnTo>
                  <a:lnTo>
                    <a:pt x="0" y="1219200"/>
                  </a:lnTo>
                  <a:close/>
                </a:path>
              </a:pathLst>
            </a:custGeom>
            <a:blipFill>
              <a:blip r:embed="rId2">
                <a:alphaModFix amt="0"/>
              </a:blip>
              <a:stretch>
                <a:fillRect t="-300730" b="-300730"/>
              </a:stretch>
            </a:blipFill>
          </p:spPr>
          <p:txBody>
            <a:bodyPr/>
            <a:lstStyle/>
            <a:p>
              <a:endParaRPr lang="en-US"/>
            </a:p>
          </p:txBody>
        </p:sp>
        <p:sp>
          <p:nvSpPr>
            <p:cNvPr id="6" name="TextBox 6"/>
            <p:cNvSpPr txBox="1"/>
            <p:nvPr/>
          </p:nvSpPr>
          <p:spPr>
            <a:xfrm>
              <a:off x="0" y="0"/>
              <a:ext cx="21945600" cy="1219200"/>
            </a:xfrm>
            <a:prstGeom prst="rect">
              <a:avLst/>
            </a:prstGeom>
          </p:spPr>
          <p:txBody>
            <a:bodyPr lIns="0" tIns="0" rIns="0" bIns="0" rtlCol="0" anchor="ctr"/>
            <a:lstStyle/>
            <a:p>
              <a:pPr algn="l">
                <a:lnSpc>
                  <a:spcPts val="3840"/>
                </a:lnSpc>
              </a:pPr>
              <a:r>
                <a:rPr lang="en-US" sz="3200" b="1" spc="1600">
                  <a:solidFill>
                    <a:srgbClr val="F5A623"/>
                  </a:solidFill>
                  <a:latin typeface="Canva Sans Bold"/>
                  <a:ea typeface="Canva Sans Bold"/>
                  <a:cs typeface="Canva Sans Bold"/>
                  <a:sym typeface="Canva Sans Bold"/>
                </a:rPr>
                <a:t>PART 4</a:t>
              </a:r>
            </a:p>
          </p:txBody>
        </p:sp>
      </p:grpSp>
      <p:grpSp>
        <p:nvGrpSpPr>
          <p:cNvPr id="7" name="Group 7"/>
          <p:cNvGrpSpPr/>
          <p:nvPr/>
        </p:nvGrpSpPr>
        <p:grpSpPr>
          <a:xfrm>
            <a:off x="914400" y="2011680"/>
            <a:ext cx="11887200" cy="4215036"/>
            <a:chOff x="0" y="0"/>
            <a:chExt cx="15849600" cy="5620048"/>
          </a:xfrm>
        </p:grpSpPr>
        <p:sp>
          <p:nvSpPr>
            <p:cNvPr id="8" name="Freeform 8"/>
            <p:cNvSpPr/>
            <p:nvPr/>
          </p:nvSpPr>
          <p:spPr>
            <a:xfrm>
              <a:off x="0" y="0"/>
              <a:ext cx="15849600" cy="5620048"/>
            </a:xfrm>
            <a:custGeom>
              <a:avLst/>
              <a:gdLst/>
              <a:ahLst/>
              <a:cxnLst/>
              <a:rect l="l" t="t" r="r" b="b"/>
              <a:pathLst>
                <a:path w="15849600" h="5620048">
                  <a:moveTo>
                    <a:pt x="0" y="0"/>
                  </a:moveTo>
                  <a:lnTo>
                    <a:pt x="15849600" y="0"/>
                  </a:lnTo>
                  <a:lnTo>
                    <a:pt x="15849600" y="5620048"/>
                  </a:lnTo>
                  <a:lnTo>
                    <a:pt x="0" y="5620048"/>
                  </a:lnTo>
                  <a:close/>
                </a:path>
              </a:pathLst>
            </a:custGeom>
            <a:blipFill>
              <a:blip r:embed="rId2">
                <a:alphaModFix amt="0"/>
              </a:blip>
              <a:stretch>
                <a:fillRect t="-20241" b="10338"/>
              </a:stretch>
            </a:blipFill>
          </p:spPr>
          <p:txBody>
            <a:bodyPr/>
            <a:lstStyle/>
            <a:p>
              <a:endParaRPr lang="en-US"/>
            </a:p>
          </p:txBody>
        </p:sp>
        <p:sp>
          <p:nvSpPr>
            <p:cNvPr id="9" name="TextBox 9"/>
            <p:cNvSpPr txBox="1"/>
            <p:nvPr/>
          </p:nvSpPr>
          <p:spPr>
            <a:xfrm>
              <a:off x="0" y="0"/>
              <a:ext cx="15849600" cy="5620048"/>
            </a:xfrm>
            <a:prstGeom prst="rect">
              <a:avLst/>
            </a:prstGeom>
          </p:spPr>
          <p:txBody>
            <a:bodyPr lIns="0" tIns="0" rIns="0" bIns="0" rtlCol="0" anchor="ctr"/>
            <a:lstStyle/>
            <a:p>
              <a:pPr algn="l">
                <a:lnSpc>
                  <a:spcPts val="10080"/>
                </a:lnSpc>
              </a:pPr>
              <a:r>
                <a:rPr lang="en-US" sz="8400" b="1">
                  <a:solidFill>
                    <a:srgbClr val="FFFFFF"/>
                  </a:solidFill>
                  <a:latin typeface="Canva Sans Bold"/>
                  <a:ea typeface="Canva Sans Bold"/>
                  <a:cs typeface="Canva Sans Bold"/>
                  <a:sym typeface="Canva Sans Bold"/>
                </a:rPr>
                <a:t>Achieving</a:t>
              </a:r>
            </a:p>
            <a:p>
              <a:pPr algn="l">
                <a:lnSpc>
                  <a:spcPts val="10080"/>
                </a:lnSpc>
              </a:pPr>
              <a:r>
                <a:rPr lang="en-US" sz="8400" b="1">
                  <a:solidFill>
                    <a:srgbClr val="FFFFFF"/>
                  </a:solidFill>
                  <a:latin typeface="Canva Sans Bold"/>
                  <a:ea typeface="Canva Sans Bold"/>
                  <a:cs typeface="Canva Sans Bold"/>
                  <a:sym typeface="Canva Sans Bold"/>
                </a:rPr>
                <a:t>High-Quality Prints</a:t>
              </a:r>
            </a:p>
            <a:p>
              <a:pPr algn="l">
                <a:lnSpc>
                  <a:spcPts val="10080"/>
                </a:lnSpc>
              </a:pPr>
              <a:endParaRPr lang="en-US" sz="8400" b="1">
                <a:solidFill>
                  <a:srgbClr val="FFFFFF"/>
                </a:solidFill>
                <a:latin typeface="Canva Sans Bold"/>
                <a:ea typeface="Canva Sans Bold"/>
                <a:cs typeface="Canva Sans Bold"/>
                <a:sym typeface="Canva Sans Bold"/>
              </a:endParaRPr>
            </a:p>
          </p:txBody>
        </p:sp>
      </p:grpSp>
      <p:grpSp>
        <p:nvGrpSpPr>
          <p:cNvPr id="10" name="Group 10"/>
          <p:cNvGrpSpPr/>
          <p:nvPr/>
        </p:nvGrpSpPr>
        <p:grpSpPr>
          <a:xfrm>
            <a:off x="914400" y="5212080"/>
            <a:ext cx="11887200" cy="1645920"/>
            <a:chOff x="0" y="0"/>
            <a:chExt cx="15849600" cy="2194560"/>
          </a:xfrm>
        </p:grpSpPr>
        <p:sp>
          <p:nvSpPr>
            <p:cNvPr id="11" name="Freeform 11"/>
            <p:cNvSpPr/>
            <p:nvPr/>
          </p:nvSpPr>
          <p:spPr>
            <a:xfrm>
              <a:off x="0" y="0"/>
              <a:ext cx="15849600" cy="2194560"/>
            </a:xfrm>
            <a:custGeom>
              <a:avLst/>
              <a:gdLst/>
              <a:ahLst/>
              <a:cxnLst/>
              <a:rect l="l" t="t" r="r" b="b"/>
              <a:pathLst>
                <a:path w="15849600" h="2194560">
                  <a:moveTo>
                    <a:pt x="0" y="0"/>
                  </a:moveTo>
                  <a:lnTo>
                    <a:pt x="15849600" y="0"/>
                  </a:lnTo>
                  <a:lnTo>
                    <a:pt x="15849600" y="2194560"/>
                  </a:lnTo>
                  <a:lnTo>
                    <a:pt x="0" y="2194560"/>
                  </a:lnTo>
                  <a:close/>
                </a:path>
              </a:pathLst>
            </a:custGeom>
            <a:blipFill>
              <a:blip r:embed="rId2">
                <a:alphaModFix amt="0"/>
              </a:blip>
              <a:stretch>
                <a:fillRect t="-90725" b="-90725"/>
              </a:stretch>
            </a:blipFill>
          </p:spPr>
          <p:txBody>
            <a:bodyPr/>
            <a:lstStyle/>
            <a:p>
              <a:endParaRPr lang="en-US"/>
            </a:p>
          </p:txBody>
        </p:sp>
        <p:sp>
          <p:nvSpPr>
            <p:cNvPr id="12" name="TextBox 12"/>
            <p:cNvSpPr txBox="1"/>
            <p:nvPr/>
          </p:nvSpPr>
          <p:spPr>
            <a:xfrm>
              <a:off x="0" y="0"/>
              <a:ext cx="15849600" cy="2194560"/>
            </a:xfrm>
            <a:prstGeom prst="rect">
              <a:avLst/>
            </a:prstGeom>
          </p:spPr>
          <p:txBody>
            <a:bodyPr lIns="0" tIns="0" rIns="0" bIns="0" rtlCol="0" anchor="ctr"/>
            <a:lstStyle/>
            <a:p>
              <a:pPr algn="l">
                <a:lnSpc>
                  <a:spcPts val="3600"/>
                </a:lnSpc>
              </a:pPr>
              <a:r>
                <a:rPr lang="en-US" sz="3000">
                  <a:solidFill>
                    <a:srgbClr val="D4E8DA"/>
                  </a:solidFill>
                  <a:latin typeface="Canva Sans"/>
                  <a:ea typeface="Canva Sans"/>
                  <a:cs typeface="Canva Sans"/>
                  <a:sym typeface="Canva Sans"/>
                </a:rPr>
                <a:t>Understand the settings that matter.</a:t>
              </a:r>
            </a:p>
            <a:p>
              <a:pPr algn="l">
                <a:lnSpc>
                  <a:spcPts val="3600"/>
                </a:lnSpc>
              </a:pPr>
              <a:r>
                <a:rPr lang="en-US" sz="3000">
                  <a:solidFill>
                    <a:srgbClr val="D4E8DA"/>
                  </a:solidFill>
                  <a:latin typeface="Canva Sans"/>
                  <a:ea typeface="Canva Sans"/>
                  <a:cs typeface="Canva Sans"/>
                  <a:sym typeface="Canva Sans"/>
                </a:rPr>
                <a:t>Run calibration prints. Tune to perfection.</a:t>
              </a:r>
            </a:p>
            <a:p>
              <a:pPr algn="l">
                <a:lnSpc>
                  <a:spcPts val="3600"/>
                </a:lnSpc>
              </a:pPr>
              <a:endParaRPr lang="en-US" sz="3000">
                <a:solidFill>
                  <a:srgbClr val="D4E8DA"/>
                </a:solidFill>
                <a:latin typeface="Canva Sans"/>
                <a:ea typeface="Canva Sans"/>
                <a:cs typeface="Canva Sans"/>
                <a:sym typeface="Canva Sans"/>
              </a:endParaRPr>
            </a:p>
          </p:txBody>
        </p:sp>
      </p:grpSp>
      <p:grpSp>
        <p:nvGrpSpPr>
          <p:cNvPr id="13" name="Group 13"/>
          <p:cNvGrpSpPr/>
          <p:nvPr/>
        </p:nvGrpSpPr>
        <p:grpSpPr>
          <a:xfrm>
            <a:off x="914400" y="7680960"/>
            <a:ext cx="3840480" cy="1005840"/>
            <a:chOff x="0" y="0"/>
            <a:chExt cx="5120640" cy="1341120"/>
          </a:xfrm>
        </p:grpSpPr>
        <p:sp>
          <p:nvSpPr>
            <p:cNvPr id="14" name="Freeform 14"/>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5" name="Group 15"/>
          <p:cNvGrpSpPr/>
          <p:nvPr/>
        </p:nvGrpSpPr>
        <p:grpSpPr>
          <a:xfrm>
            <a:off x="5212080" y="7680960"/>
            <a:ext cx="3840480" cy="1005840"/>
            <a:chOff x="0" y="0"/>
            <a:chExt cx="5120640" cy="1341120"/>
          </a:xfrm>
        </p:grpSpPr>
        <p:sp>
          <p:nvSpPr>
            <p:cNvPr id="16" name="Freeform 16"/>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7" name="Group 17"/>
          <p:cNvGrpSpPr/>
          <p:nvPr/>
        </p:nvGrpSpPr>
        <p:grpSpPr>
          <a:xfrm>
            <a:off x="9509760" y="7680960"/>
            <a:ext cx="3840480" cy="1005840"/>
            <a:chOff x="0" y="0"/>
            <a:chExt cx="5120640" cy="1341120"/>
          </a:xfrm>
        </p:grpSpPr>
        <p:sp>
          <p:nvSpPr>
            <p:cNvPr id="18" name="Freeform 18"/>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grpSp>
        <p:nvGrpSpPr>
          <p:cNvPr id="19" name="Group 19"/>
          <p:cNvGrpSpPr/>
          <p:nvPr/>
        </p:nvGrpSpPr>
        <p:grpSpPr>
          <a:xfrm>
            <a:off x="13807440" y="7680960"/>
            <a:ext cx="3840480" cy="1005840"/>
            <a:chOff x="0" y="0"/>
            <a:chExt cx="5120640" cy="1341120"/>
          </a:xfrm>
        </p:grpSpPr>
        <p:sp>
          <p:nvSpPr>
            <p:cNvPr id="20" name="Freeform 20"/>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solidFill>
              <a:srgbClr val="FF0000"/>
            </a:solidFill>
          </p:spPr>
          <p:txBody>
            <a:bodyPr/>
            <a:lstStyle/>
            <a:p>
              <a:endParaRPr lang="en-US"/>
            </a:p>
          </p:txBody>
        </p:sp>
      </p:grpSp>
      <p:sp>
        <p:nvSpPr>
          <p:cNvPr id="21" name="TextBox 21"/>
          <p:cNvSpPr txBox="1"/>
          <p:nvPr/>
        </p:nvSpPr>
        <p:spPr>
          <a:xfrm>
            <a:off x="914400" y="7898130"/>
            <a:ext cx="3840480" cy="514349"/>
          </a:xfrm>
          <a:prstGeom prst="rect">
            <a:avLst/>
          </a:prstGeom>
        </p:spPr>
        <p:txBody>
          <a:bodyPr lIns="0" tIns="0" rIns="0" bIns="0" rtlCol="0" anchor="t">
            <a:spAutoFit/>
          </a:bodyPr>
          <a:lstStyle/>
          <a:p>
            <a:pPr algn="ctr">
              <a:lnSpc>
                <a:spcPts val="4200"/>
              </a:lnSpc>
              <a:spcBef>
                <a:spcPct val="0"/>
              </a:spcBef>
            </a:pPr>
            <a:r>
              <a:rPr lang="en-US" sz="3000" b="1">
                <a:solidFill>
                  <a:srgbClr val="FFFFFF"/>
                </a:solidFill>
                <a:latin typeface="Canva Sans Bold"/>
                <a:ea typeface="Canva Sans Bold"/>
                <a:cs typeface="Canva Sans Bold"/>
                <a:sym typeface="Canva Sans Bold"/>
              </a:rPr>
              <a:t>Temperatures</a:t>
            </a:r>
          </a:p>
        </p:txBody>
      </p:sp>
      <p:grpSp>
        <p:nvGrpSpPr>
          <p:cNvPr id="22" name="Group 22"/>
          <p:cNvGrpSpPr/>
          <p:nvPr/>
        </p:nvGrpSpPr>
        <p:grpSpPr>
          <a:xfrm>
            <a:off x="5212080" y="7680960"/>
            <a:ext cx="3840480" cy="1005840"/>
            <a:chOff x="0" y="0"/>
            <a:chExt cx="5120640" cy="1341120"/>
          </a:xfrm>
        </p:grpSpPr>
        <p:sp>
          <p:nvSpPr>
            <p:cNvPr id="23" name="Freeform 23"/>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4" name="TextBox 24"/>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Layer Height</a:t>
              </a:r>
            </a:p>
          </p:txBody>
        </p:sp>
      </p:grpSp>
      <p:grpSp>
        <p:nvGrpSpPr>
          <p:cNvPr id="25" name="Group 25"/>
          <p:cNvGrpSpPr/>
          <p:nvPr/>
        </p:nvGrpSpPr>
        <p:grpSpPr>
          <a:xfrm>
            <a:off x="9509760" y="7680960"/>
            <a:ext cx="3840480" cy="1005840"/>
            <a:chOff x="0" y="0"/>
            <a:chExt cx="5120640" cy="1341120"/>
          </a:xfrm>
        </p:grpSpPr>
        <p:sp>
          <p:nvSpPr>
            <p:cNvPr id="26" name="Freeform 26"/>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27" name="TextBox 27"/>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Speed &amp; Infill</a:t>
              </a:r>
            </a:p>
          </p:txBody>
        </p:sp>
      </p:grpSp>
      <p:grpSp>
        <p:nvGrpSpPr>
          <p:cNvPr id="28" name="Group 28"/>
          <p:cNvGrpSpPr/>
          <p:nvPr/>
        </p:nvGrpSpPr>
        <p:grpSpPr>
          <a:xfrm>
            <a:off x="13807440" y="7680960"/>
            <a:ext cx="3840480" cy="1005840"/>
            <a:chOff x="0" y="0"/>
            <a:chExt cx="5120640" cy="1341120"/>
          </a:xfrm>
        </p:grpSpPr>
        <p:sp>
          <p:nvSpPr>
            <p:cNvPr id="29" name="Freeform 29"/>
            <p:cNvSpPr/>
            <p:nvPr/>
          </p:nvSpPr>
          <p:spPr>
            <a:xfrm>
              <a:off x="0" y="0"/>
              <a:ext cx="5120640" cy="1341120"/>
            </a:xfrm>
            <a:custGeom>
              <a:avLst/>
              <a:gdLst/>
              <a:ahLst/>
              <a:cxnLst/>
              <a:rect l="l" t="t" r="r" b="b"/>
              <a:pathLst>
                <a:path w="5120640" h="1341120">
                  <a:moveTo>
                    <a:pt x="0" y="0"/>
                  </a:moveTo>
                  <a:lnTo>
                    <a:pt x="5120640" y="0"/>
                  </a:lnTo>
                  <a:lnTo>
                    <a:pt x="5120640" y="1341120"/>
                  </a:lnTo>
                  <a:lnTo>
                    <a:pt x="0" y="1341120"/>
                  </a:lnTo>
                  <a:close/>
                </a:path>
              </a:pathLst>
            </a:custGeom>
            <a:blipFill>
              <a:blip r:embed="rId2">
                <a:alphaModFix amt="0"/>
              </a:blip>
              <a:stretch>
                <a:fillRect t="-24397" b="-24397"/>
              </a:stretch>
            </a:blipFill>
          </p:spPr>
          <p:txBody>
            <a:bodyPr/>
            <a:lstStyle/>
            <a:p>
              <a:endParaRPr lang="en-US"/>
            </a:p>
          </p:txBody>
        </p:sp>
        <p:sp>
          <p:nvSpPr>
            <p:cNvPr id="30" name="TextBox 30"/>
            <p:cNvSpPr txBox="1"/>
            <p:nvPr/>
          </p:nvSpPr>
          <p:spPr>
            <a:xfrm>
              <a:off x="0" y="-66675"/>
              <a:ext cx="5120640" cy="1407795"/>
            </a:xfrm>
            <a:prstGeom prst="rect">
              <a:avLst/>
            </a:prstGeom>
          </p:spPr>
          <p:txBody>
            <a:bodyPr lIns="0" tIns="0" rIns="0" bIns="0" rtlCol="0" anchor="ctr"/>
            <a:lstStyle/>
            <a:p>
              <a:pPr algn="ctr">
                <a:lnSpc>
                  <a:spcPts val="3600"/>
                </a:lnSpc>
              </a:pPr>
              <a:r>
                <a:rPr lang="en-US" sz="3000" b="1">
                  <a:solidFill>
                    <a:srgbClr val="FFFFFF"/>
                  </a:solidFill>
                  <a:latin typeface="Calibri (MS) Bold"/>
                  <a:ea typeface="Calibri (MS) Bold"/>
                  <a:cs typeface="Calibri (MS) Bold"/>
                  <a:sym typeface="Calibri (MS) Bold"/>
                </a:rPr>
                <a:t>Calibration Prints</a:t>
              </a:r>
            </a:p>
          </p:txBody>
        </p:sp>
      </p:grpSp>
      <p:grpSp>
        <p:nvGrpSpPr>
          <p:cNvPr id="31" name="Group 31"/>
          <p:cNvGrpSpPr/>
          <p:nvPr/>
        </p:nvGrpSpPr>
        <p:grpSpPr>
          <a:xfrm>
            <a:off x="13716000" y="2560320"/>
            <a:ext cx="3291840" cy="3291840"/>
            <a:chOff x="0" y="0"/>
            <a:chExt cx="4389120" cy="4389120"/>
          </a:xfrm>
        </p:grpSpPr>
        <p:sp>
          <p:nvSpPr>
            <p:cNvPr id="32" name="Freeform 32" descr="preencoded.png"/>
            <p:cNvSpPr/>
            <p:nvPr/>
          </p:nvSpPr>
          <p:spPr>
            <a:xfrm>
              <a:off x="0" y="0"/>
              <a:ext cx="4389120" cy="4389120"/>
            </a:xfrm>
            <a:custGeom>
              <a:avLst/>
              <a:gdLst/>
              <a:ahLst/>
              <a:cxnLst/>
              <a:rect l="l" t="t" r="r" b="b"/>
              <a:pathLst>
                <a:path w="4389120" h="4389120">
                  <a:moveTo>
                    <a:pt x="0" y="0"/>
                  </a:moveTo>
                  <a:lnTo>
                    <a:pt x="4389120" y="0"/>
                  </a:lnTo>
                  <a:lnTo>
                    <a:pt x="4389120" y="4389120"/>
                  </a:lnTo>
                  <a:lnTo>
                    <a:pt x="0" y="4389120"/>
                  </a:lnTo>
                  <a:lnTo>
                    <a:pt x="0" y="0"/>
                  </a:lnTo>
                  <a:close/>
                </a:path>
              </a:pathLst>
            </a:custGeom>
            <a:blipFill>
              <a:blip r:embed="rId3"/>
              <a:stretch>
                <a:fillRect/>
              </a:stretch>
            </a:blipFill>
          </p:spPr>
          <p:txBody>
            <a:bodyPr/>
            <a:lstStyle/>
            <a:p>
              <a:endParaRPr 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4756612"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4 Temperatures, Layer Height &amp; Infill Explained</a:t>
            </a:r>
          </a:p>
        </p:txBody>
      </p:sp>
      <p:grpSp>
        <p:nvGrpSpPr>
          <p:cNvPr id="6" name="Group 6"/>
          <p:cNvGrpSpPr/>
          <p:nvPr/>
        </p:nvGrpSpPr>
        <p:grpSpPr>
          <a:xfrm>
            <a:off x="457200" y="1586545"/>
            <a:ext cx="8412480" cy="5064172"/>
            <a:chOff x="0" y="0"/>
            <a:chExt cx="11216640" cy="6752229"/>
          </a:xfrm>
        </p:grpSpPr>
        <p:sp>
          <p:nvSpPr>
            <p:cNvPr id="7" name="Freeform 7"/>
            <p:cNvSpPr/>
            <p:nvPr/>
          </p:nvSpPr>
          <p:spPr>
            <a:xfrm>
              <a:off x="0" y="0"/>
              <a:ext cx="11216640" cy="6752230"/>
            </a:xfrm>
            <a:custGeom>
              <a:avLst/>
              <a:gdLst/>
              <a:ahLst/>
              <a:cxnLst/>
              <a:rect l="l" t="t" r="r" b="b"/>
              <a:pathLst>
                <a:path w="11216640" h="6752230">
                  <a:moveTo>
                    <a:pt x="0" y="0"/>
                  </a:moveTo>
                  <a:lnTo>
                    <a:pt x="11216640" y="0"/>
                  </a:lnTo>
                  <a:lnTo>
                    <a:pt x="11216640" y="6752230"/>
                  </a:lnTo>
                  <a:lnTo>
                    <a:pt x="0" y="6752230"/>
                  </a:lnTo>
                  <a:close/>
                </a:path>
              </a:pathLst>
            </a:custGeom>
            <a:solidFill>
              <a:srgbClr val="1F5C2E"/>
            </a:solidFill>
          </p:spPr>
          <p:txBody>
            <a:bodyPr/>
            <a:lstStyle/>
            <a:p>
              <a:endParaRPr lang="en-US"/>
            </a:p>
          </p:txBody>
        </p:sp>
      </p:grpSp>
      <p:grpSp>
        <p:nvGrpSpPr>
          <p:cNvPr id="8" name="Group 8"/>
          <p:cNvGrpSpPr/>
          <p:nvPr/>
        </p:nvGrpSpPr>
        <p:grpSpPr>
          <a:xfrm>
            <a:off x="640080" y="1696273"/>
            <a:ext cx="8046720" cy="640080"/>
            <a:chOff x="0" y="0"/>
            <a:chExt cx="10728960" cy="853440"/>
          </a:xfrm>
        </p:grpSpPr>
        <p:sp>
          <p:nvSpPr>
            <p:cNvPr id="9" name="Freeform 9"/>
            <p:cNvSpPr/>
            <p:nvPr/>
          </p:nvSpPr>
          <p:spPr>
            <a:xfrm>
              <a:off x="0" y="0"/>
              <a:ext cx="10728960" cy="853440"/>
            </a:xfrm>
            <a:custGeom>
              <a:avLst/>
              <a:gdLst/>
              <a:ahLst/>
              <a:cxnLst/>
              <a:rect l="l" t="t" r="r" b="b"/>
              <a:pathLst>
                <a:path w="10728960" h="853440">
                  <a:moveTo>
                    <a:pt x="0" y="0"/>
                  </a:moveTo>
                  <a:lnTo>
                    <a:pt x="10728960" y="0"/>
                  </a:lnTo>
                  <a:lnTo>
                    <a:pt x="10728960" y="853440"/>
                  </a:lnTo>
                  <a:lnTo>
                    <a:pt x="0" y="853440"/>
                  </a:lnTo>
                  <a:close/>
                </a:path>
              </a:pathLst>
            </a:custGeom>
            <a:blipFill>
              <a:blip r:embed="rId2">
                <a:alphaModFix amt="0"/>
              </a:blip>
              <a:stretch>
                <a:fillRect t="-194954" b="-194954"/>
              </a:stretch>
            </a:blipFill>
          </p:spPr>
          <p:txBody>
            <a:bodyPr/>
            <a:lstStyle/>
            <a:p>
              <a:endParaRPr lang="en-US"/>
            </a:p>
          </p:txBody>
        </p:sp>
        <p:sp>
          <p:nvSpPr>
            <p:cNvPr id="10" name="TextBox 10"/>
            <p:cNvSpPr txBox="1"/>
            <p:nvPr/>
          </p:nvSpPr>
          <p:spPr>
            <a:xfrm>
              <a:off x="0" y="9525"/>
              <a:ext cx="10728960" cy="843915"/>
            </a:xfrm>
            <a:prstGeom prst="rect">
              <a:avLst/>
            </a:prstGeom>
          </p:spPr>
          <p:txBody>
            <a:bodyPr lIns="0" tIns="0" rIns="0" bIns="0" rtlCol="0" anchor="ctr"/>
            <a:lstStyle/>
            <a:p>
              <a:pPr algn="l">
                <a:lnSpc>
                  <a:spcPts val="2879"/>
                </a:lnSpc>
              </a:pPr>
              <a:r>
                <a:rPr lang="en-US" sz="2400" b="1">
                  <a:solidFill>
                    <a:srgbClr val="FFFFFF"/>
                  </a:solidFill>
                  <a:latin typeface="Canva Sans Bold"/>
                  <a:ea typeface="Canva Sans Bold"/>
                  <a:cs typeface="Canva Sans Bold"/>
                  <a:sym typeface="Canva Sans Bold"/>
                </a:rPr>
                <a:t>PLA Temperature Reference</a:t>
              </a:r>
            </a:p>
          </p:txBody>
        </p:sp>
      </p:grpSp>
      <p:grpSp>
        <p:nvGrpSpPr>
          <p:cNvPr id="11" name="Group 11"/>
          <p:cNvGrpSpPr/>
          <p:nvPr/>
        </p:nvGrpSpPr>
        <p:grpSpPr>
          <a:xfrm>
            <a:off x="640080" y="2555809"/>
            <a:ext cx="7863840" cy="877824"/>
            <a:chOff x="0" y="0"/>
            <a:chExt cx="10485120" cy="1170432"/>
          </a:xfrm>
        </p:grpSpPr>
        <p:sp>
          <p:nvSpPr>
            <p:cNvPr id="12" name="Freeform 12"/>
            <p:cNvSpPr/>
            <p:nvPr/>
          </p:nvSpPr>
          <p:spPr>
            <a:xfrm>
              <a:off x="0" y="0"/>
              <a:ext cx="10485120" cy="1170432"/>
            </a:xfrm>
            <a:custGeom>
              <a:avLst/>
              <a:gdLst/>
              <a:ahLst/>
              <a:cxnLst/>
              <a:rect l="l" t="t" r="r" b="b"/>
              <a:pathLst>
                <a:path w="10485120" h="1170432">
                  <a:moveTo>
                    <a:pt x="0" y="0"/>
                  </a:moveTo>
                  <a:lnTo>
                    <a:pt x="10485120" y="0"/>
                  </a:lnTo>
                  <a:lnTo>
                    <a:pt x="10485120" y="1170432"/>
                  </a:lnTo>
                  <a:lnTo>
                    <a:pt x="0" y="1170432"/>
                  </a:lnTo>
                  <a:close/>
                </a:path>
              </a:pathLst>
            </a:custGeom>
            <a:solidFill>
              <a:srgbClr val="FFFFFF">
                <a:alpha val="72157"/>
              </a:srgbClr>
            </a:solidFill>
          </p:spPr>
          <p:txBody>
            <a:bodyPr/>
            <a:lstStyle/>
            <a:p>
              <a:endParaRPr lang="en-US"/>
            </a:p>
          </p:txBody>
        </p:sp>
      </p:grpSp>
      <p:grpSp>
        <p:nvGrpSpPr>
          <p:cNvPr id="13" name="Group 13"/>
          <p:cNvGrpSpPr/>
          <p:nvPr/>
        </p:nvGrpSpPr>
        <p:grpSpPr>
          <a:xfrm>
            <a:off x="822960" y="2555809"/>
            <a:ext cx="2011680" cy="877824"/>
            <a:chOff x="0" y="0"/>
            <a:chExt cx="2682240" cy="1170432"/>
          </a:xfrm>
        </p:grpSpPr>
        <p:sp>
          <p:nvSpPr>
            <p:cNvPr id="14" name="Freeform 14"/>
            <p:cNvSpPr/>
            <p:nvPr/>
          </p:nvSpPr>
          <p:spPr>
            <a:xfrm>
              <a:off x="0" y="0"/>
              <a:ext cx="2682240" cy="1170432"/>
            </a:xfrm>
            <a:custGeom>
              <a:avLst/>
              <a:gdLst/>
              <a:ahLst/>
              <a:cxnLst/>
              <a:rect l="l" t="t" r="r" b="b"/>
              <a:pathLst>
                <a:path w="2682240" h="1170432">
                  <a:moveTo>
                    <a:pt x="0" y="0"/>
                  </a:moveTo>
                  <a:lnTo>
                    <a:pt x="2682240" y="0"/>
                  </a:lnTo>
                  <a:lnTo>
                    <a:pt x="2682240" y="1170432"/>
                  </a:lnTo>
                  <a:lnTo>
                    <a:pt x="0" y="1170432"/>
                  </a:lnTo>
                  <a:close/>
                </a:path>
              </a:pathLst>
            </a:custGeom>
            <a:blipFill>
              <a:blip r:embed="rId2">
                <a:alphaModFix amt="0"/>
              </a:blip>
              <a:stretch>
                <a:fillRect l="-5987" r="-5987"/>
              </a:stretch>
            </a:blipFill>
          </p:spPr>
          <p:txBody>
            <a:bodyPr/>
            <a:lstStyle/>
            <a:p>
              <a:endParaRPr lang="en-US"/>
            </a:p>
          </p:txBody>
        </p:sp>
        <p:sp>
          <p:nvSpPr>
            <p:cNvPr id="15" name="TextBox 15"/>
            <p:cNvSpPr txBox="1"/>
            <p:nvPr/>
          </p:nvSpPr>
          <p:spPr>
            <a:xfrm>
              <a:off x="0" y="-38100"/>
              <a:ext cx="2682240" cy="1208532"/>
            </a:xfrm>
            <a:prstGeom prst="rect">
              <a:avLst/>
            </a:prstGeom>
          </p:spPr>
          <p:txBody>
            <a:bodyPr lIns="0" tIns="0" rIns="0" bIns="0" rtlCol="0" anchor="ctr"/>
            <a:lstStyle/>
            <a:p>
              <a:pPr algn="l">
                <a:lnSpc>
                  <a:spcPts val="2400"/>
                </a:lnSpc>
              </a:pPr>
              <a:r>
                <a:rPr lang="en-US" sz="2000" b="1">
                  <a:solidFill>
                    <a:srgbClr val="000000"/>
                  </a:solidFill>
                  <a:latin typeface="Calibri (MS) Bold"/>
                  <a:ea typeface="Calibri (MS) Bold"/>
                  <a:cs typeface="Calibri (MS) Bold"/>
                  <a:sym typeface="Calibri (MS) Bold"/>
                </a:rPr>
                <a:t>Nozzle</a:t>
              </a:r>
            </a:p>
          </p:txBody>
        </p:sp>
      </p:grpSp>
      <p:grpSp>
        <p:nvGrpSpPr>
          <p:cNvPr id="16" name="Group 16"/>
          <p:cNvGrpSpPr/>
          <p:nvPr/>
        </p:nvGrpSpPr>
        <p:grpSpPr>
          <a:xfrm>
            <a:off x="2834640" y="2555809"/>
            <a:ext cx="2743200" cy="877824"/>
            <a:chOff x="0" y="0"/>
            <a:chExt cx="3657600" cy="1170432"/>
          </a:xfrm>
        </p:grpSpPr>
        <p:sp>
          <p:nvSpPr>
            <p:cNvPr id="17" name="Freeform 17"/>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18" name="TextBox 18"/>
            <p:cNvSpPr txBox="1"/>
            <p:nvPr/>
          </p:nvSpPr>
          <p:spPr>
            <a:xfrm>
              <a:off x="0" y="-9525"/>
              <a:ext cx="3657600" cy="1179957"/>
            </a:xfrm>
            <a:prstGeom prst="rect">
              <a:avLst/>
            </a:prstGeom>
          </p:spPr>
          <p:txBody>
            <a:bodyPr lIns="0" tIns="0" rIns="0" bIns="0" rtlCol="0" anchor="ctr"/>
            <a:lstStyle/>
            <a:p>
              <a:pPr algn="l">
                <a:lnSpc>
                  <a:spcPts val="2879"/>
                </a:lnSpc>
              </a:pPr>
              <a:r>
                <a:rPr lang="en-US" sz="2400" b="1">
                  <a:solidFill>
                    <a:srgbClr val="FF0000"/>
                  </a:solidFill>
                  <a:latin typeface="Trebuchet MS Bold"/>
                  <a:ea typeface="Trebuchet MS Bold"/>
                  <a:cs typeface="Trebuchet MS Bold"/>
                  <a:sym typeface="Trebuchet MS Bold"/>
                </a:rPr>
                <a:t>195–210 °C</a:t>
              </a:r>
            </a:p>
          </p:txBody>
        </p:sp>
      </p:grpSp>
      <p:grpSp>
        <p:nvGrpSpPr>
          <p:cNvPr id="19" name="Group 19"/>
          <p:cNvGrpSpPr/>
          <p:nvPr/>
        </p:nvGrpSpPr>
        <p:grpSpPr>
          <a:xfrm>
            <a:off x="5577840" y="2555809"/>
            <a:ext cx="2743200" cy="877824"/>
            <a:chOff x="0" y="0"/>
            <a:chExt cx="3657600" cy="1170432"/>
          </a:xfrm>
        </p:grpSpPr>
        <p:sp>
          <p:nvSpPr>
            <p:cNvPr id="20" name="Freeform 20"/>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21" name="TextBox 21"/>
            <p:cNvSpPr txBox="1"/>
            <p:nvPr/>
          </p:nvSpPr>
          <p:spPr>
            <a:xfrm>
              <a:off x="0" y="-38100"/>
              <a:ext cx="3657600" cy="1208532"/>
            </a:xfrm>
            <a:prstGeom prst="rect">
              <a:avLst/>
            </a:prstGeom>
          </p:spPr>
          <p:txBody>
            <a:bodyPr lIns="0" tIns="0" rIns="0" bIns="0" rtlCol="0" anchor="ctr"/>
            <a:lstStyle/>
            <a:p>
              <a:pPr algn="l">
                <a:lnSpc>
                  <a:spcPts val="2039"/>
                </a:lnSpc>
              </a:pPr>
              <a:r>
                <a:rPr lang="en-US" sz="1700" dirty="0">
                  <a:latin typeface="Calibri (MS)"/>
                  <a:ea typeface="Calibri (MS)"/>
                  <a:cs typeface="Calibri (MS)"/>
                  <a:sym typeface="Calibri (MS)"/>
                </a:rPr>
                <a:t>Start at 200 °C</a:t>
              </a:r>
            </a:p>
          </p:txBody>
        </p:sp>
      </p:grpSp>
      <p:grpSp>
        <p:nvGrpSpPr>
          <p:cNvPr id="22" name="Group 22"/>
          <p:cNvGrpSpPr/>
          <p:nvPr/>
        </p:nvGrpSpPr>
        <p:grpSpPr>
          <a:xfrm>
            <a:off x="640080" y="3561649"/>
            <a:ext cx="7863840" cy="877824"/>
            <a:chOff x="0" y="0"/>
            <a:chExt cx="10485120" cy="1170432"/>
          </a:xfrm>
        </p:grpSpPr>
        <p:sp>
          <p:nvSpPr>
            <p:cNvPr id="23" name="Freeform 23"/>
            <p:cNvSpPr/>
            <p:nvPr/>
          </p:nvSpPr>
          <p:spPr>
            <a:xfrm>
              <a:off x="0" y="0"/>
              <a:ext cx="10485120" cy="1170432"/>
            </a:xfrm>
            <a:custGeom>
              <a:avLst/>
              <a:gdLst/>
              <a:ahLst/>
              <a:cxnLst/>
              <a:rect l="l" t="t" r="r" b="b"/>
              <a:pathLst>
                <a:path w="10485120" h="1170432">
                  <a:moveTo>
                    <a:pt x="0" y="0"/>
                  </a:moveTo>
                  <a:lnTo>
                    <a:pt x="10485120" y="0"/>
                  </a:lnTo>
                  <a:lnTo>
                    <a:pt x="10485120" y="1170432"/>
                  </a:lnTo>
                  <a:lnTo>
                    <a:pt x="0" y="1170432"/>
                  </a:lnTo>
                  <a:close/>
                </a:path>
              </a:pathLst>
            </a:custGeom>
            <a:solidFill>
              <a:srgbClr val="FFFFFF">
                <a:alpha val="72157"/>
              </a:srgbClr>
            </a:solidFill>
          </p:spPr>
          <p:txBody>
            <a:bodyPr/>
            <a:lstStyle/>
            <a:p>
              <a:endParaRPr lang="en-US"/>
            </a:p>
          </p:txBody>
        </p:sp>
      </p:grpSp>
      <p:grpSp>
        <p:nvGrpSpPr>
          <p:cNvPr id="24" name="Group 24"/>
          <p:cNvGrpSpPr/>
          <p:nvPr/>
        </p:nvGrpSpPr>
        <p:grpSpPr>
          <a:xfrm>
            <a:off x="822960" y="3561649"/>
            <a:ext cx="2011680" cy="877824"/>
            <a:chOff x="0" y="0"/>
            <a:chExt cx="2682240" cy="1170432"/>
          </a:xfrm>
        </p:grpSpPr>
        <p:sp>
          <p:nvSpPr>
            <p:cNvPr id="25" name="Freeform 25"/>
            <p:cNvSpPr/>
            <p:nvPr/>
          </p:nvSpPr>
          <p:spPr>
            <a:xfrm>
              <a:off x="0" y="0"/>
              <a:ext cx="2682240" cy="1170432"/>
            </a:xfrm>
            <a:custGeom>
              <a:avLst/>
              <a:gdLst/>
              <a:ahLst/>
              <a:cxnLst/>
              <a:rect l="l" t="t" r="r" b="b"/>
              <a:pathLst>
                <a:path w="2682240" h="1170432">
                  <a:moveTo>
                    <a:pt x="0" y="0"/>
                  </a:moveTo>
                  <a:lnTo>
                    <a:pt x="2682240" y="0"/>
                  </a:lnTo>
                  <a:lnTo>
                    <a:pt x="2682240" y="1170432"/>
                  </a:lnTo>
                  <a:lnTo>
                    <a:pt x="0" y="1170432"/>
                  </a:lnTo>
                  <a:close/>
                </a:path>
              </a:pathLst>
            </a:custGeom>
            <a:blipFill>
              <a:blip r:embed="rId2">
                <a:alphaModFix amt="0"/>
              </a:blip>
              <a:stretch>
                <a:fillRect l="-5987" r="-5987"/>
              </a:stretch>
            </a:blipFill>
          </p:spPr>
          <p:txBody>
            <a:bodyPr/>
            <a:lstStyle/>
            <a:p>
              <a:endParaRPr lang="en-US"/>
            </a:p>
          </p:txBody>
        </p:sp>
        <p:sp>
          <p:nvSpPr>
            <p:cNvPr id="26" name="TextBox 26"/>
            <p:cNvSpPr txBox="1"/>
            <p:nvPr/>
          </p:nvSpPr>
          <p:spPr>
            <a:xfrm>
              <a:off x="0" y="-38100"/>
              <a:ext cx="2682240" cy="1208532"/>
            </a:xfrm>
            <a:prstGeom prst="rect">
              <a:avLst/>
            </a:prstGeom>
          </p:spPr>
          <p:txBody>
            <a:bodyPr lIns="0" tIns="0" rIns="0" bIns="0" rtlCol="0" anchor="ctr"/>
            <a:lstStyle/>
            <a:p>
              <a:pPr algn="l">
                <a:lnSpc>
                  <a:spcPts val="2400"/>
                </a:lnSpc>
              </a:pPr>
              <a:r>
                <a:rPr lang="en-US" sz="2000" b="1">
                  <a:solidFill>
                    <a:srgbClr val="000000"/>
                  </a:solidFill>
                  <a:latin typeface="Calibri (MS) Bold"/>
                  <a:ea typeface="Calibri (MS) Bold"/>
                  <a:cs typeface="Calibri (MS) Bold"/>
                  <a:sym typeface="Calibri (MS) Bold"/>
                </a:rPr>
                <a:t>Bed</a:t>
              </a:r>
            </a:p>
          </p:txBody>
        </p:sp>
      </p:grpSp>
      <p:grpSp>
        <p:nvGrpSpPr>
          <p:cNvPr id="27" name="Group 27"/>
          <p:cNvGrpSpPr/>
          <p:nvPr/>
        </p:nvGrpSpPr>
        <p:grpSpPr>
          <a:xfrm>
            <a:off x="2834640" y="3561649"/>
            <a:ext cx="2743200" cy="877824"/>
            <a:chOff x="0" y="0"/>
            <a:chExt cx="3657600" cy="1170432"/>
          </a:xfrm>
        </p:grpSpPr>
        <p:sp>
          <p:nvSpPr>
            <p:cNvPr id="28" name="Freeform 28"/>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29" name="TextBox 29"/>
            <p:cNvSpPr txBox="1"/>
            <p:nvPr/>
          </p:nvSpPr>
          <p:spPr>
            <a:xfrm>
              <a:off x="0" y="-9525"/>
              <a:ext cx="3657600" cy="1179957"/>
            </a:xfrm>
            <a:prstGeom prst="rect">
              <a:avLst/>
            </a:prstGeom>
          </p:spPr>
          <p:txBody>
            <a:bodyPr lIns="0" tIns="0" rIns="0" bIns="0" rtlCol="0" anchor="ctr"/>
            <a:lstStyle/>
            <a:p>
              <a:pPr algn="l">
                <a:lnSpc>
                  <a:spcPts val="2879"/>
                </a:lnSpc>
              </a:pPr>
              <a:r>
                <a:rPr lang="en-US" sz="2400" b="1">
                  <a:solidFill>
                    <a:srgbClr val="FF0000"/>
                  </a:solidFill>
                  <a:latin typeface="Trebuchet MS Bold"/>
                  <a:ea typeface="Trebuchet MS Bold"/>
                  <a:cs typeface="Trebuchet MS Bold"/>
                  <a:sym typeface="Trebuchet MS Bold"/>
                </a:rPr>
                <a:t>55–65 °C</a:t>
              </a:r>
            </a:p>
          </p:txBody>
        </p:sp>
      </p:grpSp>
      <p:grpSp>
        <p:nvGrpSpPr>
          <p:cNvPr id="30" name="Group 30"/>
          <p:cNvGrpSpPr/>
          <p:nvPr/>
        </p:nvGrpSpPr>
        <p:grpSpPr>
          <a:xfrm>
            <a:off x="5577840" y="3561649"/>
            <a:ext cx="2743200" cy="877824"/>
            <a:chOff x="0" y="0"/>
            <a:chExt cx="3657600" cy="1170432"/>
          </a:xfrm>
        </p:grpSpPr>
        <p:sp>
          <p:nvSpPr>
            <p:cNvPr id="31" name="Freeform 31"/>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32" name="TextBox 32"/>
            <p:cNvSpPr txBox="1"/>
            <p:nvPr/>
          </p:nvSpPr>
          <p:spPr>
            <a:xfrm>
              <a:off x="0" y="-38100"/>
              <a:ext cx="3657600" cy="1208532"/>
            </a:xfrm>
            <a:prstGeom prst="rect">
              <a:avLst/>
            </a:prstGeom>
          </p:spPr>
          <p:txBody>
            <a:bodyPr lIns="0" tIns="0" rIns="0" bIns="0" rtlCol="0" anchor="ctr"/>
            <a:lstStyle/>
            <a:p>
              <a:pPr algn="l">
                <a:lnSpc>
                  <a:spcPts val="2039"/>
                </a:lnSpc>
              </a:pPr>
              <a:r>
                <a:rPr lang="en-US" sz="1700" dirty="0">
                  <a:latin typeface="Calibri (MS)"/>
                  <a:ea typeface="Calibri (MS)"/>
                  <a:cs typeface="Calibri (MS)"/>
                  <a:sym typeface="Calibri (MS)"/>
                </a:rPr>
                <a:t>Start at 60 °C</a:t>
              </a:r>
            </a:p>
          </p:txBody>
        </p:sp>
      </p:grpSp>
      <p:grpSp>
        <p:nvGrpSpPr>
          <p:cNvPr id="33" name="Group 33"/>
          <p:cNvGrpSpPr/>
          <p:nvPr/>
        </p:nvGrpSpPr>
        <p:grpSpPr>
          <a:xfrm>
            <a:off x="640080" y="4567489"/>
            <a:ext cx="7863840" cy="877824"/>
            <a:chOff x="0" y="0"/>
            <a:chExt cx="10485120" cy="1170432"/>
          </a:xfrm>
        </p:grpSpPr>
        <p:sp>
          <p:nvSpPr>
            <p:cNvPr id="34" name="Freeform 34"/>
            <p:cNvSpPr/>
            <p:nvPr/>
          </p:nvSpPr>
          <p:spPr>
            <a:xfrm>
              <a:off x="0" y="0"/>
              <a:ext cx="10485120" cy="1170432"/>
            </a:xfrm>
            <a:custGeom>
              <a:avLst/>
              <a:gdLst/>
              <a:ahLst/>
              <a:cxnLst/>
              <a:rect l="l" t="t" r="r" b="b"/>
              <a:pathLst>
                <a:path w="10485120" h="1170432">
                  <a:moveTo>
                    <a:pt x="0" y="0"/>
                  </a:moveTo>
                  <a:lnTo>
                    <a:pt x="10485120" y="0"/>
                  </a:lnTo>
                  <a:lnTo>
                    <a:pt x="10485120" y="1170432"/>
                  </a:lnTo>
                  <a:lnTo>
                    <a:pt x="0" y="1170432"/>
                  </a:lnTo>
                  <a:close/>
                </a:path>
              </a:pathLst>
            </a:custGeom>
            <a:solidFill>
              <a:srgbClr val="FFFFFF">
                <a:alpha val="72157"/>
              </a:srgbClr>
            </a:solidFill>
          </p:spPr>
          <p:txBody>
            <a:bodyPr/>
            <a:lstStyle/>
            <a:p>
              <a:endParaRPr lang="en-US"/>
            </a:p>
          </p:txBody>
        </p:sp>
      </p:grpSp>
      <p:grpSp>
        <p:nvGrpSpPr>
          <p:cNvPr id="35" name="Group 35"/>
          <p:cNvGrpSpPr/>
          <p:nvPr/>
        </p:nvGrpSpPr>
        <p:grpSpPr>
          <a:xfrm>
            <a:off x="822960" y="4567489"/>
            <a:ext cx="2011680" cy="877824"/>
            <a:chOff x="0" y="0"/>
            <a:chExt cx="2682240" cy="1170432"/>
          </a:xfrm>
        </p:grpSpPr>
        <p:sp>
          <p:nvSpPr>
            <p:cNvPr id="36" name="Freeform 36"/>
            <p:cNvSpPr/>
            <p:nvPr/>
          </p:nvSpPr>
          <p:spPr>
            <a:xfrm>
              <a:off x="0" y="0"/>
              <a:ext cx="2682240" cy="1170432"/>
            </a:xfrm>
            <a:custGeom>
              <a:avLst/>
              <a:gdLst/>
              <a:ahLst/>
              <a:cxnLst/>
              <a:rect l="l" t="t" r="r" b="b"/>
              <a:pathLst>
                <a:path w="2682240" h="1170432">
                  <a:moveTo>
                    <a:pt x="0" y="0"/>
                  </a:moveTo>
                  <a:lnTo>
                    <a:pt x="2682240" y="0"/>
                  </a:lnTo>
                  <a:lnTo>
                    <a:pt x="2682240" y="1170432"/>
                  </a:lnTo>
                  <a:lnTo>
                    <a:pt x="0" y="1170432"/>
                  </a:lnTo>
                  <a:close/>
                </a:path>
              </a:pathLst>
            </a:custGeom>
            <a:blipFill>
              <a:blip r:embed="rId2">
                <a:alphaModFix amt="0"/>
              </a:blip>
              <a:stretch>
                <a:fillRect l="-5987" r="-5987"/>
              </a:stretch>
            </a:blipFill>
          </p:spPr>
          <p:txBody>
            <a:bodyPr/>
            <a:lstStyle/>
            <a:p>
              <a:endParaRPr lang="en-US"/>
            </a:p>
          </p:txBody>
        </p:sp>
        <p:sp>
          <p:nvSpPr>
            <p:cNvPr id="37" name="TextBox 37"/>
            <p:cNvSpPr txBox="1"/>
            <p:nvPr/>
          </p:nvSpPr>
          <p:spPr>
            <a:xfrm>
              <a:off x="0" y="-38100"/>
              <a:ext cx="2682240" cy="1208532"/>
            </a:xfrm>
            <a:prstGeom prst="rect">
              <a:avLst/>
            </a:prstGeom>
          </p:spPr>
          <p:txBody>
            <a:bodyPr lIns="0" tIns="0" rIns="0" bIns="0" rtlCol="0" anchor="ctr"/>
            <a:lstStyle/>
            <a:p>
              <a:pPr algn="l">
                <a:lnSpc>
                  <a:spcPts val="2400"/>
                </a:lnSpc>
              </a:pPr>
              <a:r>
                <a:rPr lang="en-US" sz="2000" b="1">
                  <a:solidFill>
                    <a:srgbClr val="000000"/>
                  </a:solidFill>
                  <a:latin typeface="Calibri (MS) Bold"/>
                  <a:ea typeface="Calibri (MS) Bold"/>
                  <a:cs typeface="Calibri (MS) Bold"/>
                  <a:sym typeface="Calibri (MS) Bold"/>
                </a:rPr>
                <a:t>Fan</a:t>
              </a:r>
            </a:p>
          </p:txBody>
        </p:sp>
      </p:grpSp>
      <p:grpSp>
        <p:nvGrpSpPr>
          <p:cNvPr id="38" name="Group 38"/>
          <p:cNvGrpSpPr/>
          <p:nvPr/>
        </p:nvGrpSpPr>
        <p:grpSpPr>
          <a:xfrm>
            <a:off x="2834640" y="4567489"/>
            <a:ext cx="2743200" cy="877824"/>
            <a:chOff x="0" y="0"/>
            <a:chExt cx="3657600" cy="1170432"/>
          </a:xfrm>
        </p:grpSpPr>
        <p:sp>
          <p:nvSpPr>
            <p:cNvPr id="39" name="Freeform 39"/>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40" name="TextBox 40"/>
            <p:cNvSpPr txBox="1"/>
            <p:nvPr/>
          </p:nvSpPr>
          <p:spPr>
            <a:xfrm>
              <a:off x="0" y="-9525"/>
              <a:ext cx="3657600" cy="1179957"/>
            </a:xfrm>
            <a:prstGeom prst="rect">
              <a:avLst/>
            </a:prstGeom>
          </p:spPr>
          <p:txBody>
            <a:bodyPr lIns="0" tIns="0" rIns="0" bIns="0" rtlCol="0" anchor="ctr"/>
            <a:lstStyle/>
            <a:p>
              <a:pPr algn="l">
                <a:lnSpc>
                  <a:spcPts val="2879"/>
                </a:lnSpc>
              </a:pPr>
              <a:r>
                <a:rPr lang="en-US" sz="2400" b="1">
                  <a:solidFill>
                    <a:srgbClr val="FF0000"/>
                  </a:solidFill>
                  <a:latin typeface="Trebuchet MS Bold"/>
                  <a:ea typeface="Trebuchet MS Bold"/>
                  <a:cs typeface="Trebuchet MS Bold"/>
                  <a:sym typeface="Trebuchet MS Bold"/>
                </a:rPr>
                <a:t>100%</a:t>
              </a:r>
            </a:p>
          </p:txBody>
        </p:sp>
      </p:grpSp>
      <p:grpSp>
        <p:nvGrpSpPr>
          <p:cNvPr id="41" name="Group 41"/>
          <p:cNvGrpSpPr/>
          <p:nvPr/>
        </p:nvGrpSpPr>
        <p:grpSpPr>
          <a:xfrm>
            <a:off x="5577840" y="4567489"/>
            <a:ext cx="2743200" cy="877824"/>
            <a:chOff x="0" y="0"/>
            <a:chExt cx="3657600" cy="1170432"/>
          </a:xfrm>
        </p:grpSpPr>
        <p:sp>
          <p:nvSpPr>
            <p:cNvPr id="42" name="Freeform 42"/>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43" name="TextBox 43"/>
            <p:cNvSpPr txBox="1"/>
            <p:nvPr/>
          </p:nvSpPr>
          <p:spPr>
            <a:xfrm>
              <a:off x="0" y="-38100"/>
              <a:ext cx="3657600" cy="1208532"/>
            </a:xfrm>
            <a:prstGeom prst="rect">
              <a:avLst/>
            </a:prstGeom>
          </p:spPr>
          <p:txBody>
            <a:bodyPr lIns="0" tIns="0" rIns="0" bIns="0" rtlCol="0" anchor="ctr"/>
            <a:lstStyle/>
            <a:p>
              <a:pPr algn="l">
                <a:lnSpc>
                  <a:spcPts val="2039"/>
                </a:lnSpc>
              </a:pPr>
              <a:r>
                <a:rPr lang="en-US" sz="1700" dirty="0">
                  <a:latin typeface="Calibri (MS)"/>
                  <a:ea typeface="Calibri (MS)"/>
                  <a:cs typeface="Calibri (MS)"/>
                  <a:sym typeface="Calibri (MS)"/>
                </a:rPr>
                <a:t>Full after 1st layer</a:t>
              </a:r>
            </a:p>
          </p:txBody>
        </p:sp>
      </p:grpSp>
      <p:grpSp>
        <p:nvGrpSpPr>
          <p:cNvPr id="44" name="Group 44"/>
          <p:cNvGrpSpPr/>
          <p:nvPr/>
        </p:nvGrpSpPr>
        <p:grpSpPr>
          <a:xfrm>
            <a:off x="640080" y="5573329"/>
            <a:ext cx="7863840" cy="877824"/>
            <a:chOff x="0" y="0"/>
            <a:chExt cx="10485120" cy="1170432"/>
          </a:xfrm>
        </p:grpSpPr>
        <p:sp>
          <p:nvSpPr>
            <p:cNvPr id="45" name="Freeform 45"/>
            <p:cNvSpPr/>
            <p:nvPr/>
          </p:nvSpPr>
          <p:spPr>
            <a:xfrm>
              <a:off x="0" y="0"/>
              <a:ext cx="10485120" cy="1170432"/>
            </a:xfrm>
            <a:custGeom>
              <a:avLst/>
              <a:gdLst/>
              <a:ahLst/>
              <a:cxnLst/>
              <a:rect l="l" t="t" r="r" b="b"/>
              <a:pathLst>
                <a:path w="10485120" h="1170432">
                  <a:moveTo>
                    <a:pt x="0" y="0"/>
                  </a:moveTo>
                  <a:lnTo>
                    <a:pt x="10485120" y="0"/>
                  </a:lnTo>
                  <a:lnTo>
                    <a:pt x="10485120" y="1170432"/>
                  </a:lnTo>
                  <a:lnTo>
                    <a:pt x="0" y="1170432"/>
                  </a:lnTo>
                  <a:close/>
                </a:path>
              </a:pathLst>
            </a:custGeom>
            <a:solidFill>
              <a:srgbClr val="FFFFFF">
                <a:alpha val="72157"/>
              </a:srgbClr>
            </a:solidFill>
          </p:spPr>
          <p:txBody>
            <a:bodyPr/>
            <a:lstStyle/>
            <a:p>
              <a:endParaRPr lang="en-US"/>
            </a:p>
          </p:txBody>
        </p:sp>
      </p:grpSp>
      <p:grpSp>
        <p:nvGrpSpPr>
          <p:cNvPr id="46" name="Group 46"/>
          <p:cNvGrpSpPr/>
          <p:nvPr/>
        </p:nvGrpSpPr>
        <p:grpSpPr>
          <a:xfrm>
            <a:off x="822960" y="5573329"/>
            <a:ext cx="2011680" cy="877824"/>
            <a:chOff x="0" y="0"/>
            <a:chExt cx="2682240" cy="1170432"/>
          </a:xfrm>
        </p:grpSpPr>
        <p:sp>
          <p:nvSpPr>
            <p:cNvPr id="47" name="Freeform 47"/>
            <p:cNvSpPr/>
            <p:nvPr/>
          </p:nvSpPr>
          <p:spPr>
            <a:xfrm>
              <a:off x="0" y="0"/>
              <a:ext cx="2682240" cy="1170432"/>
            </a:xfrm>
            <a:custGeom>
              <a:avLst/>
              <a:gdLst/>
              <a:ahLst/>
              <a:cxnLst/>
              <a:rect l="l" t="t" r="r" b="b"/>
              <a:pathLst>
                <a:path w="2682240" h="1170432">
                  <a:moveTo>
                    <a:pt x="0" y="0"/>
                  </a:moveTo>
                  <a:lnTo>
                    <a:pt x="2682240" y="0"/>
                  </a:lnTo>
                  <a:lnTo>
                    <a:pt x="2682240" y="1170432"/>
                  </a:lnTo>
                  <a:lnTo>
                    <a:pt x="0" y="1170432"/>
                  </a:lnTo>
                  <a:close/>
                </a:path>
              </a:pathLst>
            </a:custGeom>
            <a:blipFill>
              <a:blip r:embed="rId2">
                <a:alphaModFix amt="0"/>
              </a:blip>
              <a:stretch>
                <a:fillRect l="-5987" r="-5987"/>
              </a:stretch>
            </a:blipFill>
          </p:spPr>
          <p:txBody>
            <a:bodyPr/>
            <a:lstStyle/>
            <a:p>
              <a:endParaRPr lang="en-US"/>
            </a:p>
          </p:txBody>
        </p:sp>
        <p:sp>
          <p:nvSpPr>
            <p:cNvPr id="48" name="TextBox 48"/>
            <p:cNvSpPr txBox="1"/>
            <p:nvPr/>
          </p:nvSpPr>
          <p:spPr>
            <a:xfrm>
              <a:off x="0" y="-38100"/>
              <a:ext cx="2682240" cy="1208532"/>
            </a:xfrm>
            <a:prstGeom prst="rect">
              <a:avLst/>
            </a:prstGeom>
          </p:spPr>
          <p:txBody>
            <a:bodyPr lIns="0" tIns="0" rIns="0" bIns="0" rtlCol="0" anchor="ctr"/>
            <a:lstStyle/>
            <a:p>
              <a:pPr algn="l">
                <a:lnSpc>
                  <a:spcPts val="2400"/>
                </a:lnSpc>
              </a:pPr>
              <a:r>
                <a:rPr lang="en-US" sz="2000" b="1">
                  <a:solidFill>
                    <a:srgbClr val="000000"/>
                  </a:solidFill>
                  <a:latin typeface="Calibri (MS) Bold"/>
                  <a:ea typeface="Calibri (MS) Bold"/>
                  <a:cs typeface="Calibri (MS) Bold"/>
                  <a:sym typeface="Calibri (MS) Bold"/>
                </a:rPr>
                <a:t>Enclosure</a:t>
              </a:r>
            </a:p>
          </p:txBody>
        </p:sp>
      </p:grpSp>
      <p:grpSp>
        <p:nvGrpSpPr>
          <p:cNvPr id="49" name="Group 49"/>
          <p:cNvGrpSpPr/>
          <p:nvPr/>
        </p:nvGrpSpPr>
        <p:grpSpPr>
          <a:xfrm>
            <a:off x="2834640" y="5573329"/>
            <a:ext cx="2743200" cy="877824"/>
            <a:chOff x="0" y="0"/>
            <a:chExt cx="3657600" cy="1170432"/>
          </a:xfrm>
        </p:grpSpPr>
        <p:sp>
          <p:nvSpPr>
            <p:cNvPr id="50" name="Freeform 50"/>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51" name="TextBox 51"/>
            <p:cNvSpPr txBox="1"/>
            <p:nvPr/>
          </p:nvSpPr>
          <p:spPr>
            <a:xfrm>
              <a:off x="0" y="-9525"/>
              <a:ext cx="3657600" cy="1179957"/>
            </a:xfrm>
            <a:prstGeom prst="rect">
              <a:avLst/>
            </a:prstGeom>
          </p:spPr>
          <p:txBody>
            <a:bodyPr lIns="0" tIns="0" rIns="0" bIns="0" rtlCol="0" anchor="ctr"/>
            <a:lstStyle/>
            <a:p>
              <a:pPr algn="l">
                <a:lnSpc>
                  <a:spcPts val="2879"/>
                </a:lnSpc>
              </a:pPr>
              <a:r>
                <a:rPr lang="en-US" sz="2400" b="1">
                  <a:solidFill>
                    <a:srgbClr val="FF0000"/>
                  </a:solidFill>
                  <a:latin typeface="Trebuchet MS Bold"/>
                  <a:ea typeface="Trebuchet MS Bold"/>
                  <a:cs typeface="Trebuchet MS Bold"/>
                  <a:sym typeface="Trebuchet MS Bold"/>
                </a:rPr>
                <a:t>Not needed</a:t>
              </a:r>
            </a:p>
          </p:txBody>
        </p:sp>
      </p:grpSp>
      <p:grpSp>
        <p:nvGrpSpPr>
          <p:cNvPr id="52" name="Group 52"/>
          <p:cNvGrpSpPr/>
          <p:nvPr/>
        </p:nvGrpSpPr>
        <p:grpSpPr>
          <a:xfrm>
            <a:off x="5577840" y="5573329"/>
            <a:ext cx="2743200" cy="877824"/>
            <a:chOff x="0" y="0"/>
            <a:chExt cx="3657600" cy="1170432"/>
          </a:xfrm>
        </p:grpSpPr>
        <p:sp>
          <p:nvSpPr>
            <p:cNvPr id="53" name="Freeform 53"/>
            <p:cNvSpPr/>
            <p:nvPr/>
          </p:nvSpPr>
          <p:spPr>
            <a:xfrm>
              <a:off x="0" y="0"/>
              <a:ext cx="3657600" cy="1170432"/>
            </a:xfrm>
            <a:custGeom>
              <a:avLst/>
              <a:gdLst/>
              <a:ahLst/>
              <a:cxnLst/>
              <a:rect l="l" t="t" r="r" b="b"/>
              <a:pathLst>
                <a:path w="3657600" h="1170432">
                  <a:moveTo>
                    <a:pt x="0" y="0"/>
                  </a:moveTo>
                  <a:lnTo>
                    <a:pt x="3657600" y="0"/>
                  </a:lnTo>
                  <a:lnTo>
                    <a:pt x="3657600" y="1170432"/>
                  </a:lnTo>
                  <a:lnTo>
                    <a:pt x="0" y="1170432"/>
                  </a:lnTo>
                  <a:close/>
                </a:path>
              </a:pathLst>
            </a:custGeom>
            <a:blipFill>
              <a:blip r:embed="rId2">
                <a:alphaModFix amt="0"/>
              </a:blip>
              <a:stretch>
                <a:fillRect t="-10890" b="-10890"/>
              </a:stretch>
            </a:blipFill>
          </p:spPr>
          <p:txBody>
            <a:bodyPr/>
            <a:lstStyle/>
            <a:p>
              <a:endParaRPr lang="en-US"/>
            </a:p>
          </p:txBody>
        </p:sp>
        <p:sp>
          <p:nvSpPr>
            <p:cNvPr id="54" name="TextBox 54"/>
            <p:cNvSpPr txBox="1"/>
            <p:nvPr/>
          </p:nvSpPr>
          <p:spPr>
            <a:xfrm>
              <a:off x="0" y="-38100"/>
              <a:ext cx="3657600" cy="1208532"/>
            </a:xfrm>
            <a:prstGeom prst="rect">
              <a:avLst/>
            </a:prstGeom>
          </p:spPr>
          <p:txBody>
            <a:bodyPr lIns="0" tIns="0" rIns="0" bIns="0" rtlCol="0" anchor="ctr"/>
            <a:lstStyle/>
            <a:p>
              <a:pPr algn="l">
                <a:lnSpc>
                  <a:spcPts val="2039"/>
                </a:lnSpc>
              </a:pPr>
              <a:r>
                <a:rPr lang="en-US" sz="1700" dirty="0">
                  <a:latin typeface="Calibri (MS)"/>
                  <a:ea typeface="Calibri (MS)"/>
                  <a:cs typeface="Calibri (MS)"/>
                  <a:sym typeface="Calibri (MS)"/>
                </a:rPr>
                <a:t>PLA prints open-air</a:t>
              </a:r>
            </a:p>
          </p:txBody>
        </p:sp>
      </p:grpSp>
      <p:grpSp>
        <p:nvGrpSpPr>
          <p:cNvPr id="55" name="Group 55"/>
          <p:cNvGrpSpPr/>
          <p:nvPr/>
        </p:nvGrpSpPr>
        <p:grpSpPr>
          <a:xfrm>
            <a:off x="9326880" y="1586545"/>
            <a:ext cx="8503920" cy="585216"/>
            <a:chOff x="0" y="0"/>
            <a:chExt cx="11338560" cy="780288"/>
          </a:xfrm>
        </p:grpSpPr>
        <p:sp>
          <p:nvSpPr>
            <p:cNvPr id="56" name="Freeform 56"/>
            <p:cNvSpPr/>
            <p:nvPr/>
          </p:nvSpPr>
          <p:spPr>
            <a:xfrm>
              <a:off x="0" y="0"/>
              <a:ext cx="11338560" cy="780288"/>
            </a:xfrm>
            <a:custGeom>
              <a:avLst/>
              <a:gdLst/>
              <a:ahLst/>
              <a:cxnLst/>
              <a:rect l="l" t="t" r="r" b="b"/>
              <a:pathLst>
                <a:path w="11338560" h="780288">
                  <a:moveTo>
                    <a:pt x="0" y="0"/>
                  </a:moveTo>
                  <a:lnTo>
                    <a:pt x="11338560" y="0"/>
                  </a:lnTo>
                  <a:lnTo>
                    <a:pt x="11338560" y="780288"/>
                  </a:lnTo>
                  <a:lnTo>
                    <a:pt x="0" y="780288"/>
                  </a:lnTo>
                  <a:close/>
                </a:path>
              </a:pathLst>
            </a:custGeom>
            <a:blipFill>
              <a:blip r:embed="rId2">
                <a:alphaModFix amt="0"/>
              </a:blip>
              <a:stretch>
                <a:fillRect t="-233141" b="-233141"/>
              </a:stretch>
            </a:blipFill>
          </p:spPr>
          <p:txBody>
            <a:bodyPr/>
            <a:lstStyle/>
            <a:p>
              <a:endParaRPr lang="en-US"/>
            </a:p>
          </p:txBody>
        </p:sp>
        <p:sp>
          <p:nvSpPr>
            <p:cNvPr id="57" name="TextBox 57"/>
            <p:cNvSpPr txBox="1"/>
            <p:nvPr/>
          </p:nvSpPr>
          <p:spPr>
            <a:xfrm>
              <a:off x="0" y="-9525"/>
              <a:ext cx="11338560" cy="789813"/>
            </a:xfrm>
            <a:prstGeom prst="rect">
              <a:avLst/>
            </a:prstGeom>
          </p:spPr>
          <p:txBody>
            <a:bodyPr lIns="0" tIns="0" rIns="0" bIns="0" rtlCol="0" anchor="ctr"/>
            <a:lstStyle/>
            <a:p>
              <a:pPr algn="l">
                <a:lnSpc>
                  <a:spcPts val="3120"/>
                </a:lnSpc>
              </a:pPr>
              <a:r>
                <a:rPr lang="en-US" sz="2600" b="1">
                  <a:solidFill>
                    <a:srgbClr val="000000"/>
                  </a:solidFill>
                  <a:latin typeface="Canva Sans Bold"/>
                  <a:ea typeface="Canva Sans Bold"/>
                  <a:cs typeface="Canva Sans Bold"/>
                  <a:sym typeface="Canva Sans Bold"/>
                </a:rPr>
                <a:t>Layer Height</a:t>
              </a:r>
            </a:p>
          </p:txBody>
        </p:sp>
      </p:grpSp>
      <p:grpSp>
        <p:nvGrpSpPr>
          <p:cNvPr id="58" name="Group 58"/>
          <p:cNvGrpSpPr/>
          <p:nvPr/>
        </p:nvGrpSpPr>
        <p:grpSpPr>
          <a:xfrm>
            <a:off x="9326880" y="2318065"/>
            <a:ext cx="8503920" cy="914400"/>
            <a:chOff x="0" y="0"/>
            <a:chExt cx="11338560" cy="1219200"/>
          </a:xfrm>
        </p:grpSpPr>
        <p:sp>
          <p:nvSpPr>
            <p:cNvPr id="59" name="Freeform 59"/>
            <p:cNvSpPr/>
            <p:nvPr/>
          </p:nvSpPr>
          <p:spPr>
            <a:xfrm>
              <a:off x="0" y="0"/>
              <a:ext cx="11338560" cy="1219200"/>
            </a:xfrm>
            <a:custGeom>
              <a:avLst/>
              <a:gdLst/>
              <a:ahLst/>
              <a:cxnLst/>
              <a:rect l="l" t="t" r="r" b="b"/>
              <a:pathLst>
                <a:path w="11338560" h="1219200">
                  <a:moveTo>
                    <a:pt x="0" y="0"/>
                  </a:moveTo>
                  <a:lnTo>
                    <a:pt x="11338560" y="0"/>
                  </a:lnTo>
                  <a:lnTo>
                    <a:pt x="11338560" y="1219200"/>
                  </a:lnTo>
                  <a:lnTo>
                    <a:pt x="0" y="1219200"/>
                  </a:lnTo>
                  <a:close/>
                </a:path>
              </a:pathLst>
            </a:custGeom>
            <a:solidFill>
              <a:srgbClr val="FFFFFF"/>
            </a:solidFill>
          </p:spPr>
          <p:txBody>
            <a:bodyPr/>
            <a:lstStyle/>
            <a:p>
              <a:endParaRPr lang="en-US"/>
            </a:p>
          </p:txBody>
        </p:sp>
      </p:grpSp>
      <p:grpSp>
        <p:nvGrpSpPr>
          <p:cNvPr id="60" name="Group 60"/>
          <p:cNvGrpSpPr/>
          <p:nvPr/>
        </p:nvGrpSpPr>
        <p:grpSpPr>
          <a:xfrm>
            <a:off x="9326880" y="2318065"/>
            <a:ext cx="146304" cy="914400"/>
            <a:chOff x="0" y="0"/>
            <a:chExt cx="195072" cy="1219200"/>
          </a:xfrm>
        </p:grpSpPr>
        <p:sp>
          <p:nvSpPr>
            <p:cNvPr id="61" name="Freeform 61"/>
            <p:cNvSpPr/>
            <p:nvPr/>
          </p:nvSpPr>
          <p:spPr>
            <a:xfrm>
              <a:off x="0" y="0"/>
              <a:ext cx="195072" cy="1219200"/>
            </a:xfrm>
            <a:custGeom>
              <a:avLst/>
              <a:gdLst/>
              <a:ahLst/>
              <a:cxnLst/>
              <a:rect l="l" t="t" r="r" b="b"/>
              <a:pathLst>
                <a:path w="195072" h="1219200">
                  <a:moveTo>
                    <a:pt x="0" y="0"/>
                  </a:moveTo>
                  <a:lnTo>
                    <a:pt x="195072" y="0"/>
                  </a:lnTo>
                  <a:lnTo>
                    <a:pt x="195072" y="1219200"/>
                  </a:lnTo>
                  <a:lnTo>
                    <a:pt x="0" y="1219200"/>
                  </a:lnTo>
                  <a:close/>
                </a:path>
              </a:pathLst>
            </a:custGeom>
            <a:solidFill>
              <a:srgbClr val="4A8C5C"/>
            </a:solidFill>
          </p:spPr>
          <p:txBody>
            <a:bodyPr/>
            <a:lstStyle/>
            <a:p>
              <a:endParaRPr lang="en-US"/>
            </a:p>
          </p:txBody>
        </p:sp>
      </p:grpSp>
      <p:grpSp>
        <p:nvGrpSpPr>
          <p:cNvPr id="62" name="Group 62"/>
          <p:cNvGrpSpPr/>
          <p:nvPr/>
        </p:nvGrpSpPr>
        <p:grpSpPr>
          <a:xfrm>
            <a:off x="9619488" y="2318065"/>
            <a:ext cx="1645920" cy="914400"/>
            <a:chOff x="0" y="0"/>
            <a:chExt cx="2194560" cy="1219200"/>
          </a:xfrm>
        </p:grpSpPr>
        <p:sp>
          <p:nvSpPr>
            <p:cNvPr id="63" name="Freeform 63"/>
            <p:cNvSpPr/>
            <p:nvPr/>
          </p:nvSpPr>
          <p:spPr>
            <a:xfrm>
              <a:off x="0" y="0"/>
              <a:ext cx="2194560" cy="1219200"/>
            </a:xfrm>
            <a:custGeom>
              <a:avLst/>
              <a:gdLst/>
              <a:ahLst/>
              <a:cxnLst/>
              <a:rect l="l" t="t" r="r" b="b"/>
              <a:pathLst>
                <a:path w="2194560" h="1219200">
                  <a:moveTo>
                    <a:pt x="0" y="0"/>
                  </a:moveTo>
                  <a:lnTo>
                    <a:pt x="2194560" y="0"/>
                  </a:lnTo>
                  <a:lnTo>
                    <a:pt x="2194560" y="1219200"/>
                  </a:lnTo>
                  <a:lnTo>
                    <a:pt x="0" y="1219200"/>
                  </a:lnTo>
                  <a:close/>
                </a:path>
              </a:pathLst>
            </a:custGeom>
            <a:blipFill>
              <a:blip r:embed="rId2">
                <a:alphaModFix amt="0"/>
              </a:blip>
              <a:stretch>
                <a:fillRect l="-21279" r="-21279"/>
              </a:stretch>
            </a:blipFill>
          </p:spPr>
          <p:txBody>
            <a:bodyPr/>
            <a:lstStyle/>
            <a:p>
              <a:endParaRPr lang="en-US"/>
            </a:p>
          </p:txBody>
        </p:sp>
        <p:sp>
          <p:nvSpPr>
            <p:cNvPr id="64" name="TextBox 64"/>
            <p:cNvSpPr txBox="1"/>
            <p:nvPr/>
          </p:nvSpPr>
          <p:spPr>
            <a:xfrm>
              <a:off x="0" y="-9525"/>
              <a:ext cx="2194560" cy="1228725"/>
            </a:xfrm>
            <a:prstGeom prst="rect">
              <a:avLst/>
            </a:prstGeom>
          </p:spPr>
          <p:txBody>
            <a:bodyPr lIns="0" tIns="0" rIns="0" bIns="0" rtlCol="0" anchor="ctr"/>
            <a:lstStyle/>
            <a:p>
              <a:pPr algn="l">
                <a:lnSpc>
                  <a:spcPts val="3120"/>
                </a:lnSpc>
              </a:pPr>
              <a:r>
                <a:rPr lang="en-US" sz="2600" b="1">
                  <a:solidFill>
                    <a:srgbClr val="4A8C5C"/>
                  </a:solidFill>
                  <a:latin typeface="Canva Sans Bold"/>
                  <a:ea typeface="Canva Sans Bold"/>
                  <a:cs typeface="Canva Sans Bold"/>
                  <a:sym typeface="Canva Sans Bold"/>
                </a:rPr>
                <a:t>0.1 mm</a:t>
              </a:r>
            </a:p>
          </p:txBody>
        </p:sp>
      </p:grpSp>
      <p:grpSp>
        <p:nvGrpSpPr>
          <p:cNvPr id="65" name="Group 65"/>
          <p:cNvGrpSpPr/>
          <p:nvPr/>
        </p:nvGrpSpPr>
        <p:grpSpPr>
          <a:xfrm>
            <a:off x="11301984" y="2318065"/>
            <a:ext cx="6309360" cy="914400"/>
            <a:chOff x="0" y="0"/>
            <a:chExt cx="8412480" cy="1219200"/>
          </a:xfrm>
        </p:grpSpPr>
        <p:sp>
          <p:nvSpPr>
            <p:cNvPr id="66" name="Freeform 66"/>
            <p:cNvSpPr/>
            <p:nvPr/>
          </p:nvSpPr>
          <p:spPr>
            <a:xfrm>
              <a:off x="0" y="0"/>
              <a:ext cx="8412480" cy="1219200"/>
            </a:xfrm>
            <a:custGeom>
              <a:avLst/>
              <a:gdLst/>
              <a:ahLst/>
              <a:cxnLst/>
              <a:rect l="l" t="t" r="r" b="b"/>
              <a:pathLst>
                <a:path w="8412480" h="1219200">
                  <a:moveTo>
                    <a:pt x="0" y="0"/>
                  </a:moveTo>
                  <a:lnTo>
                    <a:pt x="8412480" y="0"/>
                  </a:lnTo>
                  <a:lnTo>
                    <a:pt x="8412480" y="1219200"/>
                  </a:lnTo>
                  <a:lnTo>
                    <a:pt x="0" y="1219200"/>
                  </a:lnTo>
                  <a:close/>
                </a:path>
              </a:pathLst>
            </a:custGeom>
            <a:blipFill>
              <a:blip r:embed="rId2">
                <a:alphaModFix amt="0"/>
              </a:blip>
              <a:stretch>
                <a:fillRect t="-84446" b="-84446"/>
              </a:stretch>
            </a:blipFill>
          </p:spPr>
          <p:txBody>
            <a:bodyPr/>
            <a:lstStyle/>
            <a:p>
              <a:endParaRPr lang="en-US"/>
            </a:p>
          </p:txBody>
        </p:sp>
        <p:sp>
          <p:nvSpPr>
            <p:cNvPr id="67" name="TextBox 67"/>
            <p:cNvSpPr txBox="1"/>
            <p:nvPr/>
          </p:nvSpPr>
          <p:spPr>
            <a:xfrm>
              <a:off x="0" y="-38100"/>
              <a:ext cx="8412480" cy="1257300"/>
            </a:xfrm>
            <a:prstGeom prst="rect">
              <a:avLst/>
            </a:prstGeom>
          </p:spPr>
          <p:txBody>
            <a:bodyPr lIns="0" tIns="0" rIns="0" bIns="0" rtlCol="0" anchor="ctr"/>
            <a:lstStyle/>
            <a:p>
              <a:pPr algn="l">
                <a:lnSpc>
                  <a:spcPts val="2280"/>
                </a:lnSpc>
              </a:pPr>
              <a:r>
                <a:rPr lang="en-US" sz="1900" dirty="0">
                  <a:solidFill>
                    <a:srgbClr val="5A6B5E"/>
                  </a:solidFill>
                  <a:latin typeface="Calibri (MS)"/>
                  <a:ea typeface="Calibri (MS)"/>
                  <a:cs typeface="Calibri (MS)"/>
                  <a:sym typeface="Calibri (MS)"/>
                </a:rPr>
                <a:t>Fine detail — miniatures &amp; display models. Slow.</a:t>
              </a:r>
            </a:p>
          </p:txBody>
        </p:sp>
      </p:grpSp>
      <p:grpSp>
        <p:nvGrpSpPr>
          <p:cNvPr id="68" name="Group 68"/>
          <p:cNvGrpSpPr/>
          <p:nvPr/>
        </p:nvGrpSpPr>
        <p:grpSpPr>
          <a:xfrm>
            <a:off x="9326880" y="3378769"/>
            <a:ext cx="8503920" cy="914400"/>
            <a:chOff x="0" y="0"/>
            <a:chExt cx="11338560" cy="1219200"/>
          </a:xfrm>
        </p:grpSpPr>
        <p:sp>
          <p:nvSpPr>
            <p:cNvPr id="69" name="Freeform 69"/>
            <p:cNvSpPr/>
            <p:nvPr/>
          </p:nvSpPr>
          <p:spPr>
            <a:xfrm>
              <a:off x="0" y="0"/>
              <a:ext cx="11338560" cy="1219200"/>
            </a:xfrm>
            <a:custGeom>
              <a:avLst/>
              <a:gdLst/>
              <a:ahLst/>
              <a:cxnLst/>
              <a:rect l="l" t="t" r="r" b="b"/>
              <a:pathLst>
                <a:path w="11338560" h="1219200">
                  <a:moveTo>
                    <a:pt x="0" y="0"/>
                  </a:moveTo>
                  <a:lnTo>
                    <a:pt x="11338560" y="0"/>
                  </a:lnTo>
                  <a:lnTo>
                    <a:pt x="11338560" y="1219200"/>
                  </a:lnTo>
                  <a:lnTo>
                    <a:pt x="0" y="1219200"/>
                  </a:lnTo>
                  <a:close/>
                </a:path>
              </a:pathLst>
            </a:custGeom>
            <a:solidFill>
              <a:srgbClr val="FFFFFF"/>
            </a:solidFill>
          </p:spPr>
          <p:txBody>
            <a:bodyPr/>
            <a:lstStyle/>
            <a:p>
              <a:endParaRPr lang="en-US"/>
            </a:p>
          </p:txBody>
        </p:sp>
      </p:grpSp>
      <p:grpSp>
        <p:nvGrpSpPr>
          <p:cNvPr id="70" name="Group 70"/>
          <p:cNvGrpSpPr/>
          <p:nvPr/>
        </p:nvGrpSpPr>
        <p:grpSpPr>
          <a:xfrm>
            <a:off x="9326880" y="3378769"/>
            <a:ext cx="146304" cy="914400"/>
            <a:chOff x="0" y="0"/>
            <a:chExt cx="195072" cy="1219200"/>
          </a:xfrm>
        </p:grpSpPr>
        <p:sp>
          <p:nvSpPr>
            <p:cNvPr id="71" name="Freeform 71"/>
            <p:cNvSpPr/>
            <p:nvPr/>
          </p:nvSpPr>
          <p:spPr>
            <a:xfrm>
              <a:off x="0" y="0"/>
              <a:ext cx="195072" cy="1219200"/>
            </a:xfrm>
            <a:custGeom>
              <a:avLst/>
              <a:gdLst/>
              <a:ahLst/>
              <a:cxnLst/>
              <a:rect l="l" t="t" r="r" b="b"/>
              <a:pathLst>
                <a:path w="195072" h="1219200">
                  <a:moveTo>
                    <a:pt x="0" y="0"/>
                  </a:moveTo>
                  <a:lnTo>
                    <a:pt x="195072" y="0"/>
                  </a:lnTo>
                  <a:lnTo>
                    <a:pt x="195072" y="1219200"/>
                  </a:lnTo>
                  <a:lnTo>
                    <a:pt x="0" y="1219200"/>
                  </a:lnTo>
                  <a:close/>
                </a:path>
              </a:pathLst>
            </a:custGeom>
            <a:solidFill>
              <a:srgbClr val="1F5C2E"/>
            </a:solidFill>
          </p:spPr>
          <p:txBody>
            <a:bodyPr/>
            <a:lstStyle/>
            <a:p>
              <a:endParaRPr lang="en-US"/>
            </a:p>
          </p:txBody>
        </p:sp>
      </p:grpSp>
      <p:grpSp>
        <p:nvGrpSpPr>
          <p:cNvPr id="72" name="Group 72"/>
          <p:cNvGrpSpPr/>
          <p:nvPr/>
        </p:nvGrpSpPr>
        <p:grpSpPr>
          <a:xfrm>
            <a:off x="9619488" y="3378769"/>
            <a:ext cx="1645920" cy="914400"/>
            <a:chOff x="0" y="0"/>
            <a:chExt cx="2194560" cy="1219200"/>
          </a:xfrm>
        </p:grpSpPr>
        <p:sp>
          <p:nvSpPr>
            <p:cNvPr id="73" name="Freeform 73"/>
            <p:cNvSpPr/>
            <p:nvPr/>
          </p:nvSpPr>
          <p:spPr>
            <a:xfrm>
              <a:off x="0" y="0"/>
              <a:ext cx="2194560" cy="1219200"/>
            </a:xfrm>
            <a:custGeom>
              <a:avLst/>
              <a:gdLst/>
              <a:ahLst/>
              <a:cxnLst/>
              <a:rect l="l" t="t" r="r" b="b"/>
              <a:pathLst>
                <a:path w="2194560" h="1219200">
                  <a:moveTo>
                    <a:pt x="0" y="0"/>
                  </a:moveTo>
                  <a:lnTo>
                    <a:pt x="2194560" y="0"/>
                  </a:lnTo>
                  <a:lnTo>
                    <a:pt x="2194560" y="1219200"/>
                  </a:lnTo>
                  <a:lnTo>
                    <a:pt x="0" y="1219200"/>
                  </a:lnTo>
                  <a:close/>
                </a:path>
              </a:pathLst>
            </a:custGeom>
            <a:blipFill>
              <a:blip r:embed="rId2">
                <a:alphaModFix amt="0"/>
              </a:blip>
              <a:stretch>
                <a:fillRect l="-21279" r="-21279"/>
              </a:stretch>
            </a:blipFill>
          </p:spPr>
          <p:txBody>
            <a:bodyPr/>
            <a:lstStyle/>
            <a:p>
              <a:endParaRPr lang="en-US"/>
            </a:p>
          </p:txBody>
        </p:sp>
        <p:sp>
          <p:nvSpPr>
            <p:cNvPr id="74" name="TextBox 74"/>
            <p:cNvSpPr txBox="1"/>
            <p:nvPr/>
          </p:nvSpPr>
          <p:spPr>
            <a:xfrm>
              <a:off x="0" y="-9525"/>
              <a:ext cx="2194560" cy="1228725"/>
            </a:xfrm>
            <a:prstGeom prst="rect">
              <a:avLst/>
            </a:prstGeom>
          </p:spPr>
          <p:txBody>
            <a:bodyPr lIns="0" tIns="0" rIns="0" bIns="0" rtlCol="0" anchor="ctr"/>
            <a:lstStyle/>
            <a:p>
              <a:pPr algn="l">
                <a:lnSpc>
                  <a:spcPts val="3120"/>
                </a:lnSpc>
              </a:pPr>
              <a:r>
                <a:rPr lang="en-US" sz="2600" b="1">
                  <a:solidFill>
                    <a:srgbClr val="1F5C2E"/>
                  </a:solidFill>
                  <a:latin typeface="Canva Sans Bold"/>
                  <a:ea typeface="Canva Sans Bold"/>
                  <a:cs typeface="Canva Sans Bold"/>
                  <a:sym typeface="Canva Sans Bold"/>
                </a:rPr>
                <a:t>0.2 mm</a:t>
              </a:r>
            </a:p>
          </p:txBody>
        </p:sp>
      </p:grpSp>
      <p:grpSp>
        <p:nvGrpSpPr>
          <p:cNvPr id="75" name="Group 75"/>
          <p:cNvGrpSpPr/>
          <p:nvPr/>
        </p:nvGrpSpPr>
        <p:grpSpPr>
          <a:xfrm>
            <a:off x="11301984" y="3378769"/>
            <a:ext cx="6309360" cy="914400"/>
            <a:chOff x="0" y="0"/>
            <a:chExt cx="8412480" cy="1219200"/>
          </a:xfrm>
        </p:grpSpPr>
        <p:sp>
          <p:nvSpPr>
            <p:cNvPr id="76" name="Freeform 76"/>
            <p:cNvSpPr/>
            <p:nvPr/>
          </p:nvSpPr>
          <p:spPr>
            <a:xfrm>
              <a:off x="0" y="0"/>
              <a:ext cx="8412480" cy="1219200"/>
            </a:xfrm>
            <a:custGeom>
              <a:avLst/>
              <a:gdLst/>
              <a:ahLst/>
              <a:cxnLst/>
              <a:rect l="l" t="t" r="r" b="b"/>
              <a:pathLst>
                <a:path w="8412480" h="1219200">
                  <a:moveTo>
                    <a:pt x="0" y="0"/>
                  </a:moveTo>
                  <a:lnTo>
                    <a:pt x="8412480" y="0"/>
                  </a:lnTo>
                  <a:lnTo>
                    <a:pt x="8412480" y="1219200"/>
                  </a:lnTo>
                  <a:lnTo>
                    <a:pt x="0" y="1219200"/>
                  </a:lnTo>
                  <a:close/>
                </a:path>
              </a:pathLst>
            </a:custGeom>
            <a:blipFill>
              <a:blip r:embed="rId2">
                <a:alphaModFix amt="0"/>
              </a:blip>
              <a:stretch>
                <a:fillRect t="-84446" b="-84446"/>
              </a:stretch>
            </a:blipFill>
          </p:spPr>
          <p:txBody>
            <a:bodyPr/>
            <a:lstStyle/>
            <a:p>
              <a:endParaRPr lang="en-US"/>
            </a:p>
          </p:txBody>
        </p:sp>
        <p:sp>
          <p:nvSpPr>
            <p:cNvPr id="77" name="TextBox 77"/>
            <p:cNvSpPr txBox="1"/>
            <p:nvPr/>
          </p:nvSpPr>
          <p:spPr>
            <a:xfrm>
              <a:off x="0" y="-38100"/>
              <a:ext cx="8412480" cy="12573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Standard — best balance for most prints.</a:t>
              </a:r>
            </a:p>
          </p:txBody>
        </p:sp>
      </p:grpSp>
      <p:grpSp>
        <p:nvGrpSpPr>
          <p:cNvPr id="78" name="Group 78"/>
          <p:cNvGrpSpPr/>
          <p:nvPr/>
        </p:nvGrpSpPr>
        <p:grpSpPr>
          <a:xfrm>
            <a:off x="9326880" y="4439473"/>
            <a:ext cx="8503920" cy="914400"/>
            <a:chOff x="0" y="0"/>
            <a:chExt cx="11338560" cy="1219200"/>
          </a:xfrm>
        </p:grpSpPr>
        <p:sp>
          <p:nvSpPr>
            <p:cNvPr id="79" name="Freeform 79"/>
            <p:cNvSpPr/>
            <p:nvPr/>
          </p:nvSpPr>
          <p:spPr>
            <a:xfrm>
              <a:off x="0" y="0"/>
              <a:ext cx="11338560" cy="1219200"/>
            </a:xfrm>
            <a:custGeom>
              <a:avLst/>
              <a:gdLst/>
              <a:ahLst/>
              <a:cxnLst/>
              <a:rect l="l" t="t" r="r" b="b"/>
              <a:pathLst>
                <a:path w="11338560" h="1219200">
                  <a:moveTo>
                    <a:pt x="0" y="0"/>
                  </a:moveTo>
                  <a:lnTo>
                    <a:pt x="11338560" y="0"/>
                  </a:lnTo>
                  <a:lnTo>
                    <a:pt x="11338560" y="1219200"/>
                  </a:lnTo>
                  <a:lnTo>
                    <a:pt x="0" y="1219200"/>
                  </a:lnTo>
                  <a:close/>
                </a:path>
              </a:pathLst>
            </a:custGeom>
            <a:solidFill>
              <a:srgbClr val="FFFFFF"/>
            </a:solidFill>
          </p:spPr>
          <p:txBody>
            <a:bodyPr/>
            <a:lstStyle/>
            <a:p>
              <a:endParaRPr lang="en-US"/>
            </a:p>
          </p:txBody>
        </p:sp>
      </p:grpSp>
      <p:grpSp>
        <p:nvGrpSpPr>
          <p:cNvPr id="80" name="Group 80"/>
          <p:cNvGrpSpPr/>
          <p:nvPr/>
        </p:nvGrpSpPr>
        <p:grpSpPr>
          <a:xfrm>
            <a:off x="9326880" y="4439473"/>
            <a:ext cx="146304" cy="914400"/>
            <a:chOff x="0" y="0"/>
            <a:chExt cx="195072" cy="1219200"/>
          </a:xfrm>
        </p:grpSpPr>
        <p:sp>
          <p:nvSpPr>
            <p:cNvPr id="81" name="Freeform 81"/>
            <p:cNvSpPr/>
            <p:nvPr/>
          </p:nvSpPr>
          <p:spPr>
            <a:xfrm>
              <a:off x="0" y="0"/>
              <a:ext cx="195072" cy="1219200"/>
            </a:xfrm>
            <a:custGeom>
              <a:avLst/>
              <a:gdLst/>
              <a:ahLst/>
              <a:cxnLst/>
              <a:rect l="l" t="t" r="r" b="b"/>
              <a:pathLst>
                <a:path w="195072" h="1219200">
                  <a:moveTo>
                    <a:pt x="0" y="0"/>
                  </a:moveTo>
                  <a:lnTo>
                    <a:pt x="195072" y="0"/>
                  </a:lnTo>
                  <a:lnTo>
                    <a:pt x="195072" y="1219200"/>
                  </a:lnTo>
                  <a:lnTo>
                    <a:pt x="0" y="1219200"/>
                  </a:lnTo>
                  <a:close/>
                </a:path>
              </a:pathLst>
            </a:custGeom>
            <a:solidFill>
              <a:srgbClr val="5A6B5E"/>
            </a:solidFill>
          </p:spPr>
          <p:txBody>
            <a:bodyPr/>
            <a:lstStyle/>
            <a:p>
              <a:endParaRPr lang="en-US"/>
            </a:p>
          </p:txBody>
        </p:sp>
      </p:grpSp>
      <p:grpSp>
        <p:nvGrpSpPr>
          <p:cNvPr id="82" name="Group 82"/>
          <p:cNvGrpSpPr/>
          <p:nvPr/>
        </p:nvGrpSpPr>
        <p:grpSpPr>
          <a:xfrm>
            <a:off x="9619488" y="4439473"/>
            <a:ext cx="1645920" cy="914400"/>
            <a:chOff x="0" y="0"/>
            <a:chExt cx="2194560" cy="1219200"/>
          </a:xfrm>
        </p:grpSpPr>
        <p:sp>
          <p:nvSpPr>
            <p:cNvPr id="83" name="Freeform 83"/>
            <p:cNvSpPr/>
            <p:nvPr/>
          </p:nvSpPr>
          <p:spPr>
            <a:xfrm>
              <a:off x="0" y="0"/>
              <a:ext cx="2194560" cy="1219200"/>
            </a:xfrm>
            <a:custGeom>
              <a:avLst/>
              <a:gdLst/>
              <a:ahLst/>
              <a:cxnLst/>
              <a:rect l="l" t="t" r="r" b="b"/>
              <a:pathLst>
                <a:path w="2194560" h="1219200">
                  <a:moveTo>
                    <a:pt x="0" y="0"/>
                  </a:moveTo>
                  <a:lnTo>
                    <a:pt x="2194560" y="0"/>
                  </a:lnTo>
                  <a:lnTo>
                    <a:pt x="2194560" y="1219200"/>
                  </a:lnTo>
                  <a:lnTo>
                    <a:pt x="0" y="1219200"/>
                  </a:lnTo>
                  <a:close/>
                </a:path>
              </a:pathLst>
            </a:custGeom>
            <a:blipFill>
              <a:blip r:embed="rId2">
                <a:alphaModFix amt="0"/>
              </a:blip>
              <a:stretch>
                <a:fillRect l="-21279" r="-21279"/>
              </a:stretch>
            </a:blipFill>
          </p:spPr>
          <p:txBody>
            <a:bodyPr/>
            <a:lstStyle/>
            <a:p>
              <a:endParaRPr lang="en-US"/>
            </a:p>
          </p:txBody>
        </p:sp>
        <p:sp>
          <p:nvSpPr>
            <p:cNvPr id="84" name="TextBox 84"/>
            <p:cNvSpPr txBox="1"/>
            <p:nvPr/>
          </p:nvSpPr>
          <p:spPr>
            <a:xfrm>
              <a:off x="0" y="-9525"/>
              <a:ext cx="2194560" cy="1228725"/>
            </a:xfrm>
            <a:prstGeom prst="rect">
              <a:avLst/>
            </a:prstGeom>
          </p:spPr>
          <p:txBody>
            <a:bodyPr lIns="0" tIns="0" rIns="0" bIns="0" rtlCol="0" anchor="ctr"/>
            <a:lstStyle/>
            <a:p>
              <a:pPr algn="l">
                <a:lnSpc>
                  <a:spcPts val="3120"/>
                </a:lnSpc>
              </a:pPr>
              <a:r>
                <a:rPr lang="en-US" sz="2600" b="1">
                  <a:solidFill>
                    <a:srgbClr val="5A6B5E"/>
                  </a:solidFill>
                  <a:latin typeface="Canva Sans Bold"/>
                  <a:ea typeface="Canva Sans Bold"/>
                  <a:cs typeface="Canva Sans Bold"/>
                  <a:sym typeface="Canva Sans Bold"/>
                </a:rPr>
                <a:t>0.3 mm</a:t>
              </a:r>
            </a:p>
          </p:txBody>
        </p:sp>
      </p:grpSp>
      <p:grpSp>
        <p:nvGrpSpPr>
          <p:cNvPr id="85" name="Group 85"/>
          <p:cNvGrpSpPr/>
          <p:nvPr/>
        </p:nvGrpSpPr>
        <p:grpSpPr>
          <a:xfrm>
            <a:off x="11301984" y="4439473"/>
            <a:ext cx="6309360" cy="914400"/>
            <a:chOff x="0" y="0"/>
            <a:chExt cx="8412480" cy="1219200"/>
          </a:xfrm>
        </p:grpSpPr>
        <p:sp>
          <p:nvSpPr>
            <p:cNvPr id="86" name="Freeform 86"/>
            <p:cNvSpPr/>
            <p:nvPr/>
          </p:nvSpPr>
          <p:spPr>
            <a:xfrm>
              <a:off x="0" y="0"/>
              <a:ext cx="8412480" cy="1219200"/>
            </a:xfrm>
            <a:custGeom>
              <a:avLst/>
              <a:gdLst/>
              <a:ahLst/>
              <a:cxnLst/>
              <a:rect l="l" t="t" r="r" b="b"/>
              <a:pathLst>
                <a:path w="8412480" h="1219200">
                  <a:moveTo>
                    <a:pt x="0" y="0"/>
                  </a:moveTo>
                  <a:lnTo>
                    <a:pt x="8412480" y="0"/>
                  </a:lnTo>
                  <a:lnTo>
                    <a:pt x="8412480" y="1219200"/>
                  </a:lnTo>
                  <a:lnTo>
                    <a:pt x="0" y="1219200"/>
                  </a:lnTo>
                  <a:close/>
                </a:path>
              </a:pathLst>
            </a:custGeom>
            <a:blipFill>
              <a:blip r:embed="rId2">
                <a:alphaModFix amt="0"/>
              </a:blip>
              <a:stretch>
                <a:fillRect t="-84446" b="-84446"/>
              </a:stretch>
            </a:blipFill>
          </p:spPr>
          <p:txBody>
            <a:bodyPr/>
            <a:lstStyle/>
            <a:p>
              <a:endParaRPr lang="en-US"/>
            </a:p>
          </p:txBody>
        </p:sp>
        <p:sp>
          <p:nvSpPr>
            <p:cNvPr id="87" name="TextBox 87"/>
            <p:cNvSpPr txBox="1"/>
            <p:nvPr/>
          </p:nvSpPr>
          <p:spPr>
            <a:xfrm>
              <a:off x="0" y="-38100"/>
              <a:ext cx="8412480" cy="1257300"/>
            </a:xfrm>
            <a:prstGeom prst="rect">
              <a:avLst/>
            </a:prstGeom>
          </p:spPr>
          <p:txBody>
            <a:bodyPr lIns="0" tIns="0" rIns="0" bIns="0" rtlCol="0" anchor="ctr"/>
            <a:lstStyle/>
            <a:p>
              <a:pPr algn="l">
                <a:lnSpc>
                  <a:spcPts val="2280"/>
                </a:lnSpc>
              </a:pPr>
              <a:r>
                <a:rPr lang="en-US" sz="1900">
                  <a:solidFill>
                    <a:srgbClr val="5A6B5E"/>
                  </a:solidFill>
                  <a:latin typeface="Calibri (MS)"/>
                  <a:ea typeface="Calibri (MS)"/>
                  <a:cs typeface="Calibri (MS)"/>
                  <a:sym typeface="Calibri (MS)"/>
                </a:rPr>
                <a:t>Draft — fast prototypes. Less detail.</a:t>
              </a:r>
            </a:p>
          </p:txBody>
        </p:sp>
      </p:grpSp>
      <p:grpSp>
        <p:nvGrpSpPr>
          <p:cNvPr id="88" name="Group 88"/>
          <p:cNvGrpSpPr/>
          <p:nvPr/>
        </p:nvGrpSpPr>
        <p:grpSpPr>
          <a:xfrm>
            <a:off x="9326880" y="5719633"/>
            <a:ext cx="8503920" cy="585216"/>
            <a:chOff x="0" y="0"/>
            <a:chExt cx="11338560" cy="780288"/>
          </a:xfrm>
        </p:grpSpPr>
        <p:sp>
          <p:nvSpPr>
            <p:cNvPr id="89" name="Freeform 89"/>
            <p:cNvSpPr/>
            <p:nvPr/>
          </p:nvSpPr>
          <p:spPr>
            <a:xfrm>
              <a:off x="0" y="0"/>
              <a:ext cx="11338560" cy="780288"/>
            </a:xfrm>
            <a:custGeom>
              <a:avLst/>
              <a:gdLst/>
              <a:ahLst/>
              <a:cxnLst/>
              <a:rect l="l" t="t" r="r" b="b"/>
              <a:pathLst>
                <a:path w="11338560" h="780288">
                  <a:moveTo>
                    <a:pt x="0" y="0"/>
                  </a:moveTo>
                  <a:lnTo>
                    <a:pt x="11338560" y="0"/>
                  </a:lnTo>
                  <a:lnTo>
                    <a:pt x="11338560" y="780288"/>
                  </a:lnTo>
                  <a:lnTo>
                    <a:pt x="0" y="780288"/>
                  </a:lnTo>
                  <a:close/>
                </a:path>
              </a:pathLst>
            </a:custGeom>
            <a:blipFill>
              <a:blip r:embed="rId2">
                <a:alphaModFix amt="0"/>
              </a:blip>
              <a:stretch>
                <a:fillRect t="-233141" b="-233141"/>
              </a:stretch>
            </a:blipFill>
          </p:spPr>
          <p:txBody>
            <a:bodyPr/>
            <a:lstStyle/>
            <a:p>
              <a:endParaRPr lang="en-US"/>
            </a:p>
          </p:txBody>
        </p:sp>
        <p:sp>
          <p:nvSpPr>
            <p:cNvPr id="90" name="TextBox 90"/>
            <p:cNvSpPr txBox="1"/>
            <p:nvPr/>
          </p:nvSpPr>
          <p:spPr>
            <a:xfrm>
              <a:off x="0" y="-9525"/>
              <a:ext cx="11338560" cy="789813"/>
            </a:xfrm>
            <a:prstGeom prst="rect">
              <a:avLst/>
            </a:prstGeom>
          </p:spPr>
          <p:txBody>
            <a:bodyPr lIns="0" tIns="0" rIns="0" bIns="0" rtlCol="0" anchor="ctr"/>
            <a:lstStyle/>
            <a:p>
              <a:pPr algn="l">
                <a:lnSpc>
                  <a:spcPts val="3120"/>
                </a:lnSpc>
              </a:pPr>
              <a:r>
                <a:rPr lang="en-US" sz="2600" b="1">
                  <a:solidFill>
                    <a:srgbClr val="000000"/>
                  </a:solidFill>
                  <a:latin typeface="Canva Sans Bold"/>
                  <a:ea typeface="Canva Sans Bold"/>
                  <a:cs typeface="Canva Sans Bold"/>
                  <a:sym typeface="Canva Sans Bold"/>
                </a:rPr>
                <a:t>Infill Density</a:t>
              </a:r>
            </a:p>
          </p:txBody>
        </p:sp>
      </p:grpSp>
      <p:grpSp>
        <p:nvGrpSpPr>
          <p:cNvPr id="91" name="Group 91"/>
          <p:cNvGrpSpPr/>
          <p:nvPr/>
        </p:nvGrpSpPr>
        <p:grpSpPr>
          <a:xfrm>
            <a:off x="9326880" y="6451153"/>
            <a:ext cx="8503920" cy="731520"/>
            <a:chOff x="0" y="0"/>
            <a:chExt cx="11338560" cy="975360"/>
          </a:xfrm>
        </p:grpSpPr>
        <p:sp>
          <p:nvSpPr>
            <p:cNvPr id="92" name="Freeform 92"/>
            <p:cNvSpPr/>
            <p:nvPr/>
          </p:nvSpPr>
          <p:spPr>
            <a:xfrm>
              <a:off x="0" y="0"/>
              <a:ext cx="11338560" cy="975360"/>
            </a:xfrm>
            <a:custGeom>
              <a:avLst/>
              <a:gdLst/>
              <a:ahLst/>
              <a:cxnLst/>
              <a:rect l="l" t="t" r="r" b="b"/>
              <a:pathLst>
                <a:path w="11338560" h="975360">
                  <a:moveTo>
                    <a:pt x="0" y="0"/>
                  </a:moveTo>
                  <a:lnTo>
                    <a:pt x="11338560" y="0"/>
                  </a:lnTo>
                  <a:lnTo>
                    <a:pt x="11338560" y="975360"/>
                  </a:lnTo>
                  <a:lnTo>
                    <a:pt x="0" y="975360"/>
                  </a:lnTo>
                  <a:close/>
                </a:path>
              </a:pathLst>
            </a:custGeom>
            <a:solidFill>
              <a:srgbClr val="F2F7F0"/>
            </a:solidFill>
          </p:spPr>
          <p:txBody>
            <a:bodyPr/>
            <a:lstStyle/>
            <a:p>
              <a:endParaRPr lang="en-US"/>
            </a:p>
          </p:txBody>
        </p:sp>
      </p:grpSp>
      <p:grpSp>
        <p:nvGrpSpPr>
          <p:cNvPr id="93" name="Group 93"/>
          <p:cNvGrpSpPr/>
          <p:nvPr/>
        </p:nvGrpSpPr>
        <p:grpSpPr>
          <a:xfrm>
            <a:off x="9326880" y="6451153"/>
            <a:ext cx="1371600" cy="731520"/>
            <a:chOff x="0" y="0"/>
            <a:chExt cx="1828800" cy="975360"/>
          </a:xfrm>
        </p:grpSpPr>
        <p:sp>
          <p:nvSpPr>
            <p:cNvPr id="94" name="Freeform 94"/>
            <p:cNvSpPr/>
            <p:nvPr/>
          </p:nvSpPr>
          <p:spPr>
            <a:xfrm>
              <a:off x="0" y="0"/>
              <a:ext cx="1828800" cy="975360"/>
            </a:xfrm>
            <a:custGeom>
              <a:avLst/>
              <a:gdLst/>
              <a:ahLst/>
              <a:cxnLst/>
              <a:rect l="l" t="t" r="r" b="b"/>
              <a:pathLst>
                <a:path w="1828800" h="975360">
                  <a:moveTo>
                    <a:pt x="0" y="0"/>
                  </a:moveTo>
                  <a:lnTo>
                    <a:pt x="1828800" y="0"/>
                  </a:lnTo>
                  <a:lnTo>
                    <a:pt x="1828800" y="975360"/>
                  </a:lnTo>
                  <a:lnTo>
                    <a:pt x="0" y="975360"/>
                  </a:lnTo>
                  <a:close/>
                </a:path>
              </a:pathLst>
            </a:custGeom>
            <a:solidFill>
              <a:srgbClr val="D4E8DA"/>
            </a:solidFill>
          </p:spPr>
          <p:txBody>
            <a:bodyPr/>
            <a:lstStyle/>
            <a:p>
              <a:endParaRPr lang="en-US"/>
            </a:p>
          </p:txBody>
        </p:sp>
      </p:grpSp>
      <p:grpSp>
        <p:nvGrpSpPr>
          <p:cNvPr id="95" name="Group 95"/>
          <p:cNvGrpSpPr/>
          <p:nvPr/>
        </p:nvGrpSpPr>
        <p:grpSpPr>
          <a:xfrm>
            <a:off x="9473184" y="6451153"/>
            <a:ext cx="1499616" cy="731520"/>
            <a:chOff x="0" y="0"/>
            <a:chExt cx="1999488" cy="975360"/>
          </a:xfrm>
        </p:grpSpPr>
        <p:sp>
          <p:nvSpPr>
            <p:cNvPr id="96" name="Freeform 96"/>
            <p:cNvSpPr/>
            <p:nvPr/>
          </p:nvSpPr>
          <p:spPr>
            <a:xfrm>
              <a:off x="0" y="0"/>
              <a:ext cx="1999488" cy="975360"/>
            </a:xfrm>
            <a:custGeom>
              <a:avLst/>
              <a:gdLst/>
              <a:ahLst/>
              <a:cxnLst/>
              <a:rect l="l" t="t" r="r" b="b"/>
              <a:pathLst>
                <a:path w="1999488" h="975360">
                  <a:moveTo>
                    <a:pt x="0" y="0"/>
                  </a:moveTo>
                  <a:lnTo>
                    <a:pt x="1999488" y="0"/>
                  </a:lnTo>
                  <a:lnTo>
                    <a:pt x="1999488" y="975360"/>
                  </a:lnTo>
                  <a:lnTo>
                    <a:pt x="0" y="975360"/>
                  </a:lnTo>
                  <a:close/>
                </a:path>
              </a:pathLst>
            </a:custGeom>
            <a:blipFill>
              <a:blip r:embed="rId2">
                <a:alphaModFix amt="0"/>
              </a:blip>
              <a:stretch>
                <a:fillRect l="-12587" r="-12587"/>
              </a:stretch>
            </a:blipFill>
          </p:spPr>
          <p:txBody>
            <a:bodyPr/>
            <a:lstStyle/>
            <a:p>
              <a:endParaRPr lang="en-US"/>
            </a:p>
          </p:txBody>
        </p:sp>
        <p:sp>
          <p:nvSpPr>
            <p:cNvPr id="97" name="TextBox 97"/>
            <p:cNvSpPr txBox="1"/>
            <p:nvPr/>
          </p:nvSpPr>
          <p:spPr>
            <a:xfrm>
              <a:off x="0" y="-9525"/>
              <a:ext cx="1999488" cy="984885"/>
            </a:xfrm>
            <a:prstGeom prst="rect">
              <a:avLst/>
            </a:prstGeom>
          </p:spPr>
          <p:txBody>
            <a:bodyPr lIns="0" tIns="0" rIns="0" bIns="0" rtlCol="0" anchor="ctr"/>
            <a:lstStyle/>
            <a:p>
              <a:pPr algn="l">
                <a:lnSpc>
                  <a:spcPts val="2400"/>
                </a:lnSpc>
              </a:pPr>
              <a:r>
                <a:rPr lang="en-US" sz="2000" b="1">
                  <a:solidFill>
                    <a:srgbClr val="FF0000"/>
                  </a:solidFill>
                  <a:latin typeface="Canva Sans Bold"/>
                  <a:ea typeface="Canva Sans Bold"/>
                  <a:cs typeface="Canva Sans Bold"/>
                  <a:sym typeface="Canva Sans Bold"/>
                </a:rPr>
                <a:t>10–20 %</a:t>
              </a:r>
            </a:p>
          </p:txBody>
        </p:sp>
      </p:grpSp>
      <p:grpSp>
        <p:nvGrpSpPr>
          <p:cNvPr id="98" name="Group 98"/>
          <p:cNvGrpSpPr/>
          <p:nvPr/>
        </p:nvGrpSpPr>
        <p:grpSpPr>
          <a:xfrm>
            <a:off x="11064240" y="6451153"/>
            <a:ext cx="6583680" cy="731520"/>
            <a:chOff x="0" y="0"/>
            <a:chExt cx="8778240" cy="975360"/>
          </a:xfrm>
        </p:grpSpPr>
        <p:sp>
          <p:nvSpPr>
            <p:cNvPr id="99" name="Freeform 99"/>
            <p:cNvSpPr/>
            <p:nvPr/>
          </p:nvSpPr>
          <p:spPr>
            <a:xfrm>
              <a:off x="0" y="0"/>
              <a:ext cx="8778240" cy="975360"/>
            </a:xfrm>
            <a:custGeom>
              <a:avLst/>
              <a:gdLst/>
              <a:ahLst/>
              <a:cxnLst/>
              <a:rect l="l" t="t" r="r" b="b"/>
              <a:pathLst>
                <a:path w="8778240" h="975360">
                  <a:moveTo>
                    <a:pt x="0" y="0"/>
                  </a:moveTo>
                  <a:lnTo>
                    <a:pt x="8778240" y="0"/>
                  </a:lnTo>
                  <a:lnTo>
                    <a:pt x="8778240" y="975360"/>
                  </a:lnTo>
                  <a:lnTo>
                    <a:pt x="0" y="975360"/>
                  </a:lnTo>
                  <a:close/>
                </a:path>
              </a:pathLst>
            </a:custGeom>
            <a:blipFill>
              <a:blip r:embed="rId2">
                <a:alphaModFix amt="0"/>
              </a:blip>
              <a:stretch>
                <a:fillRect t="-125365" b="-125365"/>
              </a:stretch>
            </a:blipFill>
          </p:spPr>
          <p:txBody>
            <a:bodyPr/>
            <a:lstStyle/>
            <a:p>
              <a:endParaRPr lang="en-US"/>
            </a:p>
          </p:txBody>
        </p:sp>
        <p:sp>
          <p:nvSpPr>
            <p:cNvPr id="100" name="TextBox 100"/>
            <p:cNvSpPr txBox="1"/>
            <p:nvPr/>
          </p:nvSpPr>
          <p:spPr>
            <a:xfrm>
              <a:off x="0" y="-38100"/>
              <a:ext cx="8778240" cy="1013460"/>
            </a:xfrm>
            <a:prstGeom prst="rect">
              <a:avLst/>
            </a:prstGeom>
          </p:spPr>
          <p:txBody>
            <a:bodyPr lIns="0" tIns="0" rIns="0" bIns="0" rtlCol="0" anchor="ctr"/>
            <a:lstStyle/>
            <a:p>
              <a:pPr algn="l">
                <a:lnSpc>
                  <a:spcPts val="2160"/>
                </a:lnSpc>
              </a:pPr>
              <a:r>
                <a:rPr lang="en-US" sz="1800">
                  <a:solidFill>
                    <a:srgbClr val="5A6B5E"/>
                  </a:solidFill>
                  <a:latin typeface="Calibri (MS)"/>
                  <a:ea typeface="Calibri (MS)"/>
                  <a:cs typeface="Calibri (MS)"/>
                  <a:sym typeface="Calibri (MS)"/>
                </a:rPr>
                <a:t>Decorative objects: saves time and material</a:t>
              </a:r>
            </a:p>
          </p:txBody>
        </p:sp>
      </p:grpSp>
      <p:grpSp>
        <p:nvGrpSpPr>
          <p:cNvPr id="101" name="Group 101"/>
          <p:cNvGrpSpPr/>
          <p:nvPr/>
        </p:nvGrpSpPr>
        <p:grpSpPr>
          <a:xfrm>
            <a:off x="9326880" y="7328977"/>
            <a:ext cx="8503920" cy="731520"/>
            <a:chOff x="0" y="0"/>
            <a:chExt cx="11338560" cy="975360"/>
          </a:xfrm>
        </p:grpSpPr>
        <p:sp>
          <p:nvSpPr>
            <p:cNvPr id="102" name="Freeform 102"/>
            <p:cNvSpPr/>
            <p:nvPr/>
          </p:nvSpPr>
          <p:spPr>
            <a:xfrm>
              <a:off x="0" y="0"/>
              <a:ext cx="11338560" cy="975360"/>
            </a:xfrm>
            <a:custGeom>
              <a:avLst/>
              <a:gdLst/>
              <a:ahLst/>
              <a:cxnLst/>
              <a:rect l="l" t="t" r="r" b="b"/>
              <a:pathLst>
                <a:path w="11338560" h="975360">
                  <a:moveTo>
                    <a:pt x="0" y="0"/>
                  </a:moveTo>
                  <a:lnTo>
                    <a:pt x="11338560" y="0"/>
                  </a:lnTo>
                  <a:lnTo>
                    <a:pt x="11338560" y="975360"/>
                  </a:lnTo>
                  <a:lnTo>
                    <a:pt x="0" y="975360"/>
                  </a:lnTo>
                  <a:close/>
                </a:path>
              </a:pathLst>
            </a:custGeom>
            <a:solidFill>
              <a:srgbClr val="F2F7F0"/>
            </a:solidFill>
          </p:spPr>
          <p:txBody>
            <a:bodyPr/>
            <a:lstStyle/>
            <a:p>
              <a:endParaRPr lang="en-US"/>
            </a:p>
          </p:txBody>
        </p:sp>
      </p:grpSp>
      <p:grpSp>
        <p:nvGrpSpPr>
          <p:cNvPr id="103" name="Group 103"/>
          <p:cNvGrpSpPr/>
          <p:nvPr/>
        </p:nvGrpSpPr>
        <p:grpSpPr>
          <a:xfrm>
            <a:off x="9326880" y="7328977"/>
            <a:ext cx="2286000" cy="731520"/>
            <a:chOff x="0" y="0"/>
            <a:chExt cx="3048000" cy="975360"/>
          </a:xfrm>
        </p:grpSpPr>
        <p:sp>
          <p:nvSpPr>
            <p:cNvPr id="104" name="Freeform 104"/>
            <p:cNvSpPr/>
            <p:nvPr/>
          </p:nvSpPr>
          <p:spPr>
            <a:xfrm>
              <a:off x="0" y="0"/>
              <a:ext cx="3048000" cy="975360"/>
            </a:xfrm>
            <a:custGeom>
              <a:avLst/>
              <a:gdLst/>
              <a:ahLst/>
              <a:cxnLst/>
              <a:rect l="l" t="t" r="r" b="b"/>
              <a:pathLst>
                <a:path w="3048000" h="975360">
                  <a:moveTo>
                    <a:pt x="0" y="0"/>
                  </a:moveTo>
                  <a:lnTo>
                    <a:pt x="3048000" y="0"/>
                  </a:lnTo>
                  <a:lnTo>
                    <a:pt x="3048000" y="975360"/>
                  </a:lnTo>
                  <a:lnTo>
                    <a:pt x="0" y="975360"/>
                  </a:lnTo>
                  <a:close/>
                </a:path>
              </a:pathLst>
            </a:custGeom>
            <a:solidFill>
              <a:srgbClr val="D4E8DA"/>
            </a:solidFill>
          </p:spPr>
          <p:txBody>
            <a:bodyPr/>
            <a:lstStyle/>
            <a:p>
              <a:endParaRPr lang="en-US"/>
            </a:p>
          </p:txBody>
        </p:sp>
      </p:grpSp>
      <p:grpSp>
        <p:nvGrpSpPr>
          <p:cNvPr id="105" name="Group 105"/>
          <p:cNvGrpSpPr/>
          <p:nvPr/>
        </p:nvGrpSpPr>
        <p:grpSpPr>
          <a:xfrm>
            <a:off x="9473184" y="7328977"/>
            <a:ext cx="1499616" cy="731520"/>
            <a:chOff x="0" y="0"/>
            <a:chExt cx="1999488" cy="975360"/>
          </a:xfrm>
        </p:grpSpPr>
        <p:sp>
          <p:nvSpPr>
            <p:cNvPr id="106" name="Freeform 106"/>
            <p:cNvSpPr/>
            <p:nvPr/>
          </p:nvSpPr>
          <p:spPr>
            <a:xfrm>
              <a:off x="0" y="0"/>
              <a:ext cx="1999488" cy="975360"/>
            </a:xfrm>
            <a:custGeom>
              <a:avLst/>
              <a:gdLst/>
              <a:ahLst/>
              <a:cxnLst/>
              <a:rect l="l" t="t" r="r" b="b"/>
              <a:pathLst>
                <a:path w="1999488" h="975360">
                  <a:moveTo>
                    <a:pt x="0" y="0"/>
                  </a:moveTo>
                  <a:lnTo>
                    <a:pt x="1999488" y="0"/>
                  </a:lnTo>
                  <a:lnTo>
                    <a:pt x="1999488" y="975360"/>
                  </a:lnTo>
                  <a:lnTo>
                    <a:pt x="0" y="975360"/>
                  </a:lnTo>
                  <a:close/>
                </a:path>
              </a:pathLst>
            </a:custGeom>
            <a:blipFill>
              <a:blip r:embed="rId2">
                <a:alphaModFix amt="0"/>
              </a:blip>
              <a:stretch>
                <a:fillRect l="-12587" r="-12587"/>
              </a:stretch>
            </a:blipFill>
          </p:spPr>
          <p:txBody>
            <a:bodyPr/>
            <a:lstStyle/>
            <a:p>
              <a:endParaRPr lang="en-US"/>
            </a:p>
          </p:txBody>
        </p:sp>
        <p:sp>
          <p:nvSpPr>
            <p:cNvPr id="107" name="TextBox 107"/>
            <p:cNvSpPr txBox="1"/>
            <p:nvPr/>
          </p:nvSpPr>
          <p:spPr>
            <a:xfrm>
              <a:off x="0" y="-9525"/>
              <a:ext cx="1999488" cy="984885"/>
            </a:xfrm>
            <a:prstGeom prst="rect">
              <a:avLst/>
            </a:prstGeom>
          </p:spPr>
          <p:txBody>
            <a:bodyPr lIns="0" tIns="0" rIns="0" bIns="0" rtlCol="0" anchor="ctr"/>
            <a:lstStyle/>
            <a:p>
              <a:pPr algn="l">
                <a:lnSpc>
                  <a:spcPts val="2400"/>
                </a:lnSpc>
              </a:pPr>
              <a:r>
                <a:rPr lang="en-US" sz="2000" b="1">
                  <a:solidFill>
                    <a:srgbClr val="FF0000"/>
                  </a:solidFill>
                  <a:latin typeface="Canva Sans Bold"/>
                  <a:ea typeface="Canva Sans Bold"/>
                  <a:cs typeface="Canva Sans Bold"/>
                  <a:sym typeface="Canva Sans Bold"/>
                </a:rPr>
                <a:t>30–40 %</a:t>
              </a:r>
            </a:p>
          </p:txBody>
        </p:sp>
      </p:grpSp>
      <p:grpSp>
        <p:nvGrpSpPr>
          <p:cNvPr id="108" name="Group 108"/>
          <p:cNvGrpSpPr/>
          <p:nvPr/>
        </p:nvGrpSpPr>
        <p:grpSpPr>
          <a:xfrm>
            <a:off x="11064240" y="7328977"/>
            <a:ext cx="6583680" cy="731520"/>
            <a:chOff x="0" y="0"/>
            <a:chExt cx="8778240" cy="975360"/>
          </a:xfrm>
        </p:grpSpPr>
        <p:sp>
          <p:nvSpPr>
            <p:cNvPr id="109" name="Freeform 109"/>
            <p:cNvSpPr/>
            <p:nvPr/>
          </p:nvSpPr>
          <p:spPr>
            <a:xfrm>
              <a:off x="0" y="0"/>
              <a:ext cx="8778240" cy="975360"/>
            </a:xfrm>
            <a:custGeom>
              <a:avLst/>
              <a:gdLst/>
              <a:ahLst/>
              <a:cxnLst/>
              <a:rect l="l" t="t" r="r" b="b"/>
              <a:pathLst>
                <a:path w="8778240" h="975360">
                  <a:moveTo>
                    <a:pt x="0" y="0"/>
                  </a:moveTo>
                  <a:lnTo>
                    <a:pt x="8778240" y="0"/>
                  </a:lnTo>
                  <a:lnTo>
                    <a:pt x="8778240" y="975360"/>
                  </a:lnTo>
                  <a:lnTo>
                    <a:pt x="0" y="975360"/>
                  </a:lnTo>
                  <a:close/>
                </a:path>
              </a:pathLst>
            </a:custGeom>
            <a:blipFill>
              <a:blip r:embed="rId2">
                <a:alphaModFix amt="0"/>
              </a:blip>
              <a:stretch>
                <a:fillRect t="-125365" b="-125365"/>
              </a:stretch>
            </a:blipFill>
          </p:spPr>
          <p:txBody>
            <a:bodyPr/>
            <a:lstStyle/>
            <a:p>
              <a:endParaRPr lang="en-US"/>
            </a:p>
          </p:txBody>
        </p:sp>
        <p:sp>
          <p:nvSpPr>
            <p:cNvPr id="110" name="TextBox 110"/>
            <p:cNvSpPr txBox="1"/>
            <p:nvPr/>
          </p:nvSpPr>
          <p:spPr>
            <a:xfrm>
              <a:off x="0" y="-38100"/>
              <a:ext cx="8778240" cy="1013460"/>
            </a:xfrm>
            <a:prstGeom prst="rect">
              <a:avLst/>
            </a:prstGeom>
          </p:spPr>
          <p:txBody>
            <a:bodyPr lIns="0" tIns="0" rIns="0" bIns="0" rtlCol="0" anchor="ctr"/>
            <a:lstStyle/>
            <a:p>
              <a:pPr algn="l">
                <a:lnSpc>
                  <a:spcPts val="2160"/>
                </a:lnSpc>
              </a:pPr>
              <a:r>
                <a:rPr lang="en-US" sz="1800">
                  <a:solidFill>
                    <a:srgbClr val="5A6B5E"/>
                  </a:solidFill>
                  <a:latin typeface="Calibri (MS)"/>
                  <a:ea typeface="Calibri (MS)"/>
                  <a:cs typeface="Calibri (MS)"/>
                  <a:sym typeface="Calibri (MS)"/>
                </a:rPr>
                <a:t>General use: good strength for most parts</a:t>
              </a:r>
            </a:p>
          </p:txBody>
        </p:sp>
      </p:grpSp>
      <p:grpSp>
        <p:nvGrpSpPr>
          <p:cNvPr id="111" name="Group 111"/>
          <p:cNvGrpSpPr/>
          <p:nvPr/>
        </p:nvGrpSpPr>
        <p:grpSpPr>
          <a:xfrm>
            <a:off x="9326880" y="8206801"/>
            <a:ext cx="8503920" cy="731520"/>
            <a:chOff x="0" y="0"/>
            <a:chExt cx="11338560" cy="975360"/>
          </a:xfrm>
        </p:grpSpPr>
        <p:sp>
          <p:nvSpPr>
            <p:cNvPr id="112" name="Freeform 112"/>
            <p:cNvSpPr/>
            <p:nvPr/>
          </p:nvSpPr>
          <p:spPr>
            <a:xfrm>
              <a:off x="0" y="0"/>
              <a:ext cx="11338560" cy="975360"/>
            </a:xfrm>
            <a:custGeom>
              <a:avLst/>
              <a:gdLst/>
              <a:ahLst/>
              <a:cxnLst/>
              <a:rect l="l" t="t" r="r" b="b"/>
              <a:pathLst>
                <a:path w="11338560" h="975360">
                  <a:moveTo>
                    <a:pt x="0" y="0"/>
                  </a:moveTo>
                  <a:lnTo>
                    <a:pt x="11338560" y="0"/>
                  </a:lnTo>
                  <a:lnTo>
                    <a:pt x="11338560" y="975360"/>
                  </a:lnTo>
                  <a:lnTo>
                    <a:pt x="0" y="975360"/>
                  </a:lnTo>
                  <a:close/>
                </a:path>
              </a:pathLst>
            </a:custGeom>
            <a:solidFill>
              <a:srgbClr val="F2F7F0"/>
            </a:solidFill>
          </p:spPr>
          <p:txBody>
            <a:bodyPr/>
            <a:lstStyle/>
            <a:p>
              <a:endParaRPr lang="en-US"/>
            </a:p>
          </p:txBody>
        </p:sp>
      </p:grpSp>
      <p:grpSp>
        <p:nvGrpSpPr>
          <p:cNvPr id="113" name="Group 113"/>
          <p:cNvGrpSpPr/>
          <p:nvPr/>
        </p:nvGrpSpPr>
        <p:grpSpPr>
          <a:xfrm>
            <a:off x="9326880" y="8206801"/>
            <a:ext cx="3200400" cy="731520"/>
            <a:chOff x="0" y="0"/>
            <a:chExt cx="4267200" cy="975360"/>
          </a:xfrm>
        </p:grpSpPr>
        <p:sp>
          <p:nvSpPr>
            <p:cNvPr id="114" name="Freeform 114"/>
            <p:cNvSpPr/>
            <p:nvPr/>
          </p:nvSpPr>
          <p:spPr>
            <a:xfrm>
              <a:off x="0" y="0"/>
              <a:ext cx="4267200" cy="975360"/>
            </a:xfrm>
            <a:custGeom>
              <a:avLst/>
              <a:gdLst/>
              <a:ahLst/>
              <a:cxnLst/>
              <a:rect l="l" t="t" r="r" b="b"/>
              <a:pathLst>
                <a:path w="4267200" h="975360">
                  <a:moveTo>
                    <a:pt x="0" y="0"/>
                  </a:moveTo>
                  <a:lnTo>
                    <a:pt x="4267200" y="0"/>
                  </a:lnTo>
                  <a:lnTo>
                    <a:pt x="4267200" y="975360"/>
                  </a:lnTo>
                  <a:lnTo>
                    <a:pt x="0" y="975360"/>
                  </a:lnTo>
                  <a:close/>
                </a:path>
              </a:pathLst>
            </a:custGeom>
            <a:solidFill>
              <a:srgbClr val="D4E8DA"/>
            </a:solidFill>
          </p:spPr>
          <p:txBody>
            <a:bodyPr/>
            <a:lstStyle/>
            <a:p>
              <a:endParaRPr lang="en-US"/>
            </a:p>
          </p:txBody>
        </p:sp>
      </p:grpSp>
      <p:grpSp>
        <p:nvGrpSpPr>
          <p:cNvPr id="115" name="Group 115"/>
          <p:cNvGrpSpPr/>
          <p:nvPr/>
        </p:nvGrpSpPr>
        <p:grpSpPr>
          <a:xfrm>
            <a:off x="9473184" y="8206801"/>
            <a:ext cx="1499616" cy="731520"/>
            <a:chOff x="0" y="0"/>
            <a:chExt cx="1999488" cy="975360"/>
          </a:xfrm>
        </p:grpSpPr>
        <p:sp>
          <p:nvSpPr>
            <p:cNvPr id="116" name="Freeform 116"/>
            <p:cNvSpPr/>
            <p:nvPr/>
          </p:nvSpPr>
          <p:spPr>
            <a:xfrm>
              <a:off x="0" y="0"/>
              <a:ext cx="1999488" cy="975360"/>
            </a:xfrm>
            <a:custGeom>
              <a:avLst/>
              <a:gdLst/>
              <a:ahLst/>
              <a:cxnLst/>
              <a:rect l="l" t="t" r="r" b="b"/>
              <a:pathLst>
                <a:path w="1999488" h="975360">
                  <a:moveTo>
                    <a:pt x="0" y="0"/>
                  </a:moveTo>
                  <a:lnTo>
                    <a:pt x="1999488" y="0"/>
                  </a:lnTo>
                  <a:lnTo>
                    <a:pt x="1999488" y="975360"/>
                  </a:lnTo>
                  <a:lnTo>
                    <a:pt x="0" y="975360"/>
                  </a:lnTo>
                  <a:close/>
                </a:path>
              </a:pathLst>
            </a:custGeom>
            <a:blipFill>
              <a:blip r:embed="rId2">
                <a:alphaModFix amt="0"/>
              </a:blip>
              <a:stretch>
                <a:fillRect l="-12587" r="-12587"/>
              </a:stretch>
            </a:blipFill>
          </p:spPr>
          <p:txBody>
            <a:bodyPr/>
            <a:lstStyle/>
            <a:p>
              <a:endParaRPr lang="en-US"/>
            </a:p>
          </p:txBody>
        </p:sp>
        <p:sp>
          <p:nvSpPr>
            <p:cNvPr id="117" name="TextBox 117"/>
            <p:cNvSpPr txBox="1"/>
            <p:nvPr/>
          </p:nvSpPr>
          <p:spPr>
            <a:xfrm>
              <a:off x="0" y="-9525"/>
              <a:ext cx="1999488" cy="984885"/>
            </a:xfrm>
            <a:prstGeom prst="rect">
              <a:avLst/>
            </a:prstGeom>
          </p:spPr>
          <p:txBody>
            <a:bodyPr lIns="0" tIns="0" rIns="0" bIns="0" rtlCol="0" anchor="ctr"/>
            <a:lstStyle/>
            <a:p>
              <a:pPr algn="l">
                <a:lnSpc>
                  <a:spcPts val="2400"/>
                </a:lnSpc>
              </a:pPr>
              <a:r>
                <a:rPr lang="en-US" sz="2000" b="1">
                  <a:solidFill>
                    <a:srgbClr val="FF0000"/>
                  </a:solidFill>
                  <a:latin typeface="Canva Sans Bold"/>
                  <a:ea typeface="Canva Sans Bold"/>
                  <a:cs typeface="Canva Sans Bold"/>
                  <a:sym typeface="Canva Sans Bold"/>
                </a:rPr>
                <a:t>50–80 %</a:t>
              </a:r>
            </a:p>
          </p:txBody>
        </p:sp>
      </p:grpSp>
      <p:grpSp>
        <p:nvGrpSpPr>
          <p:cNvPr id="118" name="Group 118"/>
          <p:cNvGrpSpPr/>
          <p:nvPr/>
        </p:nvGrpSpPr>
        <p:grpSpPr>
          <a:xfrm>
            <a:off x="11064240" y="8206801"/>
            <a:ext cx="6583680" cy="731520"/>
            <a:chOff x="0" y="0"/>
            <a:chExt cx="8778240" cy="975360"/>
          </a:xfrm>
        </p:grpSpPr>
        <p:sp>
          <p:nvSpPr>
            <p:cNvPr id="119" name="Freeform 119"/>
            <p:cNvSpPr/>
            <p:nvPr/>
          </p:nvSpPr>
          <p:spPr>
            <a:xfrm>
              <a:off x="0" y="0"/>
              <a:ext cx="8778240" cy="975360"/>
            </a:xfrm>
            <a:custGeom>
              <a:avLst/>
              <a:gdLst/>
              <a:ahLst/>
              <a:cxnLst/>
              <a:rect l="l" t="t" r="r" b="b"/>
              <a:pathLst>
                <a:path w="8778240" h="975360">
                  <a:moveTo>
                    <a:pt x="0" y="0"/>
                  </a:moveTo>
                  <a:lnTo>
                    <a:pt x="8778240" y="0"/>
                  </a:lnTo>
                  <a:lnTo>
                    <a:pt x="8778240" y="975360"/>
                  </a:lnTo>
                  <a:lnTo>
                    <a:pt x="0" y="975360"/>
                  </a:lnTo>
                  <a:close/>
                </a:path>
              </a:pathLst>
            </a:custGeom>
            <a:blipFill>
              <a:blip r:embed="rId2">
                <a:alphaModFix amt="0"/>
              </a:blip>
              <a:stretch>
                <a:fillRect t="-125365" b="-125365"/>
              </a:stretch>
            </a:blipFill>
          </p:spPr>
          <p:txBody>
            <a:bodyPr/>
            <a:lstStyle/>
            <a:p>
              <a:endParaRPr lang="en-US"/>
            </a:p>
          </p:txBody>
        </p:sp>
        <p:sp>
          <p:nvSpPr>
            <p:cNvPr id="120" name="TextBox 120"/>
            <p:cNvSpPr txBox="1"/>
            <p:nvPr/>
          </p:nvSpPr>
          <p:spPr>
            <a:xfrm>
              <a:off x="0" y="-38100"/>
              <a:ext cx="8778240" cy="1013460"/>
            </a:xfrm>
            <a:prstGeom prst="rect">
              <a:avLst/>
            </a:prstGeom>
          </p:spPr>
          <p:txBody>
            <a:bodyPr lIns="0" tIns="0" rIns="0" bIns="0" rtlCol="0" anchor="ctr"/>
            <a:lstStyle/>
            <a:p>
              <a:pPr algn="l">
                <a:lnSpc>
                  <a:spcPts val="2160"/>
                </a:lnSpc>
              </a:pPr>
              <a:r>
                <a:rPr lang="en-US" sz="1800">
                  <a:solidFill>
                    <a:srgbClr val="5A6B5E"/>
                  </a:solidFill>
                  <a:latin typeface="Calibri (MS)"/>
                  <a:ea typeface="Calibri (MS)"/>
                  <a:cs typeface="Calibri (MS)"/>
                  <a:sym typeface="Calibri (MS)"/>
                </a:rPr>
                <a:t>Functional / load-bearing components</a:t>
              </a:r>
            </a:p>
          </p:txBody>
        </p:sp>
      </p:grpSp>
      <p:grpSp>
        <p:nvGrpSpPr>
          <p:cNvPr id="121" name="Group 121"/>
          <p:cNvGrpSpPr/>
          <p:nvPr/>
        </p:nvGrpSpPr>
        <p:grpSpPr>
          <a:xfrm>
            <a:off x="9326880" y="9084625"/>
            <a:ext cx="8503920" cy="731520"/>
            <a:chOff x="0" y="0"/>
            <a:chExt cx="11338560" cy="975360"/>
          </a:xfrm>
        </p:grpSpPr>
        <p:sp>
          <p:nvSpPr>
            <p:cNvPr id="122" name="Freeform 122"/>
            <p:cNvSpPr/>
            <p:nvPr/>
          </p:nvSpPr>
          <p:spPr>
            <a:xfrm>
              <a:off x="0" y="0"/>
              <a:ext cx="11338560" cy="975360"/>
            </a:xfrm>
            <a:custGeom>
              <a:avLst/>
              <a:gdLst/>
              <a:ahLst/>
              <a:cxnLst/>
              <a:rect l="l" t="t" r="r" b="b"/>
              <a:pathLst>
                <a:path w="11338560" h="975360">
                  <a:moveTo>
                    <a:pt x="0" y="0"/>
                  </a:moveTo>
                  <a:lnTo>
                    <a:pt x="11338560" y="0"/>
                  </a:lnTo>
                  <a:lnTo>
                    <a:pt x="11338560" y="975360"/>
                  </a:lnTo>
                  <a:lnTo>
                    <a:pt x="0" y="975360"/>
                  </a:lnTo>
                  <a:close/>
                </a:path>
              </a:pathLst>
            </a:custGeom>
            <a:solidFill>
              <a:srgbClr val="F2F7F0"/>
            </a:solidFill>
          </p:spPr>
          <p:txBody>
            <a:bodyPr/>
            <a:lstStyle/>
            <a:p>
              <a:endParaRPr lang="en-US"/>
            </a:p>
          </p:txBody>
        </p:sp>
      </p:grpSp>
      <p:grpSp>
        <p:nvGrpSpPr>
          <p:cNvPr id="123" name="Group 123"/>
          <p:cNvGrpSpPr/>
          <p:nvPr/>
        </p:nvGrpSpPr>
        <p:grpSpPr>
          <a:xfrm>
            <a:off x="9326880" y="9084625"/>
            <a:ext cx="5486400" cy="731520"/>
            <a:chOff x="0" y="0"/>
            <a:chExt cx="7315200" cy="975360"/>
          </a:xfrm>
        </p:grpSpPr>
        <p:sp>
          <p:nvSpPr>
            <p:cNvPr id="124" name="Freeform 124"/>
            <p:cNvSpPr/>
            <p:nvPr/>
          </p:nvSpPr>
          <p:spPr>
            <a:xfrm>
              <a:off x="0" y="0"/>
              <a:ext cx="7315200" cy="975360"/>
            </a:xfrm>
            <a:custGeom>
              <a:avLst/>
              <a:gdLst/>
              <a:ahLst/>
              <a:cxnLst/>
              <a:rect l="l" t="t" r="r" b="b"/>
              <a:pathLst>
                <a:path w="7315200" h="975360">
                  <a:moveTo>
                    <a:pt x="0" y="0"/>
                  </a:moveTo>
                  <a:lnTo>
                    <a:pt x="7315200" y="0"/>
                  </a:lnTo>
                  <a:lnTo>
                    <a:pt x="7315200" y="975360"/>
                  </a:lnTo>
                  <a:lnTo>
                    <a:pt x="0" y="975360"/>
                  </a:lnTo>
                  <a:close/>
                </a:path>
              </a:pathLst>
            </a:custGeom>
            <a:solidFill>
              <a:srgbClr val="D4E8DA"/>
            </a:solidFill>
          </p:spPr>
          <p:txBody>
            <a:bodyPr/>
            <a:lstStyle/>
            <a:p>
              <a:endParaRPr lang="en-US"/>
            </a:p>
          </p:txBody>
        </p:sp>
      </p:grpSp>
      <p:grpSp>
        <p:nvGrpSpPr>
          <p:cNvPr id="125" name="Group 125"/>
          <p:cNvGrpSpPr/>
          <p:nvPr/>
        </p:nvGrpSpPr>
        <p:grpSpPr>
          <a:xfrm>
            <a:off x="9473184" y="9084625"/>
            <a:ext cx="1499616" cy="731520"/>
            <a:chOff x="0" y="0"/>
            <a:chExt cx="1999488" cy="975360"/>
          </a:xfrm>
        </p:grpSpPr>
        <p:sp>
          <p:nvSpPr>
            <p:cNvPr id="126" name="Freeform 126"/>
            <p:cNvSpPr/>
            <p:nvPr/>
          </p:nvSpPr>
          <p:spPr>
            <a:xfrm>
              <a:off x="0" y="0"/>
              <a:ext cx="1999488" cy="975360"/>
            </a:xfrm>
            <a:custGeom>
              <a:avLst/>
              <a:gdLst/>
              <a:ahLst/>
              <a:cxnLst/>
              <a:rect l="l" t="t" r="r" b="b"/>
              <a:pathLst>
                <a:path w="1999488" h="975360">
                  <a:moveTo>
                    <a:pt x="0" y="0"/>
                  </a:moveTo>
                  <a:lnTo>
                    <a:pt x="1999488" y="0"/>
                  </a:lnTo>
                  <a:lnTo>
                    <a:pt x="1999488" y="975360"/>
                  </a:lnTo>
                  <a:lnTo>
                    <a:pt x="0" y="975360"/>
                  </a:lnTo>
                  <a:close/>
                </a:path>
              </a:pathLst>
            </a:custGeom>
            <a:blipFill>
              <a:blip r:embed="rId2">
                <a:alphaModFix amt="0"/>
              </a:blip>
              <a:stretch>
                <a:fillRect l="-12587" r="-12587"/>
              </a:stretch>
            </a:blipFill>
          </p:spPr>
          <p:txBody>
            <a:bodyPr/>
            <a:lstStyle/>
            <a:p>
              <a:endParaRPr lang="en-US"/>
            </a:p>
          </p:txBody>
        </p:sp>
        <p:sp>
          <p:nvSpPr>
            <p:cNvPr id="127" name="TextBox 127"/>
            <p:cNvSpPr txBox="1"/>
            <p:nvPr/>
          </p:nvSpPr>
          <p:spPr>
            <a:xfrm>
              <a:off x="0" y="-9525"/>
              <a:ext cx="1999488" cy="984885"/>
            </a:xfrm>
            <a:prstGeom prst="rect">
              <a:avLst/>
            </a:prstGeom>
          </p:spPr>
          <p:txBody>
            <a:bodyPr lIns="0" tIns="0" rIns="0" bIns="0" rtlCol="0" anchor="ctr"/>
            <a:lstStyle/>
            <a:p>
              <a:pPr algn="l">
                <a:lnSpc>
                  <a:spcPts val="2400"/>
                </a:lnSpc>
              </a:pPr>
              <a:r>
                <a:rPr lang="en-US" sz="2000" b="1">
                  <a:solidFill>
                    <a:srgbClr val="FF0000"/>
                  </a:solidFill>
                  <a:latin typeface="Canva Sans Bold"/>
                  <a:ea typeface="Canva Sans Bold"/>
                  <a:cs typeface="Canva Sans Bold"/>
                  <a:sym typeface="Canva Sans Bold"/>
                </a:rPr>
                <a:t>100 %</a:t>
              </a:r>
            </a:p>
          </p:txBody>
        </p:sp>
      </p:grpSp>
      <p:grpSp>
        <p:nvGrpSpPr>
          <p:cNvPr id="128" name="Group 128"/>
          <p:cNvGrpSpPr/>
          <p:nvPr/>
        </p:nvGrpSpPr>
        <p:grpSpPr>
          <a:xfrm>
            <a:off x="11064240" y="9084625"/>
            <a:ext cx="6583680" cy="731520"/>
            <a:chOff x="0" y="0"/>
            <a:chExt cx="8778240" cy="975360"/>
          </a:xfrm>
        </p:grpSpPr>
        <p:sp>
          <p:nvSpPr>
            <p:cNvPr id="129" name="Freeform 129"/>
            <p:cNvSpPr/>
            <p:nvPr/>
          </p:nvSpPr>
          <p:spPr>
            <a:xfrm>
              <a:off x="0" y="0"/>
              <a:ext cx="8778240" cy="975360"/>
            </a:xfrm>
            <a:custGeom>
              <a:avLst/>
              <a:gdLst/>
              <a:ahLst/>
              <a:cxnLst/>
              <a:rect l="l" t="t" r="r" b="b"/>
              <a:pathLst>
                <a:path w="8778240" h="975360">
                  <a:moveTo>
                    <a:pt x="0" y="0"/>
                  </a:moveTo>
                  <a:lnTo>
                    <a:pt x="8778240" y="0"/>
                  </a:lnTo>
                  <a:lnTo>
                    <a:pt x="8778240" y="975360"/>
                  </a:lnTo>
                  <a:lnTo>
                    <a:pt x="0" y="975360"/>
                  </a:lnTo>
                  <a:close/>
                </a:path>
              </a:pathLst>
            </a:custGeom>
            <a:blipFill>
              <a:blip r:embed="rId2">
                <a:alphaModFix amt="0"/>
              </a:blip>
              <a:stretch>
                <a:fillRect t="-125365" b="-125365"/>
              </a:stretch>
            </a:blipFill>
          </p:spPr>
          <p:txBody>
            <a:bodyPr/>
            <a:lstStyle/>
            <a:p>
              <a:endParaRPr lang="en-US"/>
            </a:p>
          </p:txBody>
        </p:sp>
        <p:sp>
          <p:nvSpPr>
            <p:cNvPr id="130" name="TextBox 130"/>
            <p:cNvSpPr txBox="1"/>
            <p:nvPr/>
          </p:nvSpPr>
          <p:spPr>
            <a:xfrm>
              <a:off x="0" y="-38100"/>
              <a:ext cx="8778240" cy="1013460"/>
            </a:xfrm>
            <a:prstGeom prst="rect">
              <a:avLst/>
            </a:prstGeom>
          </p:spPr>
          <p:txBody>
            <a:bodyPr lIns="0" tIns="0" rIns="0" bIns="0" rtlCol="0" anchor="ctr"/>
            <a:lstStyle/>
            <a:p>
              <a:pPr algn="l">
                <a:lnSpc>
                  <a:spcPts val="2160"/>
                </a:lnSpc>
              </a:pPr>
              <a:r>
                <a:rPr lang="en-US" sz="1800">
                  <a:solidFill>
                    <a:srgbClr val="5A6B5E"/>
                  </a:solidFill>
                  <a:latin typeface="Calibri (MS)"/>
                  <a:ea typeface="Calibri (MS)"/>
                  <a:cs typeface="Calibri (MS)"/>
                  <a:sym typeface="Calibri (MS)"/>
                </a:rPr>
                <a:t>Maximum strength: rarely needed</a:t>
              </a:r>
            </a:p>
          </p:txBody>
        </p:sp>
      </p:grpSp>
      <p:grpSp>
        <p:nvGrpSpPr>
          <p:cNvPr id="131" name="Group 131"/>
          <p:cNvGrpSpPr/>
          <p:nvPr/>
        </p:nvGrpSpPr>
        <p:grpSpPr>
          <a:xfrm>
            <a:off x="475488" y="8415589"/>
            <a:ext cx="8412480" cy="1316736"/>
            <a:chOff x="0" y="0"/>
            <a:chExt cx="11216640" cy="1755648"/>
          </a:xfrm>
        </p:grpSpPr>
        <p:sp>
          <p:nvSpPr>
            <p:cNvPr id="132" name="Freeform 132"/>
            <p:cNvSpPr/>
            <p:nvPr/>
          </p:nvSpPr>
          <p:spPr>
            <a:xfrm>
              <a:off x="0" y="0"/>
              <a:ext cx="11216640" cy="1755648"/>
            </a:xfrm>
            <a:custGeom>
              <a:avLst/>
              <a:gdLst/>
              <a:ahLst/>
              <a:cxnLst/>
              <a:rect l="l" t="t" r="r" b="b"/>
              <a:pathLst>
                <a:path w="11216640" h="1755648">
                  <a:moveTo>
                    <a:pt x="0" y="0"/>
                  </a:moveTo>
                  <a:lnTo>
                    <a:pt x="11216640" y="0"/>
                  </a:lnTo>
                  <a:lnTo>
                    <a:pt x="11216640" y="1755648"/>
                  </a:lnTo>
                  <a:lnTo>
                    <a:pt x="0" y="1755648"/>
                  </a:lnTo>
                  <a:close/>
                </a:path>
              </a:pathLst>
            </a:custGeom>
            <a:solidFill>
              <a:srgbClr val="E8F5E9"/>
            </a:solidFill>
          </p:spPr>
          <p:txBody>
            <a:bodyPr/>
            <a:lstStyle/>
            <a:p>
              <a:endParaRPr lang="en-US"/>
            </a:p>
          </p:txBody>
        </p:sp>
      </p:grpSp>
      <p:grpSp>
        <p:nvGrpSpPr>
          <p:cNvPr id="133" name="Group 133"/>
          <p:cNvGrpSpPr/>
          <p:nvPr/>
        </p:nvGrpSpPr>
        <p:grpSpPr>
          <a:xfrm>
            <a:off x="676656" y="8426257"/>
            <a:ext cx="8010144" cy="1316736"/>
            <a:chOff x="0" y="0"/>
            <a:chExt cx="10680192" cy="1755648"/>
          </a:xfrm>
        </p:grpSpPr>
        <p:sp>
          <p:nvSpPr>
            <p:cNvPr id="134" name="Freeform 134"/>
            <p:cNvSpPr/>
            <p:nvPr/>
          </p:nvSpPr>
          <p:spPr>
            <a:xfrm>
              <a:off x="0" y="0"/>
              <a:ext cx="10680192" cy="1755648"/>
            </a:xfrm>
            <a:custGeom>
              <a:avLst/>
              <a:gdLst/>
              <a:ahLst/>
              <a:cxnLst/>
              <a:rect l="l" t="t" r="r" b="b"/>
              <a:pathLst>
                <a:path w="10680192" h="1755648">
                  <a:moveTo>
                    <a:pt x="0" y="0"/>
                  </a:moveTo>
                  <a:lnTo>
                    <a:pt x="10680192" y="0"/>
                  </a:lnTo>
                  <a:lnTo>
                    <a:pt x="10680192" y="1755648"/>
                  </a:lnTo>
                  <a:lnTo>
                    <a:pt x="0" y="1755648"/>
                  </a:lnTo>
                  <a:close/>
                </a:path>
              </a:pathLst>
            </a:custGeom>
            <a:blipFill>
              <a:blip r:embed="rId2">
                <a:alphaModFix amt="0"/>
              </a:blip>
              <a:stretch>
                <a:fillRect t="-68533" b="-68533"/>
              </a:stretch>
            </a:blipFill>
          </p:spPr>
          <p:txBody>
            <a:bodyPr/>
            <a:lstStyle/>
            <a:p>
              <a:endParaRPr lang="en-US"/>
            </a:p>
          </p:txBody>
        </p:sp>
        <p:sp>
          <p:nvSpPr>
            <p:cNvPr id="135" name="TextBox 135"/>
            <p:cNvSpPr txBox="1"/>
            <p:nvPr/>
          </p:nvSpPr>
          <p:spPr>
            <a:xfrm>
              <a:off x="0" y="-9525"/>
              <a:ext cx="10680192" cy="1765173"/>
            </a:xfrm>
            <a:prstGeom prst="rect">
              <a:avLst/>
            </a:prstGeom>
          </p:spPr>
          <p:txBody>
            <a:bodyPr lIns="0" tIns="0" rIns="0" bIns="0" rtlCol="0" anchor="ctr"/>
            <a:lstStyle/>
            <a:p>
              <a:pPr algn="l">
                <a:lnSpc>
                  <a:spcPts val="2400"/>
                </a:lnSpc>
              </a:pPr>
              <a:r>
                <a:rPr lang="en-US" sz="2000" b="1">
                  <a:solidFill>
                    <a:srgbClr val="4A8C5C"/>
                  </a:solidFill>
                  <a:latin typeface="Canva Sans Bold"/>
                  <a:ea typeface="Canva Sans Bold"/>
                  <a:cs typeface="Canva Sans Bold"/>
                  <a:sym typeface="Canva Sans Bold"/>
                </a:rPr>
                <a:t>Hat TIP  </a:t>
              </a:r>
              <a:r>
                <a:rPr lang="en-US" sz="2000">
                  <a:solidFill>
                    <a:srgbClr val="5A6B5E"/>
                  </a:solidFill>
                  <a:latin typeface="Canva Sans"/>
                  <a:ea typeface="Canva Sans"/>
                  <a:cs typeface="Canva Sans"/>
                  <a:sym typeface="Canva Sans"/>
                </a:rPr>
                <a:t>Run a Temperature Tower to find the perfect nozzle temperature for each new brand of filament. Temperatures can vary by up to 15 °C between manufacturers.</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0927080"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4 Two Essential Calibration Prints</a:t>
            </a:r>
          </a:p>
        </p:txBody>
      </p:sp>
      <p:grpSp>
        <p:nvGrpSpPr>
          <p:cNvPr id="6" name="Group 6"/>
          <p:cNvGrpSpPr/>
          <p:nvPr/>
        </p:nvGrpSpPr>
        <p:grpSpPr>
          <a:xfrm>
            <a:off x="457200" y="1652892"/>
            <a:ext cx="8412480" cy="8138160"/>
            <a:chOff x="0" y="0"/>
            <a:chExt cx="11216640" cy="10850880"/>
          </a:xfrm>
        </p:grpSpPr>
        <p:sp>
          <p:nvSpPr>
            <p:cNvPr id="7" name="Freeform 7"/>
            <p:cNvSpPr/>
            <p:nvPr/>
          </p:nvSpPr>
          <p:spPr>
            <a:xfrm>
              <a:off x="0" y="0"/>
              <a:ext cx="11216640" cy="10850880"/>
            </a:xfrm>
            <a:custGeom>
              <a:avLst/>
              <a:gdLst/>
              <a:ahLst/>
              <a:cxnLst/>
              <a:rect l="l" t="t" r="r" b="b"/>
              <a:pathLst>
                <a:path w="11216640" h="10850880">
                  <a:moveTo>
                    <a:pt x="0" y="0"/>
                  </a:moveTo>
                  <a:lnTo>
                    <a:pt x="11216640" y="0"/>
                  </a:lnTo>
                  <a:lnTo>
                    <a:pt x="11216640" y="10850880"/>
                  </a:lnTo>
                  <a:lnTo>
                    <a:pt x="0" y="10850880"/>
                  </a:lnTo>
                  <a:close/>
                </a:path>
              </a:pathLst>
            </a:custGeom>
            <a:solidFill>
              <a:srgbClr val="FFFFFF"/>
            </a:solidFill>
          </p:spPr>
          <p:txBody>
            <a:bodyPr/>
            <a:lstStyle/>
            <a:p>
              <a:endParaRPr lang="en-US"/>
            </a:p>
          </p:txBody>
        </p:sp>
      </p:grpSp>
      <p:grpSp>
        <p:nvGrpSpPr>
          <p:cNvPr id="8" name="Group 8"/>
          <p:cNvGrpSpPr/>
          <p:nvPr/>
        </p:nvGrpSpPr>
        <p:grpSpPr>
          <a:xfrm>
            <a:off x="457200" y="1652892"/>
            <a:ext cx="8412480" cy="109728"/>
            <a:chOff x="0" y="0"/>
            <a:chExt cx="11216640" cy="146304"/>
          </a:xfrm>
        </p:grpSpPr>
        <p:sp>
          <p:nvSpPr>
            <p:cNvPr id="9" name="Freeform 9"/>
            <p:cNvSpPr/>
            <p:nvPr/>
          </p:nvSpPr>
          <p:spPr>
            <a:xfrm>
              <a:off x="0" y="0"/>
              <a:ext cx="11216640" cy="146304"/>
            </a:xfrm>
            <a:custGeom>
              <a:avLst/>
              <a:gdLst/>
              <a:ahLst/>
              <a:cxnLst/>
              <a:rect l="l" t="t" r="r" b="b"/>
              <a:pathLst>
                <a:path w="11216640" h="146304">
                  <a:moveTo>
                    <a:pt x="0" y="0"/>
                  </a:moveTo>
                  <a:lnTo>
                    <a:pt x="11216640" y="0"/>
                  </a:lnTo>
                  <a:lnTo>
                    <a:pt x="11216640" y="146304"/>
                  </a:lnTo>
                  <a:lnTo>
                    <a:pt x="0" y="146304"/>
                  </a:lnTo>
                  <a:close/>
                </a:path>
              </a:pathLst>
            </a:custGeom>
            <a:solidFill>
              <a:srgbClr val="1F5C2E"/>
            </a:solidFill>
          </p:spPr>
          <p:txBody>
            <a:bodyPr/>
            <a:lstStyle/>
            <a:p>
              <a:endParaRPr lang="en-US"/>
            </a:p>
          </p:txBody>
        </p:sp>
      </p:grpSp>
      <p:grpSp>
        <p:nvGrpSpPr>
          <p:cNvPr id="10" name="Group 10"/>
          <p:cNvGrpSpPr/>
          <p:nvPr/>
        </p:nvGrpSpPr>
        <p:grpSpPr>
          <a:xfrm>
            <a:off x="640080" y="1744332"/>
            <a:ext cx="8046720" cy="512064"/>
            <a:chOff x="0" y="0"/>
            <a:chExt cx="10728960" cy="682752"/>
          </a:xfrm>
        </p:grpSpPr>
        <p:sp>
          <p:nvSpPr>
            <p:cNvPr id="11" name="Freeform 11"/>
            <p:cNvSpPr/>
            <p:nvPr/>
          </p:nvSpPr>
          <p:spPr>
            <a:xfrm>
              <a:off x="0" y="0"/>
              <a:ext cx="10728960" cy="682752"/>
            </a:xfrm>
            <a:custGeom>
              <a:avLst/>
              <a:gdLst/>
              <a:ahLst/>
              <a:cxnLst/>
              <a:rect l="l" t="t" r="r" b="b"/>
              <a:pathLst>
                <a:path w="10728960" h="682752">
                  <a:moveTo>
                    <a:pt x="0" y="0"/>
                  </a:moveTo>
                  <a:lnTo>
                    <a:pt x="10728960" y="0"/>
                  </a:lnTo>
                  <a:lnTo>
                    <a:pt x="10728960" y="682752"/>
                  </a:lnTo>
                  <a:lnTo>
                    <a:pt x="0" y="682752"/>
                  </a:lnTo>
                  <a:close/>
                </a:path>
              </a:pathLst>
            </a:custGeom>
            <a:blipFill>
              <a:blip r:embed="rId2">
                <a:alphaModFix amt="0"/>
              </a:blip>
              <a:stretch>
                <a:fillRect t="-256193" b="-256193"/>
              </a:stretch>
            </a:blipFill>
          </p:spPr>
          <p:txBody>
            <a:bodyPr/>
            <a:lstStyle/>
            <a:p>
              <a:endParaRPr lang="en-US"/>
            </a:p>
          </p:txBody>
        </p:sp>
        <p:sp>
          <p:nvSpPr>
            <p:cNvPr id="12" name="TextBox 12"/>
            <p:cNvSpPr txBox="1"/>
            <p:nvPr/>
          </p:nvSpPr>
          <p:spPr>
            <a:xfrm>
              <a:off x="0" y="9525"/>
              <a:ext cx="10728960" cy="673227"/>
            </a:xfrm>
            <a:prstGeom prst="rect">
              <a:avLst/>
            </a:prstGeom>
          </p:spPr>
          <p:txBody>
            <a:bodyPr lIns="0" tIns="0" rIns="0" bIns="0" rtlCol="0" anchor="ctr"/>
            <a:lstStyle/>
            <a:p>
              <a:pPr algn="l">
                <a:lnSpc>
                  <a:spcPts val="2160"/>
                </a:lnSpc>
              </a:pPr>
              <a:r>
                <a:rPr lang="en-US" sz="1800">
                  <a:solidFill>
                    <a:srgbClr val="4A8C5C"/>
                  </a:solidFill>
                  <a:latin typeface="Canva Sans"/>
                  <a:ea typeface="Canva Sans"/>
                  <a:cs typeface="Canva Sans"/>
                  <a:sym typeface="Canva Sans"/>
                </a:rPr>
                <a:t>Calibration Print 1</a:t>
              </a:r>
            </a:p>
          </p:txBody>
        </p:sp>
      </p:grpSp>
      <p:grpSp>
        <p:nvGrpSpPr>
          <p:cNvPr id="13" name="Group 13"/>
          <p:cNvGrpSpPr/>
          <p:nvPr/>
        </p:nvGrpSpPr>
        <p:grpSpPr>
          <a:xfrm>
            <a:off x="640080" y="2256396"/>
            <a:ext cx="8046720" cy="768096"/>
            <a:chOff x="0" y="0"/>
            <a:chExt cx="10728960" cy="1024128"/>
          </a:xfrm>
        </p:grpSpPr>
        <p:sp>
          <p:nvSpPr>
            <p:cNvPr id="14" name="Freeform 14"/>
            <p:cNvSpPr/>
            <p:nvPr/>
          </p:nvSpPr>
          <p:spPr>
            <a:xfrm>
              <a:off x="0" y="0"/>
              <a:ext cx="10728960" cy="1024128"/>
            </a:xfrm>
            <a:custGeom>
              <a:avLst/>
              <a:gdLst/>
              <a:ahLst/>
              <a:cxnLst/>
              <a:rect l="l" t="t" r="r" b="b"/>
              <a:pathLst>
                <a:path w="10728960" h="1024128">
                  <a:moveTo>
                    <a:pt x="0" y="0"/>
                  </a:moveTo>
                  <a:lnTo>
                    <a:pt x="10728960" y="0"/>
                  </a:lnTo>
                  <a:lnTo>
                    <a:pt x="10728960" y="1024128"/>
                  </a:lnTo>
                  <a:lnTo>
                    <a:pt x="0" y="1024128"/>
                  </a:lnTo>
                  <a:close/>
                </a:path>
              </a:pathLst>
            </a:custGeom>
            <a:blipFill>
              <a:blip r:embed="rId2">
                <a:alphaModFix amt="0"/>
              </a:blip>
              <a:stretch>
                <a:fillRect t="-154128" b="-154128"/>
              </a:stretch>
            </a:blipFill>
          </p:spPr>
          <p:txBody>
            <a:bodyPr/>
            <a:lstStyle/>
            <a:p>
              <a:endParaRPr lang="en-US"/>
            </a:p>
          </p:txBody>
        </p:sp>
        <p:sp>
          <p:nvSpPr>
            <p:cNvPr id="15" name="TextBox 15"/>
            <p:cNvSpPr txBox="1"/>
            <p:nvPr/>
          </p:nvSpPr>
          <p:spPr>
            <a:xfrm>
              <a:off x="0" y="0"/>
              <a:ext cx="10728960" cy="1024128"/>
            </a:xfrm>
            <a:prstGeom prst="rect">
              <a:avLst/>
            </a:prstGeom>
          </p:spPr>
          <p:txBody>
            <a:bodyPr lIns="0" tIns="0" rIns="0" bIns="0" rtlCol="0" anchor="ctr"/>
            <a:lstStyle/>
            <a:p>
              <a:pPr algn="l">
                <a:lnSpc>
                  <a:spcPts val="4320"/>
                </a:lnSpc>
              </a:pPr>
              <a:r>
                <a:rPr lang="en-US" sz="3600" b="1">
                  <a:solidFill>
                    <a:srgbClr val="1F5C2E"/>
                  </a:solidFill>
                  <a:latin typeface="Canva Sans Bold"/>
                  <a:ea typeface="Canva Sans Bold"/>
                  <a:cs typeface="Canva Sans Bold"/>
                  <a:sym typeface="Canva Sans Bold"/>
                </a:rPr>
                <a:t>Temperature Tower</a:t>
              </a:r>
            </a:p>
          </p:txBody>
        </p:sp>
      </p:grpSp>
      <p:grpSp>
        <p:nvGrpSpPr>
          <p:cNvPr id="16" name="Group 16"/>
          <p:cNvGrpSpPr/>
          <p:nvPr/>
        </p:nvGrpSpPr>
        <p:grpSpPr>
          <a:xfrm>
            <a:off x="640080" y="3243948"/>
            <a:ext cx="7863840" cy="512064"/>
            <a:chOff x="0" y="0"/>
            <a:chExt cx="10485120" cy="682752"/>
          </a:xfrm>
        </p:grpSpPr>
        <p:sp>
          <p:nvSpPr>
            <p:cNvPr id="17" name="Freeform 17"/>
            <p:cNvSpPr/>
            <p:nvPr/>
          </p:nvSpPr>
          <p:spPr>
            <a:xfrm>
              <a:off x="0" y="0"/>
              <a:ext cx="10485120" cy="682752"/>
            </a:xfrm>
            <a:custGeom>
              <a:avLst/>
              <a:gdLst/>
              <a:ahLst/>
              <a:cxnLst/>
              <a:rect l="l" t="t" r="r" b="b"/>
              <a:pathLst>
                <a:path w="10485120" h="682752">
                  <a:moveTo>
                    <a:pt x="0" y="0"/>
                  </a:moveTo>
                  <a:lnTo>
                    <a:pt x="10485120" y="0"/>
                  </a:lnTo>
                  <a:lnTo>
                    <a:pt x="10485120" y="682752"/>
                  </a:lnTo>
                  <a:lnTo>
                    <a:pt x="0" y="682752"/>
                  </a:lnTo>
                  <a:close/>
                </a:path>
              </a:pathLst>
            </a:custGeom>
            <a:blipFill>
              <a:blip r:embed="rId2">
                <a:alphaModFix amt="0"/>
              </a:blip>
              <a:stretch>
                <a:fillRect t="-249234" b="-249234"/>
              </a:stretch>
            </a:blipFill>
          </p:spPr>
          <p:txBody>
            <a:bodyPr/>
            <a:lstStyle/>
            <a:p>
              <a:endParaRPr lang="en-US"/>
            </a:p>
          </p:txBody>
        </p:sp>
        <p:sp>
          <p:nvSpPr>
            <p:cNvPr id="18" name="TextBox 18"/>
            <p:cNvSpPr txBox="1"/>
            <p:nvPr/>
          </p:nvSpPr>
          <p:spPr>
            <a:xfrm>
              <a:off x="0" y="-9525"/>
              <a:ext cx="10485120" cy="692277"/>
            </a:xfrm>
            <a:prstGeom prst="rect">
              <a:avLst/>
            </a:prstGeom>
          </p:spPr>
          <p:txBody>
            <a:bodyPr lIns="0" tIns="0" rIns="0" bIns="0" rtlCol="0" anchor="ctr"/>
            <a:lstStyle/>
            <a:p>
              <a:pPr algn="l">
                <a:lnSpc>
                  <a:spcPts val="2400"/>
                </a:lnSpc>
              </a:pPr>
              <a:r>
                <a:rPr lang="en-US" sz="2000" b="1">
                  <a:solidFill>
                    <a:srgbClr val="E07B39"/>
                  </a:solidFill>
                  <a:latin typeface="Canva Sans Bold"/>
                  <a:ea typeface="Canva Sans Bold"/>
                  <a:cs typeface="Canva Sans Bold"/>
                  <a:sym typeface="Canva Sans Bold"/>
                </a:rPr>
                <a:t>What it is:</a:t>
              </a:r>
            </a:p>
          </p:txBody>
        </p:sp>
      </p:grpSp>
      <p:grpSp>
        <p:nvGrpSpPr>
          <p:cNvPr id="19" name="Group 19"/>
          <p:cNvGrpSpPr/>
          <p:nvPr/>
        </p:nvGrpSpPr>
        <p:grpSpPr>
          <a:xfrm>
            <a:off x="640080" y="3756012"/>
            <a:ext cx="7863840" cy="1060704"/>
            <a:chOff x="0" y="0"/>
            <a:chExt cx="10485120" cy="1414272"/>
          </a:xfrm>
        </p:grpSpPr>
        <p:sp>
          <p:nvSpPr>
            <p:cNvPr id="20" name="Freeform 20"/>
            <p:cNvSpPr/>
            <p:nvPr/>
          </p:nvSpPr>
          <p:spPr>
            <a:xfrm>
              <a:off x="0" y="0"/>
              <a:ext cx="10485120" cy="1414272"/>
            </a:xfrm>
            <a:custGeom>
              <a:avLst/>
              <a:gdLst/>
              <a:ahLst/>
              <a:cxnLst/>
              <a:rect l="l" t="t" r="r" b="b"/>
              <a:pathLst>
                <a:path w="10485120" h="1414272">
                  <a:moveTo>
                    <a:pt x="0" y="0"/>
                  </a:moveTo>
                  <a:lnTo>
                    <a:pt x="10485120" y="0"/>
                  </a:lnTo>
                  <a:lnTo>
                    <a:pt x="10485120" y="1414272"/>
                  </a:lnTo>
                  <a:lnTo>
                    <a:pt x="0" y="1414272"/>
                  </a:lnTo>
                  <a:close/>
                </a:path>
              </a:pathLst>
            </a:custGeom>
            <a:blipFill>
              <a:blip r:embed="rId2">
                <a:alphaModFix amt="0"/>
              </a:blip>
              <a:stretch>
                <a:fillRect t="-94458" b="-94458"/>
              </a:stretch>
            </a:blipFill>
          </p:spPr>
          <p:txBody>
            <a:bodyPr/>
            <a:lstStyle/>
            <a:p>
              <a:endParaRPr lang="en-US"/>
            </a:p>
          </p:txBody>
        </p:sp>
        <p:sp>
          <p:nvSpPr>
            <p:cNvPr id="21" name="TextBox 21"/>
            <p:cNvSpPr txBox="1"/>
            <p:nvPr/>
          </p:nvSpPr>
          <p:spPr>
            <a:xfrm>
              <a:off x="0" y="0"/>
              <a:ext cx="10485120" cy="1414272"/>
            </a:xfrm>
            <a:prstGeom prst="rect">
              <a:avLst/>
            </a:prstGeom>
          </p:spPr>
          <p:txBody>
            <a:bodyPr lIns="0" tIns="0" rIns="0" bIns="0" rtlCol="0" anchor="ctr"/>
            <a:lstStyle/>
            <a:p>
              <a:pPr algn="l">
                <a:lnSpc>
                  <a:spcPts val="2280"/>
                </a:lnSpc>
              </a:pPr>
              <a:r>
                <a:rPr lang="en-US" sz="1900">
                  <a:solidFill>
                    <a:srgbClr val="5A6B5E"/>
                  </a:solidFill>
                  <a:latin typeface="Canva Sans"/>
                  <a:ea typeface="Canva Sans"/>
                  <a:cs typeface="Canva Sans"/>
                  <a:sym typeface="Canva Sans"/>
                </a:rPr>
                <a:t>A tall test model printed in sections, each section at a different nozzle temperature (e.g. 195, 200, 205, 210 °C).</a:t>
              </a:r>
            </a:p>
          </p:txBody>
        </p:sp>
      </p:grpSp>
      <p:grpSp>
        <p:nvGrpSpPr>
          <p:cNvPr id="22" name="Group 22"/>
          <p:cNvGrpSpPr/>
          <p:nvPr/>
        </p:nvGrpSpPr>
        <p:grpSpPr>
          <a:xfrm>
            <a:off x="640080" y="5036172"/>
            <a:ext cx="7863840" cy="512064"/>
            <a:chOff x="0" y="0"/>
            <a:chExt cx="10485120" cy="682752"/>
          </a:xfrm>
        </p:grpSpPr>
        <p:sp>
          <p:nvSpPr>
            <p:cNvPr id="23" name="Freeform 23"/>
            <p:cNvSpPr/>
            <p:nvPr/>
          </p:nvSpPr>
          <p:spPr>
            <a:xfrm>
              <a:off x="0" y="0"/>
              <a:ext cx="10485120" cy="682752"/>
            </a:xfrm>
            <a:custGeom>
              <a:avLst/>
              <a:gdLst/>
              <a:ahLst/>
              <a:cxnLst/>
              <a:rect l="l" t="t" r="r" b="b"/>
              <a:pathLst>
                <a:path w="10485120" h="682752">
                  <a:moveTo>
                    <a:pt x="0" y="0"/>
                  </a:moveTo>
                  <a:lnTo>
                    <a:pt x="10485120" y="0"/>
                  </a:lnTo>
                  <a:lnTo>
                    <a:pt x="10485120" y="682752"/>
                  </a:lnTo>
                  <a:lnTo>
                    <a:pt x="0" y="682752"/>
                  </a:lnTo>
                  <a:close/>
                </a:path>
              </a:pathLst>
            </a:custGeom>
            <a:blipFill>
              <a:blip r:embed="rId2">
                <a:alphaModFix amt="0"/>
              </a:blip>
              <a:stretch>
                <a:fillRect t="-249234" b="-249234"/>
              </a:stretch>
            </a:blipFill>
          </p:spPr>
          <p:txBody>
            <a:bodyPr/>
            <a:lstStyle/>
            <a:p>
              <a:endParaRPr lang="en-US"/>
            </a:p>
          </p:txBody>
        </p:sp>
        <p:sp>
          <p:nvSpPr>
            <p:cNvPr id="24" name="TextBox 24"/>
            <p:cNvSpPr txBox="1"/>
            <p:nvPr/>
          </p:nvSpPr>
          <p:spPr>
            <a:xfrm>
              <a:off x="0" y="-9525"/>
              <a:ext cx="10485120" cy="692277"/>
            </a:xfrm>
            <a:prstGeom prst="rect">
              <a:avLst/>
            </a:prstGeom>
          </p:spPr>
          <p:txBody>
            <a:bodyPr lIns="0" tIns="0" rIns="0" bIns="0" rtlCol="0" anchor="ctr"/>
            <a:lstStyle/>
            <a:p>
              <a:pPr algn="l">
                <a:lnSpc>
                  <a:spcPts val="2400"/>
                </a:lnSpc>
              </a:pPr>
              <a:r>
                <a:rPr lang="en-US" sz="2000" b="1">
                  <a:solidFill>
                    <a:srgbClr val="E07B39"/>
                  </a:solidFill>
                  <a:latin typeface="Canva Sans Bold"/>
                  <a:ea typeface="Canva Sans Bold"/>
                  <a:cs typeface="Canva Sans Bold"/>
                  <a:sym typeface="Canva Sans Bold"/>
                </a:rPr>
                <a:t>How to read results:</a:t>
              </a:r>
            </a:p>
          </p:txBody>
        </p:sp>
      </p:grpSp>
      <p:grpSp>
        <p:nvGrpSpPr>
          <p:cNvPr id="25" name="Group 25"/>
          <p:cNvGrpSpPr/>
          <p:nvPr/>
        </p:nvGrpSpPr>
        <p:grpSpPr>
          <a:xfrm>
            <a:off x="640080" y="5621388"/>
            <a:ext cx="7863840" cy="2377440"/>
            <a:chOff x="0" y="0"/>
            <a:chExt cx="10485120" cy="3169920"/>
          </a:xfrm>
        </p:grpSpPr>
        <p:sp>
          <p:nvSpPr>
            <p:cNvPr id="26" name="Freeform 26"/>
            <p:cNvSpPr/>
            <p:nvPr/>
          </p:nvSpPr>
          <p:spPr>
            <a:xfrm>
              <a:off x="0" y="0"/>
              <a:ext cx="10485120" cy="3169920"/>
            </a:xfrm>
            <a:custGeom>
              <a:avLst/>
              <a:gdLst/>
              <a:ahLst/>
              <a:cxnLst/>
              <a:rect l="l" t="t" r="r" b="b"/>
              <a:pathLst>
                <a:path w="10485120" h="3169920">
                  <a:moveTo>
                    <a:pt x="0" y="0"/>
                  </a:moveTo>
                  <a:lnTo>
                    <a:pt x="10485120" y="0"/>
                  </a:lnTo>
                  <a:lnTo>
                    <a:pt x="10485120" y="3169920"/>
                  </a:lnTo>
                  <a:lnTo>
                    <a:pt x="0" y="3169920"/>
                  </a:lnTo>
                  <a:close/>
                </a:path>
              </a:pathLst>
            </a:custGeom>
            <a:blipFill>
              <a:blip r:embed="rId2">
                <a:alphaModFix amt="0"/>
              </a:blip>
              <a:stretch>
                <a:fillRect t="-14450" b="-14450"/>
              </a:stretch>
            </a:blipFill>
          </p:spPr>
          <p:txBody>
            <a:bodyPr/>
            <a:lstStyle/>
            <a:p>
              <a:endParaRPr lang="en-US"/>
            </a:p>
          </p:txBody>
        </p:sp>
        <p:sp>
          <p:nvSpPr>
            <p:cNvPr id="27" name="TextBox 27"/>
            <p:cNvSpPr txBox="1"/>
            <p:nvPr/>
          </p:nvSpPr>
          <p:spPr>
            <a:xfrm>
              <a:off x="0" y="0"/>
              <a:ext cx="10485120" cy="3169920"/>
            </a:xfrm>
            <a:prstGeom prst="rect">
              <a:avLst/>
            </a:prstGeom>
          </p:spPr>
          <p:txBody>
            <a:bodyPr lIns="0" tIns="0" rIns="0" bIns="0" rtlCol="0" anchor="ctr"/>
            <a:lstStyle/>
            <a:p>
              <a:pPr algn="l">
                <a:lnSpc>
                  <a:spcPts val="2280"/>
                </a:lnSpc>
              </a:pPr>
              <a:r>
                <a:rPr lang="en-US" sz="1900">
                  <a:solidFill>
                    <a:srgbClr val="C0392B"/>
                  </a:solidFill>
                  <a:latin typeface="Canva Sans"/>
                  <a:ea typeface="Canva Sans"/>
                  <a:cs typeface="Canva Sans"/>
                  <a:sym typeface="Canva Sans"/>
                </a:rPr>
                <a:t>Stringing between features </a:t>
              </a:r>
            </a:p>
            <a:p>
              <a:pPr algn="l">
                <a:lnSpc>
                  <a:spcPts val="2280"/>
                </a:lnSpc>
              </a:pPr>
              <a:r>
                <a:rPr lang="en-US" sz="1900">
                  <a:solidFill>
                    <a:srgbClr val="5A6B5E"/>
                  </a:solidFill>
                  <a:latin typeface="Canva Sans"/>
                  <a:ea typeface="Canva Sans"/>
                  <a:cs typeface="Canva Sans"/>
                  <a:sym typeface="Canva Sans"/>
                </a:rPr>
                <a:t>→ temperature too high</a:t>
              </a:r>
            </a:p>
            <a:p>
              <a:pPr algn="l">
                <a:lnSpc>
                  <a:spcPts val="2280"/>
                </a:lnSpc>
              </a:pPr>
              <a:endParaRPr lang="en-US" sz="1900">
                <a:solidFill>
                  <a:srgbClr val="5A6B5E"/>
                </a:solidFill>
                <a:latin typeface="Canva Sans"/>
                <a:ea typeface="Canva Sans"/>
                <a:cs typeface="Canva Sans"/>
                <a:sym typeface="Canva Sans"/>
              </a:endParaRPr>
            </a:p>
            <a:p>
              <a:pPr algn="l">
                <a:lnSpc>
                  <a:spcPts val="2280"/>
                </a:lnSpc>
              </a:pPr>
              <a:r>
                <a:rPr lang="en-US" sz="1900">
                  <a:solidFill>
                    <a:srgbClr val="C0392B"/>
                  </a:solidFill>
                  <a:latin typeface="Canva Sans"/>
                  <a:ea typeface="Canva Sans"/>
                  <a:cs typeface="Canva Sans"/>
                  <a:sym typeface="Canva Sans"/>
                </a:rPr>
                <a:t>Layer lines not bonding     </a:t>
              </a:r>
            </a:p>
            <a:p>
              <a:pPr algn="l">
                <a:lnSpc>
                  <a:spcPts val="2280"/>
                </a:lnSpc>
              </a:pPr>
              <a:r>
                <a:rPr lang="en-US" sz="1900">
                  <a:solidFill>
                    <a:srgbClr val="5A6B5E"/>
                  </a:solidFill>
                  <a:latin typeface="Canva Sans"/>
                  <a:ea typeface="Canva Sans"/>
                  <a:cs typeface="Canva Sans"/>
                  <a:sym typeface="Canva Sans"/>
                </a:rPr>
                <a:t>→ temperature too low</a:t>
              </a:r>
            </a:p>
            <a:p>
              <a:pPr algn="l">
                <a:lnSpc>
                  <a:spcPts val="2280"/>
                </a:lnSpc>
              </a:pPr>
              <a:endParaRPr lang="en-US" sz="1900">
                <a:solidFill>
                  <a:srgbClr val="5A6B5E"/>
                </a:solidFill>
                <a:latin typeface="Canva Sans"/>
                <a:ea typeface="Canva Sans"/>
                <a:cs typeface="Canva Sans"/>
                <a:sym typeface="Canva Sans"/>
              </a:endParaRPr>
            </a:p>
            <a:p>
              <a:pPr algn="l">
                <a:lnSpc>
                  <a:spcPts val="2280"/>
                </a:lnSpc>
              </a:pPr>
              <a:r>
                <a:rPr lang="en-US" sz="1900">
                  <a:solidFill>
                    <a:srgbClr val="1F5C2E"/>
                  </a:solidFill>
                  <a:latin typeface="Canva Sans"/>
                  <a:ea typeface="Canva Sans"/>
                  <a:cs typeface="Canva Sans"/>
                  <a:sym typeface="Canva Sans"/>
                </a:rPr>
                <a:t>Clean overhangs, smooth surface </a:t>
              </a:r>
            </a:p>
            <a:p>
              <a:pPr algn="l">
                <a:lnSpc>
                  <a:spcPts val="2280"/>
                </a:lnSpc>
              </a:pPr>
              <a:r>
                <a:rPr lang="en-US" sz="1900">
                  <a:solidFill>
                    <a:srgbClr val="5A6B5E"/>
                  </a:solidFill>
                  <a:latin typeface="Canva Sans"/>
                  <a:ea typeface="Canva Sans"/>
                  <a:cs typeface="Canva Sans"/>
                  <a:sym typeface="Canva Sans"/>
                </a:rPr>
                <a:t>→ use that section's temperature</a:t>
              </a:r>
            </a:p>
          </p:txBody>
        </p:sp>
      </p:grpSp>
      <p:grpSp>
        <p:nvGrpSpPr>
          <p:cNvPr id="28" name="Group 28"/>
          <p:cNvGrpSpPr/>
          <p:nvPr/>
        </p:nvGrpSpPr>
        <p:grpSpPr>
          <a:xfrm>
            <a:off x="640080" y="8218284"/>
            <a:ext cx="7955280" cy="1316736"/>
            <a:chOff x="0" y="0"/>
            <a:chExt cx="10607040" cy="1755648"/>
          </a:xfrm>
        </p:grpSpPr>
        <p:sp>
          <p:nvSpPr>
            <p:cNvPr id="29" name="Freeform 29"/>
            <p:cNvSpPr/>
            <p:nvPr/>
          </p:nvSpPr>
          <p:spPr>
            <a:xfrm>
              <a:off x="0" y="0"/>
              <a:ext cx="10607040" cy="1755648"/>
            </a:xfrm>
            <a:custGeom>
              <a:avLst/>
              <a:gdLst/>
              <a:ahLst/>
              <a:cxnLst/>
              <a:rect l="l" t="t" r="r" b="b"/>
              <a:pathLst>
                <a:path w="10607040" h="1755648">
                  <a:moveTo>
                    <a:pt x="0" y="0"/>
                  </a:moveTo>
                  <a:lnTo>
                    <a:pt x="10607040" y="0"/>
                  </a:lnTo>
                  <a:lnTo>
                    <a:pt x="10607040" y="1755648"/>
                  </a:lnTo>
                  <a:lnTo>
                    <a:pt x="0" y="1755648"/>
                  </a:lnTo>
                  <a:close/>
                </a:path>
              </a:pathLst>
            </a:custGeom>
            <a:solidFill>
              <a:srgbClr val="E8F5E9"/>
            </a:solidFill>
          </p:spPr>
          <p:txBody>
            <a:bodyPr/>
            <a:lstStyle/>
            <a:p>
              <a:endParaRPr lang="en-US"/>
            </a:p>
          </p:txBody>
        </p:sp>
      </p:grpSp>
      <p:grpSp>
        <p:nvGrpSpPr>
          <p:cNvPr id="30" name="Group 30"/>
          <p:cNvGrpSpPr/>
          <p:nvPr/>
        </p:nvGrpSpPr>
        <p:grpSpPr>
          <a:xfrm>
            <a:off x="640080" y="8218284"/>
            <a:ext cx="128016" cy="1316736"/>
            <a:chOff x="0" y="0"/>
            <a:chExt cx="170688" cy="1755648"/>
          </a:xfrm>
        </p:grpSpPr>
        <p:sp>
          <p:nvSpPr>
            <p:cNvPr id="31" name="Freeform 31"/>
            <p:cNvSpPr/>
            <p:nvPr/>
          </p:nvSpPr>
          <p:spPr>
            <a:xfrm>
              <a:off x="0" y="0"/>
              <a:ext cx="170688" cy="1755648"/>
            </a:xfrm>
            <a:custGeom>
              <a:avLst/>
              <a:gdLst/>
              <a:ahLst/>
              <a:cxnLst/>
              <a:rect l="l" t="t" r="r" b="b"/>
              <a:pathLst>
                <a:path w="170688" h="1755648">
                  <a:moveTo>
                    <a:pt x="0" y="0"/>
                  </a:moveTo>
                  <a:lnTo>
                    <a:pt x="170688" y="0"/>
                  </a:lnTo>
                  <a:lnTo>
                    <a:pt x="170688" y="1755648"/>
                  </a:lnTo>
                  <a:lnTo>
                    <a:pt x="0" y="1755648"/>
                  </a:lnTo>
                  <a:close/>
                </a:path>
              </a:pathLst>
            </a:custGeom>
            <a:solidFill>
              <a:srgbClr val="4A8C5C"/>
            </a:solidFill>
          </p:spPr>
          <p:txBody>
            <a:bodyPr/>
            <a:lstStyle/>
            <a:p>
              <a:endParaRPr lang="en-US"/>
            </a:p>
          </p:txBody>
        </p:sp>
      </p:grpSp>
      <p:grpSp>
        <p:nvGrpSpPr>
          <p:cNvPr id="32" name="Group 32"/>
          <p:cNvGrpSpPr/>
          <p:nvPr/>
        </p:nvGrpSpPr>
        <p:grpSpPr>
          <a:xfrm>
            <a:off x="914400" y="8218284"/>
            <a:ext cx="7552944" cy="1316736"/>
            <a:chOff x="0" y="0"/>
            <a:chExt cx="10070592" cy="1755648"/>
          </a:xfrm>
        </p:grpSpPr>
        <p:sp>
          <p:nvSpPr>
            <p:cNvPr id="33" name="Freeform 33"/>
            <p:cNvSpPr/>
            <p:nvPr/>
          </p:nvSpPr>
          <p:spPr>
            <a:xfrm>
              <a:off x="0" y="0"/>
              <a:ext cx="10070592" cy="1755648"/>
            </a:xfrm>
            <a:custGeom>
              <a:avLst/>
              <a:gdLst/>
              <a:ahLst/>
              <a:cxnLst/>
              <a:rect l="l" t="t" r="r" b="b"/>
              <a:pathLst>
                <a:path w="10070592" h="1755648">
                  <a:moveTo>
                    <a:pt x="0" y="0"/>
                  </a:moveTo>
                  <a:lnTo>
                    <a:pt x="10070592" y="0"/>
                  </a:lnTo>
                  <a:lnTo>
                    <a:pt x="10070592" y="1755648"/>
                  </a:lnTo>
                  <a:lnTo>
                    <a:pt x="0" y="1755648"/>
                  </a:lnTo>
                  <a:close/>
                </a:path>
              </a:pathLst>
            </a:custGeom>
            <a:blipFill>
              <a:blip r:embed="rId2">
                <a:alphaModFix amt="0"/>
              </a:blip>
              <a:stretch>
                <a:fillRect t="-61768" b="-61768"/>
              </a:stretch>
            </a:blipFill>
          </p:spPr>
          <p:txBody>
            <a:bodyPr/>
            <a:lstStyle/>
            <a:p>
              <a:endParaRPr lang="en-US"/>
            </a:p>
          </p:txBody>
        </p:sp>
        <p:sp>
          <p:nvSpPr>
            <p:cNvPr id="34" name="TextBox 34"/>
            <p:cNvSpPr txBox="1"/>
            <p:nvPr/>
          </p:nvSpPr>
          <p:spPr>
            <a:xfrm>
              <a:off x="0" y="-9525"/>
              <a:ext cx="10070592" cy="1765173"/>
            </a:xfrm>
            <a:prstGeom prst="rect">
              <a:avLst/>
            </a:prstGeom>
          </p:spPr>
          <p:txBody>
            <a:bodyPr lIns="0" tIns="0" rIns="0" bIns="0" rtlCol="0" anchor="ctr"/>
            <a:lstStyle/>
            <a:p>
              <a:pPr algn="l">
                <a:lnSpc>
                  <a:spcPts val="2400"/>
                </a:lnSpc>
              </a:pPr>
              <a:r>
                <a:rPr lang="en-US" sz="2000" b="1">
                  <a:solidFill>
                    <a:srgbClr val="4A8C5C"/>
                  </a:solidFill>
                  <a:latin typeface="Canva Sans Bold"/>
                  <a:ea typeface="Canva Sans Bold"/>
                  <a:cs typeface="Canva Sans Bold"/>
                  <a:sym typeface="Canva Sans Bold"/>
                </a:rPr>
                <a:t>Hat TIP  </a:t>
              </a:r>
              <a:r>
                <a:rPr lang="en-US" sz="2000">
                  <a:solidFill>
                    <a:srgbClr val="5A6B5E"/>
                  </a:solidFill>
                  <a:latin typeface="Canva Sans"/>
                  <a:ea typeface="Canva Sans"/>
                  <a:cs typeface="Canva Sans"/>
                  <a:sym typeface="Canva Sans"/>
                </a:rPr>
                <a:t>Search 'temperature tower' on Printables.com for a ready-made model with automatic temperature changes via G-code.</a:t>
              </a:r>
            </a:p>
          </p:txBody>
        </p:sp>
      </p:grpSp>
      <p:grpSp>
        <p:nvGrpSpPr>
          <p:cNvPr id="35" name="Group 35"/>
          <p:cNvGrpSpPr/>
          <p:nvPr/>
        </p:nvGrpSpPr>
        <p:grpSpPr>
          <a:xfrm>
            <a:off x="9418320" y="1652892"/>
            <a:ext cx="8412480" cy="8138160"/>
            <a:chOff x="0" y="0"/>
            <a:chExt cx="11216640" cy="10850880"/>
          </a:xfrm>
        </p:grpSpPr>
        <p:sp>
          <p:nvSpPr>
            <p:cNvPr id="36" name="Freeform 36"/>
            <p:cNvSpPr/>
            <p:nvPr/>
          </p:nvSpPr>
          <p:spPr>
            <a:xfrm>
              <a:off x="0" y="0"/>
              <a:ext cx="11216640" cy="10850880"/>
            </a:xfrm>
            <a:custGeom>
              <a:avLst/>
              <a:gdLst/>
              <a:ahLst/>
              <a:cxnLst/>
              <a:rect l="l" t="t" r="r" b="b"/>
              <a:pathLst>
                <a:path w="11216640" h="10850880">
                  <a:moveTo>
                    <a:pt x="0" y="0"/>
                  </a:moveTo>
                  <a:lnTo>
                    <a:pt x="11216640" y="0"/>
                  </a:lnTo>
                  <a:lnTo>
                    <a:pt x="11216640" y="10850880"/>
                  </a:lnTo>
                  <a:lnTo>
                    <a:pt x="0" y="10850880"/>
                  </a:lnTo>
                  <a:close/>
                </a:path>
              </a:pathLst>
            </a:custGeom>
            <a:solidFill>
              <a:srgbClr val="FFFFFF"/>
            </a:solidFill>
          </p:spPr>
          <p:txBody>
            <a:bodyPr/>
            <a:lstStyle/>
            <a:p>
              <a:endParaRPr lang="en-US"/>
            </a:p>
          </p:txBody>
        </p:sp>
      </p:grpSp>
      <p:grpSp>
        <p:nvGrpSpPr>
          <p:cNvPr id="37" name="Group 37"/>
          <p:cNvGrpSpPr/>
          <p:nvPr/>
        </p:nvGrpSpPr>
        <p:grpSpPr>
          <a:xfrm>
            <a:off x="9418320" y="1652892"/>
            <a:ext cx="8412480" cy="109728"/>
            <a:chOff x="0" y="0"/>
            <a:chExt cx="11216640" cy="146304"/>
          </a:xfrm>
        </p:grpSpPr>
        <p:sp>
          <p:nvSpPr>
            <p:cNvPr id="38" name="Freeform 38"/>
            <p:cNvSpPr/>
            <p:nvPr/>
          </p:nvSpPr>
          <p:spPr>
            <a:xfrm>
              <a:off x="0" y="0"/>
              <a:ext cx="11216640" cy="146304"/>
            </a:xfrm>
            <a:custGeom>
              <a:avLst/>
              <a:gdLst/>
              <a:ahLst/>
              <a:cxnLst/>
              <a:rect l="l" t="t" r="r" b="b"/>
              <a:pathLst>
                <a:path w="11216640" h="146304">
                  <a:moveTo>
                    <a:pt x="0" y="0"/>
                  </a:moveTo>
                  <a:lnTo>
                    <a:pt x="11216640" y="0"/>
                  </a:lnTo>
                  <a:lnTo>
                    <a:pt x="11216640" y="146304"/>
                  </a:lnTo>
                  <a:lnTo>
                    <a:pt x="0" y="146304"/>
                  </a:lnTo>
                  <a:close/>
                </a:path>
              </a:pathLst>
            </a:custGeom>
            <a:solidFill>
              <a:srgbClr val="E07B39"/>
            </a:solidFill>
          </p:spPr>
          <p:txBody>
            <a:bodyPr/>
            <a:lstStyle/>
            <a:p>
              <a:endParaRPr lang="en-US"/>
            </a:p>
          </p:txBody>
        </p:sp>
      </p:grpSp>
      <p:grpSp>
        <p:nvGrpSpPr>
          <p:cNvPr id="39" name="Group 39"/>
          <p:cNvGrpSpPr/>
          <p:nvPr/>
        </p:nvGrpSpPr>
        <p:grpSpPr>
          <a:xfrm>
            <a:off x="9601200" y="1744332"/>
            <a:ext cx="8046720" cy="512064"/>
            <a:chOff x="0" y="0"/>
            <a:chExt cx="10728960" cy="682752"/>
          </a:xfrm>
        </p:grpSpPr>
        <p:sp>
          <p:nvSpPr>
            <p:cNvPr id="40" name="Freeform 40"/>
            <p:cNvSpPr/>
            <p:nvPr/>
          </p:nvSpPr>
          <p:spPr>
            <a:xfrm>
              <a:off x="0" y="0"/>
              <a:ext cx="10728960" cy="682752"/>
            </a:xfrm>
            <a:custGeom>
              <a:avLst/>
              <a:gdLst/>
              <a:ahLst/>
              <a:cxnLst/>
              <a:rect l="l" t="t" r="r" b="b"/>
              <a:pathLst>
                <a:path w="10728960" h="682752">
                  <a:moveTo>
                    <a:pt x="0" y="0"/>
                  </a:moveTo>
                  <a:lnTo>
                    <a:pt x="10728960" y="0"/>
                  </a:lnTo>
                  <a:lnTo>
                    <a:pt x="10728960" y="682752"/>
                  </a:lnTo>
                  <a:lnTo>
                    <a:pt x="0" y="682752"/>
                  </a:lnTo>
                  <a:close/>
                </a:path>
              </a:pathLst>
            </a:custGeom>
            <a:blipFill>
              <a:blip r:embed="rId2">
                <a:alphaModFix amt="0"/>
              </a:blip>
              <a:stretch>
                <a:fillRect t="-256193" b="-256193"/>
              </a:stretch>
            </a:blipFill>
          </p:spPr>
          <p:txBody>
            <a:bodyPr/>
            <a:lstStyle/>
            <a:p>
              <a:endParaRPr lang="en-US"/>
            </a:p>
          </p:txBody>
        </p:sp>
        <p:sp>
          <p:nvSpPr>
            <p:cNvPr id="41" name="TextBox 41"/>
            <p:cNvSpPr txBox="1"/>
            <p:nvPr/>
          </p:nvSpPr>
          <p:spPr>
            <a:xfrm>
              <a:off x="0" y="9525"/>
              <a:ext cx="10728960" cy="673227"/>
            </a:xfrm>
            <a:prstGeom prst="rect">
              <a:avLst/>
            </a:prstGeom>
          </p:spPr>
          <p:txBody>
            <a:bodyPr lIns="0" tIns="0" rIns="0" bIns="0" rtlCol="0" anchor="ctr"/>
            <a:lstStyle/>
            <a:p>
              <a:pPr algn="l">
                <a:lnSpc>
                  <a:spcPts val="2160"/>
                </a:lnSpc>
              </a:pPr>
              <a:r>
                <a:rPr lang="en-US" sz="1800">
                  <a:solidFill>
                    <a:srgbClr val="4A8C5C"/>
                  </a:solidFill>
                  <a:latin typeface="Canva Sans"/>
                  <a:ea typeface="Canva Sans"/>
                  <a:cs typeface="Canva Sans"/>
                  <a:sym typeface="Canva Sans"/>
                </a:rPr>
                <a:t>Calibration Print 2</a:t>
              </a:r>
            </a:p>
          </p:txBody>
        </p:sp>
      </p:grpSp>
      <p:grpSp>
        <p:nvGrpSpPr>
          <p:cNvPr id="42" name="Group 42"/>
          <p:cNvGrpSpPr/>
          <p:nvPr/>
        </p:nvGrpSpPr>
        <p:grpSpPr>
          <a:xfrm>
            <a:off x="9601200" y="2256396"/>
            <a:ext cx="8046720" cy="768096"/>
            <a:chOff x="0" y="0"/>
            <a:chExt cx="10728960" cy="1024128"/>
          </a:xfrm>
        </p:grpSpPr>
        <p:sp>
          <p:nvSpPr>
            <p:cNvPr id="43" name="Freeform 43"/>
            <p:cNvSpPr/>
            <p:nvPr/>
          </p:nvSpPr>
          <p:spPr>
            <a:xfrm>
              <a:off x="0" y="0"/>
              <a:ext cx="10728960" cy="1024128"/>
            </a:xfrm>
            <a:custGeom>
              <a:avLst/>
              <a:gdLst/>
              <a:ahLst/>
              <a:cxnLst/>
              <a:rect l="l" t="t" r="r" b="b"/>
              <a:pathLst>
                <a:path w="10728960" h="1024128">
                  <a:moveTo>
                    <a:pt x="0" y="0"/>
                  </a:moveTo>
                  <a:lnTo>
                    <a:pt x="10728960" y="0"/>
                  </a:lnTo>
                  <a:lnTo>
                    <a:pt x="10728960" y="1024128"/>
                  </a:lnTo>
                  <a:lnTo>
                    <a:pt x="0" y="1024128"/>
                  </a:lnTo>
                  <a:close/>
                </a:path>
              </a:pathLst>
            </a:custGeom>
            <a:blipFill>
              <a:blip r:embed="rId2">
                <a:alphaModFix amt="0"/>
              </a:blip>
              <a:stretch>
                <a:fillRect t="-154128" b="-154128"/>
              </a:stretch>
            </a:blipFill>
          </p:spPr>
          <p:txBody>
            <a:bodyPr/>
            <a:lstStyle/>
            <a:p>
              <a:endParaRPr lang="en-US"/>
            </a:p>
          </p:txBody>
        </p:sp>
        <p:sp>
          <p:nvSpPr>
            <p:cNvPr id="44" name="TextBox 44"/>
            <p:cNvSpPr txBox="1"/>
            <p:nvPr/>
          </p:nvSpPr>
          <p:spPr>
            <a:xfrm>
              <a:off x="0" y="0"/>
              <a:ext cx="10728960" cy="1024128"/>
            </a:xfrm>
            <a:prstGeom prst="rect">
              <a:avLst/>
            </a:prstGeom>
          </p:spPr>
          <p:txBody>
            <a:bodyPr lIns="0" tIns="0" rIns="0" bIns="0" rtlCol="0" anchor="ctr"/>
            <a:lstStyle/>
            <a:p>
              <a:pPr algn="l">
                <a:lnSpc>
                  <a:spcPts val="4320"/>
                </a:lnSpc>
              </a:pPr>
              <a:r>
                <a:rPr lang="en-US" sz="3600" b="1">
                  <a:solidFill>
                    <a:srgbClr val="E07B39"/>
                  </a:solidFill>
                  <a:latin typeface="Canva Sans Bold"/>
                  <a:ea typeface="Canva Sans Bold"/>
                  <a:cs typeface="Canva Sans Bold"/>
                  <a:sym typeface="Canva Sans Bold"/>
                </a:rPr>
                <a:t>20 mm Calibration Cube</a:t>
              </a:r>
            </a:p>
          </p:txBody>
        </p:sp>
      </p:grpSp>
      <p:grpSp>
        <p:nvGrpSpPr>
          <p:cNvPr id="45" name="Group 45"/>
          <p:cNvGrpSpPr/>
          <p:nvPr/>
        </p:nvGrpSpPr>
        <p:grpSpPr>
          <a:xfrm>
            <a:off x="9601200" y="3243948"/>
            <a:ext cx="7863840" cy="512064"/>
            <a:chOff x="0" y="0"/>
            <a:chExt cx="10485120" cy="682752"/>
          </a:xfrm>
        </p:grpSpPr>
        <p:sp>
          <p:nvSpPr>
            <p:cNvPr id="46" name="Freeform 46"/>
            <p:cNvSpPr/>
            <p:nvPr/>
          </p:nvSpPr>
          <p:spPr>
            <a:xfrm>
              <a:off x="0" y="0"/>
              <a:ext cx="10485120" cy="682752"/>
            </a:xfrm>
            <a:custGeom>
              <a:avLst/>
              <a:gdLst/>
              <a:ahLst/>
              <a:cxnLst/>
              <a:rect l="l" t="t" r="r" b="b"/>
              <a:pathLst>
                <a:path w="10485120" h="682752">
                  <a:moveTo>
                    <a:pt x="0" y="0"/>
                  </a:moveTo>
                  <a:lnTo>
                    <a:pt x="10485120" y="0"/>
                  </a:lnTo>
                  <a:lnTo>
                    <a:pt x="10485120" y="682752"/>
                  </a:lnTo>
                  <a:lnTo>
                    <a:pt x="0" y="682752"/>
                  </a:lnTo>
                  <a:close/>
                </a:path>
              </a:pathLst>
            </a:custGeom>
            <a:blipFill>
              <a:blip r:embed="rId2">
                <a:alphaModFix amt="0"/>
              </a:blip>
              <a:stretch>
                <a:fillRect t="-249234" b="-249234"/>
              </a:stretch>
            </a:blipFill>
          </p:spPr>
          <p:txBody>
            <a:bodyPr/>
            <a:lstStyle/>
            <a:p>
              <a:endParaRPr lang="en-US"/>
            </a:p>
          </p:txBody>
        </p:sp>
        <p:sp>
          <p:nvSpPr>
            <p:cNvPr id="47" name="TextBox 47"/>
            <p:cNvSpPr txBox="1"/>
            <p:nvPr/>
          </p:nvSpPr>
          <p:spPr>
            <a:xfrm>
              <a:off x="0" y="-9525"/>
              <a:ext cx="10485120" cy="692277"/>
            </a:xfrm>
            <a:prstGeom prst="rect">
              <a:avLst/>
            </a:prstGeom>
          </p:spPr>
          <p:txBody>
            <a:bodyPr lIns="0" tIns="0" rIns="0" bIns="0" rtlCol="0" anchor="ctr"/>
            <a:lstStyle/>
            <a:p>
              <a:pPr algn="l">
                <a:lnSpc>
                  <a:spcPts val="2400"/>
                </a:lnSpc>
              </a:pPr>
              <a:r>
                <a:rPr lang="en-US" sz="2000" b="1">
                  <a:solidFill>
                    <a:srgbClr val="1F5C2E"/>
                  </a:solidFill>
                  <a:latin typeface="Canva Sans Bold"/>
                  <a:ea typeface="Canva Sans Bold"/>
                  <a:cs typeface="Canva Sans Bold"/>
                  <a:sym typeface="Canva Sans Bold"/>
                </a:rPr>
                <a:t>What it is:</a:t>
              </a:r>
            </a:p>
          </p:txBody>
        </p:sp>
      </p:grpSp>
      <p:grpSp>
        <p:nvGrpSpPr>
          <p:cNvPr id="48" name="Group 48"/>
          <p:cNvGrpSpPr/>
          <p:nvPr/>
        </p:nvGrpSpPr>
        <p:grpSpPr>
          <a:xfrm>
            <a:off x="9601200" y="3756012"/>
            <a:ext cx="7863840" cy="1060704"/>
            <a:chOff x="0" y="0"/>
            <a:chExt cx="10485120" cy="1414272"/>
          </a:xfrm>
        </p:grpSpPr>
        <p:sp>
          <p:nvSpPr>
            <p:cNvPr id="49" name="Freeform 49"/>
            <p:cNvSpPr/>
            <p:nvPr/>
          </p:nvSpPr>
          <p:spPr>
            <a:xfrm>
              <a:off x="0" y="0"/>
              <a:ext cx="10485120" cy="1414272"/>
            </a:xfrm>
            <a:custGeom>
              <a:avLst/>
              <a:gdLst/>
              <a:ahLst/>
              <a:cxnLst/>
              <a:rect l="l" t="t" r="r" b="b"/>
              <a:pathLst>
                <a:path w="10485120" h="1414272">
                  <a:moveTo>
                    <a:pt x="0" y="0"/>
                  </a:moveTo>
                  <a:lnTo>
                    <a:pt x="10485120" y="0"/>
                  </a:lnTo>
                  <a:lnTo>
                    <a:pt x="10485120" y="1414272"/>
                  </a:lnTo>
                  <a:lnTo>
                    <a:pt x="0" y="1414272"/>
                  </a:lnTo>
                  <a:close/>
                </a:path>
              </a:pathLst>
            </a:custGeom>
            <a:blipFill>
              <a:blip r:embed="rId2">
                <a:alphaModFix amt="0"/>
              </a:blip>
              <a:stretch>
                <a:fillRect t="-94458" b="-94458"/>
              </a:stretch>
            </a:blipFill>
          </p:spPr>
          <p:txBody>
            <a:bodyPr/>
            <a:lstStyle/>
            <a:p>
              <a:endParaRPr lang="en-US"/>
            </a:p>
          </p:txBody>
        </p:sp>
        <p:sp>
          <p:nvSpPr>
            <p:cNvPr id="50" name="TextBox 50"/>
            <p:cNvSpPr txBox="1"/>
            <p:nvPr/>
          </p:nvSpPr>
          <p:spPr>
            <a:xfrm>
              <a:off x="0" y="0"/>
              <a:ext cx="10485120" cy="1414272"/>
            </a:xfrm>
            <a:prstGeom prst="rect">
              <a:avLst/>
            </a:prstGeom>
          </p:spPr>
          <p:txBody>
            <a:bodyPr lIns="0" tIns="0" rIns="0" bIns="0" rtlCol="0" anchor="ctr"/>
            <a:lstStyle/>
            <a:p>
              <a:pPr algn="l">
                <a:lnSpc>
                  <a:spcPts val="2280"/>
                </a:lnSpc>
              </a:pPr>
              <a:r>
                <a:rPr lang="en-US" sz="1900">
                  <a:solidFill>
                    <a:srgbClr val="5A6B5E"/>
                  </a:solidFill>
                  <a:latin typeface="Canva Sans"/>
                  <a:ea typeface="Canva Sans"/>
                  <a:cs typeface="Canva Sans"/>
                  <a:sym typeface="Canva Sans"/>
                </a:rPr>
                <a:t>A simple 20 mm × 20 mm × 20 mm cube printed and measured with calipers to check dimensional accuracy.</a:t>
              </a:r>
            </a:p>
          </p:txBody>
        </p:sp>
      </p:grpSp>
      <p:grpSp>
        <p:nvGrpSpPr>
          <p:cNvPr id="51" name="Group 51"/>
          <p:cNvGrpSpPr/>
          <p:nvPr/>
        </p:nvGrpSpPr>
        <p:grpSpPr>
          <a:xfrm>
            <a:off x="9601200" y="5036172"/>
            <a:ext cx="7863840" cy="512064"/>
            <a:chOff x="0" y="0"/>
            <a:chExt cx="10485120" cy="682752"/>
          </a:xfrm>
        </p:grpSpPr>
        <p:sp>
          <p:nvSpPr>
            <p:cNvPr id="52" name="Freeform 52"/>
            <p:cNvSpPr/>
            <p:nvPr/>
          </p:nvSpPr>
          <p:spPr>
            <a:xfrm>
              <a:off x="0" y="0"/>
              <a:ext cx="10485120" cy="682752"/>
            </a:xfrm>
            <a:custGeom>
              <a:avLst/>
              <a:gdLst/>
              <a:ahLst/>
              <a:cxnLst/>
              <a:rect l="l" t="t" r="r" b="b"/>
              <a:pathLst>
                <a:path w="10485120" h="682752">
                  <a:moveTo>
                    <a:pt x="0" y="0"/>
                  </a:moveTo>
                  <a:lnTo>
                    <a:pt x="10485120" y="0"/>
                  </a:lnTo>
                  <a:lnTo>
                    <a:pt x="10485120" y="682752"/>
                  </a:lnTo>
                  <a:lnTo>
                    <a:pt x="0" y="682752"/>
                  </a:lnTo>
                  <a:close/>
                </a:path>
              </a:pathLst>
            </a:custGeom>
            <a:blipFill>
              <a:blip r:embed="rId2">
                <a:alphaModFix amt="0"/>
              </a:blip>
              <a:stretch>
                <a:fillRect t="-249234" b="-249234"/>
              </a:stretch>
            </a:blipFill>
          </p:spPr>
          <p:txBody>
            <a:bodyPr/>
            <a:lstStyle/>
            <a:p>
              <a:endParaRPr lang="en-US"/>
            </a:p>
          </p:txBody>
        </p:sp>
        <p:sp>
          <p:nvSpPr>
            <p:cNvPr id="53" name="TextBox 53"/>
            <p:cNvSpPr txBox="1"/>
            <p:nvPr/>
          </p:nvSpPr>
          <p:spPr>
            <a:xfrm>
              <a:off x="0" y="-9525"/>
              <a:ext cx="10485120" cy="692277"/>
            </a:xfrm>
            <a:prstGeom prst="rect">
              <a:avLst/>
            </a:prstGeom>
          </p:spPr>
          <p:txBody>
            <a:bodyPr lIns="0" tIns="0" rIns="0" bIns="0" rtlCol="0" anchor="ctr"/>
            <a:lstStyle/>
            <a:p>
              <a:pPr algn="l">
                <a:lnSpc>
                  <a:spcPts val="2400"/>
                </a:lnSpc>
              </a:pPr>
              <a:r>
                <a:rPr lang="en-US" sz="2000" b="1">
                  <a:solidFill>
                    <a:srgbClr val="1F5C2E"/>
                  </a:solidFill>
                  <a:latin typeface="Canva Sans Bold"/>
                  <a:ea typeface="Canva Sans Bold"/>
                  <a:cs typeface="Canva Sans Bold"/>
                  <a:sym typeface="Canva Sans Bold"/>
                </a:rPr>
                <a:t>How to read results:</a:t>
              </a:r>
            </a:p>
          </p:txBody>
        </p:sp>
      </p:grpSp>
      <p:grpSp>
        <p:nvGrpSpPr>
          <p:cNvPr id="54" name="Group 54"/>
          <p:cNvGrpSpPr/>
          <p:nvPr/>
        </p:nvGrpSpPr>
        <p:grpSpPr>
          <a:xfrm>
            <a:off x="9601200" y="5621388"/>
            <a:ext cx="7863840" cy="2377440"/>
            <a:chOff x="0" y="0"/>
            <a:chExt cx="10485120" cy="3169920"/>
          </a:xfrm>
        </p:grpSpPr>
        <p:sp>
          <p:nvSpPr>
            <p:cNvPr id="55" name="Freeform 55"/>
            <p:cNvSpPr/>
            <p:nvPr/>
          </p:nvSpPr>
          <p:spPr>
            <a:xfrm>
              <a:off x="0" y="0"/>
              <a:ext cx="10485120" cy="3169920"/>
            </a:xfrm>
            <a:custGeom>
              <a:avLst/>
              <a:gdLst/>
              <a:ahLst/>
              <a:cxnLst/>
              <a:rect l="l" t="t" r="r" b="b"/>
              <a:pathLst>
                <a:path w="10485120" h="3169920">
                  <a:moveTo>
                    <a:pt x="0" y="0"/>
                  </a:moveTo>
                  <a:lnTo>
                    <a:pt x="10485120" y="0"/>
                  </a:lnTo>
                  <a:lnTo>
                    <a:pt x="10485120" y="3169920"/>
                  </a:lnTo>
                  <a:lnTo>
                    <a:pt x="0" y="3169920"/>
                  </a:lnTo>
                  <a:close/>
                </a:path>
              </a:pathLst>
            </a:custGeom>
            <a:blipFill>
              <a:blip r:embed="rId2">
                <a:alphaModFix amt="0"/>
              </a:blip>
              <a:stretch>
                <a:fillRect t="-14450" b="-14450"/>
              </a:stretch>
            </a:blipFill>
          </p:spPr>
          <p:txBody>
            <a:bodyPr/>
            <a:lstStyle/>
            <a:p>
              <a:endParaRPr lang="en-US"/>
            </a:p>
          </p:txBody>
        </p:sp>
        <p:sp>
          <p:nvSpPr>
            <p:cNvPr id="56" name="TextBox 56"/>
            <p:cNvSpPr txBox="1"/>
            <p:nvPr/>
          </p:nvSpPr>
          <p:spPr>
            <a:xfrm>
              <a:off x="0" y="0"/>
              <a:ext cx="10485120" cy="3169920"/>
            </a:xfrm>
            <a:prstGeom prst="rect">
              <a:avLst/>
            </a:prstGeom>
          </p:spPr>
          <p:txBody>
            <a:bodyPr lIns="0" tIns="0" rIns="0" bIns="0" rtlCol="0" anchor="ctr"/>
            <a:lstStyle/>
            <a:p>
              <a:pPr algn="l">
                <a:lnSpc>
                  <a:spcPts val="2280"/>
                </a:lnSpc>
              </a:pPr>
              <a:r>
                <a:rPr lang="en-US" sz="1900">
                  <a:solidFill>
                    <a:srgbClr val="C0392B"/>
                  </a:solidFill>
                  <a:latin typeface="Canva Sans"/>
                  <a:ea typeface="Canva Sans"/>
                  <a:cs typeface="Canva Sans"/>
                  <a:sym typeface="Canva Sans"/>
                </a:rPr>
                <a:t>Off by &gt; 0.3 mm on X or Y </a:t>
              </a:r>
            </a:p>
            <a:p>
              <a:pPr algn="l">
                <a:lnSpc>
                  <a:spcPts val="2280"/>
                </a:lnSpc>
              </a:pPr>
              <a:r>
                <a:rPr lang="en-US" sz="1900">
                  <a:solidFill>
                    <a:srgbClr val="5A6B5E"/>
                  </a:solidFill>
                  <a:latin typeface="Canva Sans"/>
                  <a:ea typeface="Canva Sans"/>
                  <a:cs typeface="Canva Sans"/>
                  <a:sym typeface="Canva Sans"/>
                </a:rPr>
                <a:t>→ adjust Steps/mm in Control &gt; Motion</a:t>
              </a:r>
            </a:p>
            <a:p>
              <a:pPr algn="l">
                <a:lnSpc>
                  <a:spcPts val="2280"/>
                </a:lnSpc>
              </a:pPr>
              <a:endParaRPr lang="en-US" sz="1900">
                <a:solidFill>
                  <a:srgbClr val="5A6B5E"/>
                </a:solidFill>
                <a:latin typeface="Canva Sans"/>
                <a:ea typeface="Canva Sans"/>
                <a:cs typeface="Canva Sans"/>
                <a:sym typeface="Canva Sans"/>
              </a:endParaRPr>
            </a:p>
            <a:p>
              <a:pPr algn="l">
                <a:lnSpc>
                  <a:spcPts val="2280"/>
                </a:lnSpc>
              </a:pPr>
              <a:r>
                <a:rPr lang="en-US" sz="1900">
                  <a:solidFill>
                    <a:srgbClr val="C0392B"/>
                  </a:solidFill>
                  <a:latin typeface="Canva Sans"/>
                  <a:ea typeface="Canva Sans"/>
                  <a:cs typeface="Canva Sans"/>
                  <a:sym typeface="Canva Sans"/>
                </a:rPr>
                <a:t>Walls too thin or thick </a:t>
              </a:r>
            </a:p>
            <a:p>
              <a:pPr algn="l">
                <a:lnSpc>
                  <a:spcPts val="2280"/>
                </a:lnSpc>
              </a:pPr>
              <a:r>
                <a:rPr lang="en-US" sz="1900">
                  <a:solidFill>
                    <a:srgbClr val="5A6B5E"/>
                  </a:solidFill>
                  <a:latin typeface="Canva Sans"/>
                  <a:ea typeface="Canva Sans"/>
                  <a:cs typeface="Canva Sans"/>
                  <a:sym typeface="Canva Sans"/>
                </a:rPr>
                <a:t>→ check extrusion multiplier</a:t>
              </a:r>
            </a:p>
            <a:p>
              <a:pPr algn="l">
                <a:lnSpc>
                  <a:spcPts val="2280"/>
                </a:lnSpc>
              </a:pPr>
              <a:endParaRPr lang="en-US" sz="1900">
                <a:solidFill>
                  <a:srgbClr val="5A6B5E"/>
                </a:solidFill>
                <a:latin typeface="Canva Sans"/>
                <a:ea typeface="Canva Sans"/>
                <a:cs typeface="Canva Sans"/>
                <a:sym typeface="Canva Sans"/>
              </a:endParaRPr>
            </a:p>
            <a:p>
              <a:pPr algn="l">
                <a:lnSpc>
                  <a:spcPts val="2280"/>
                </a:lnSpc>
              </a:pPr>
              <a:r>
                <a:rPr lang="en-US" sz="1900">
                  <a:solidFill>
                    <a:srgbClr val="1F5C2E"/>
                  </a:solidFill>
                  <a:latin typeface="Canva Sans"/>
                  <a:ea typeface="Canva Sans"/>
                  <a:cs typeface="Canva Sans"/>
                  <a:sym typeface="Canva Sans"/>
                </a:rPr>
                <a:t>Consistent 20 mm ± 0.2 mm </a:t>
              </a:r>
            </a:p>
            <a:p>
              <a:pPr algn="l">
                <a:lnSpc>
                  <a:spcPts val="2280"/>
                </a:lnSpc>
              </a:pPr>
              <a:r>
                <a:rPr lang="en-US" sz="1900">
                  <a:solidFill>
                    <a:srgbClr val="5A6B5E"/>
                  </a:solidFill>
                  <a:latin typeface="Canva Sans"/>
                  <a:ea typeface="Canva Sans"/>
                  <a:cs typeface="Canva Sans"/>
                  <a:sym typeface="Canva Sans"/>
                </a:rPr>
                <a:t>→ printer is well calibrated</a:t>
              </a:r>
            </a:p>
          </p:txBody>
        </p:sp>
      </p:grpSp>
      <p:grpSp>
        <p:nvGrpSpPr>
          <p:cNvPr id="57" name="Group 57"/>
          <p:cNvGrpSpPr/>
          <p:nvPr/>
        </p:nvGrpSpPr>
        <p:grpSpPr>
          <a:xfrm>
            <a:off x="9601200" y="8218284"/>
            <a:ext cx="7955280" cy="1316736"/>
            <a:chOff x="0" y="0"/>
            <a:chExt cx="10607040" cy="1755648"/>
          </a:xfrm>
        </p:grpSpPr>
        <p:sp>
          <p:nvSpPr>
            <p:cNvPr id="58" name="Freeform 58"/>
            <p:cNvSpPr/>
            <p:nvPr/>
          </p:nvSpPr>
          <p:spPr>
            <a:xfrm>
              <a:off x="0" y="0"/>
              <a:ext cx="10607040" cy="1755648"/>
            </a:xfrm>
            <a:custGeom>
              <a:avLst/>
              <a:gdLst/>
              <a:ahLst/>
              <a:cxnLst/>
              <a:rect l="l" t="t" r="r" b="b"/>
              <a:pathLst>
                <a:path w="10607040" h="1755648">
                  <a:moveTo>
                    <a:pt x="0" y="0"/>
                  </a:moveTo>
                  <a:lnTo>
                    <a:pt x="10607040" y="0"/>
                  </a:lnTo>
                  <a:lnTo>
                    <a:pt x="10607040" y="1755648"/>
                  </a:lnTo>
                  <a:lnTo>
                    <a:pt x="0" y="1755648"/>
                  </a:lnTo>
                  <a:close/>
                </a:path>
              </a:pathLst>
            </a:custGeom>
            <a:solidFill>
              <a:srgbClr val="EEF2FF"/>
            </a:solidFill>
          </p:spPr>
          <p:txBody>
            <a:bodyPr/>
            <a:lstStyle/>
            <a:p>
              <a:endParaRPr lang="en-US"/>
            </a:p>
          </p:txBody>
        </p:sp>
      </p:grpSp>
      <p:grpSp>
        <p:nvGrpSpPr>
          <p:cNvPr id="59" name="Group 59"/>
          <p:cNvGrpSpPr/>
          <p:nvPr/>
        </p:nvGrpSpPr>
        <p:grpSpPr>
          <a:xfrm>
            <a:off x="9601200" y="8218284"/>
            <a:ext cx="128016" cy="1316736"/>
            <a:chOff x="0" y="0"/>
            <a:chExt cx="170688" cy="1755648"/>
          </a:xfrm>
        </p:grpSpPr>
        <p:sp>
          <p:nvSpPr>
            <p:cNvPr id="60" name="Freeform 60"/>
            <p:cNvSpPr/>
            <p:nvPr/>
          </p:nvSpPr>
          <p:spPr>
            <a:xfrm>
              <a:off x="0" y="0"/>
              <a:ext cx="170688" cy="1755648"/>
            </a:xfrm>
            <a:custGeom>
              <a:avLst/>
              <a:gdLst/>
              <a:ahLst/>
              <a:cxnLst/>
              <a:rect l="l" t="t" r="r" b="b"/>
              <a:pathLst>
                <a:path w="170688" h="1755648">
                  <a:moveTo>
                    <a:pt x="0" y="0"/>
                  </a:moveTo>
                  <a:lnTo>
                    <a:pt x="170688" y="0"/>
                  </a:lnTo>
                  <a:lnTo>
                    <a:pt x="170688" y="1755648"/>
                  </a:lnTo>
                  <a:lnTo>
                    <a:pt x="0" y="1755648"/>
                  </a:lnTo>
                  <a:close/>
                </a:path>
              </a:pathLst>
            </a:custGeom>
            <a:solidFill>
              <a:srgbClr val="5C6BC0"/>
            </a:solidFill>
          </p:spPr>
          <p:txBody>
            <a:bodyPr/>
            <a:lstStyle/>
            <a:p>
              <a:endParaRPr lang="en-US"/>
            </a:p>
          </p:txBody>
        </p:sp>
      </p:grpSp>
      <p:grpSp>
        <p:nvGrpSpPr>
          <p:cNvPr id="61" name="Group 61"/>
          <p:cNvGrpSpPr/>
          <p:nvPr/>
        </p:nvGrpSpPr>
        <p:grpSpPr>
          <a:xfrm>
            <a:off x="9875520" y="8218284"/>
            <a:ext cx="7552944" cy="1316736"/>
            <a:chOff x="0" y="0"/>
            <a:chExt cx="10070592" cy="1755648"/>
          </a:xfrm>
        </p:grpSpPr>
        <p:sp>
          <p:nvSpPr>
            <p:cNvPr id="62" name="Freeform 62"/>
            <p:cNvSpPr/>
            <p:nvPr/>
          </p:nvSpPr>
          <p:spPr>
            <a:xfrm>
              <a:off x="0" y="0"/>
              <a:ext cx="10070592" cy="1755648"/>
            </a:xfrm>
            <a:custGeom>
              <a:avLst/>
              <a:gdLst/>
              <a:ahLst/>
              <a:cxnLst/>
              <a:rect l="l" t="t" r="r" b="b"/>
              <a:pathLst>
                <a:path w="10070592" h="1755648">
                  <a:moveTo>
                    <a:pt x="0" y="0"/>
                  </a:moveTo>
                  <a:lnTo>
                    <a:pt x="10070592" y="0"/>
                  </a:lnTo>
                  <a:lnTo>
                    <a:pt x="10070592" y="1755648"/>
                  </a:lnTo>
                  <a:lnTo>
                    <a:pt x="0" y="1755648"/>
                  </a:lnTo>
                  <a:close/>
                </a:path>
              </a:pathLst>
            </a:custGeom>
            <a:blipFill>
              <a:blip r:embed="rId2">
                <a:alphaModFix amt="0"/>
              </a:blip>
              <a:stretch>
                <a:fillRect t="-61768" b="-61768"/>
              </a:stretch>
            </a:blipFill>
          </p:spPr>
          <p:txBody>
            <a:bodyPr/>
            <a:lstStyle/>
            <a:p>
              <a:endParaRPr lang="en-US"/>
            </a:p>
          </p:txBody>
        </p:sp>
        <p:sp>
          <p:nvSpPr>
            <p:cNvPr id="63" name="TextBox 63"/>
            <p:cNvSpPr txBox="1"/>
            <p:nvPr/>
          </p:nvSpPr>
          <p:spPr>
            <a:xfrm>
              <a:off x="0" y="-9525"/>
              <a:ext cx="10070592" cy="1765173"/>
            </a:xfrm>
            <a:prstGeom prst="rect">
              <a:avLst/>
            </a:prstGeom>
          </p:spPr>
          <p:txBody>
            <a:bodyPr lIns="0" tIns="0" rIns="0" bIns="0" rtlCol="0" anchor="ctr"/>
            <a:lstStyle/>
            <a:p>
              <a:pPr algn="l">
                <a:lnSpc>
                  <a:spcPts val="2400"/>
                </a:lnSpc>
              </a:pPr>
              <a:r>
                <a:rPr lang="en-US" sz="2000" b="1">
                  <a:solidFill>
                    <a:srgbClr val="5C6BC0"/>
                  </a:solidFill>
                  <a:latin typeface="Canva Sans Bold"/>
                  <a:ea typeface="Canva Sans Bold"/>
                  <a:cs typeface="Canva Sans Bold"/>
                  <a:sym typeface="Canva Sans Bold"/>
                </a:rPr>
                <a:t>NOTE  </a:t>
              </a:r>
              <a:r>
                <a:rPr lang="en-US" sz="2000">
                  <a:solidFill>
                    <a:srgbClr val="5A6B5E"/>
                  </a:solidFill>
                  <a:latin typeface="Canva Sans"/>
                  <a:ea typeface="Canva Sans"/>
                  <a:cs typeface="Canva Sans"/>
                  <a:sym typeface="Canva Sans"/>
                </a:rPr>
                <a:t>Always save Control &gt; Store Settings after any calibration change so it persists after power-off.</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A3F"/>
        </a:solidFill>
        <a:effectLst/>
      </p:bgPr>
    </p:bg>
    <p:spTree>
      <p:nvGrpSpPr>
        <p:cNvPr id="1" name=""/>
        <p:cNvGrpSpPr/>
        <p:nvPr/>
      </p:nvGrpSpPr>
      <p:grpSpPr>
        <a:xfrm>
          <a:off x="0" y="0"/>
          <a:ext cx="0" cy="0"/>
          <a:chOff x="0" y="0"/>
          <a:chExt cx="0" cy="0"/>
        </a:xfrm>
      </p:grpSpPr>
      <p:grpSp>
        <p:nvGrpSpPr>
          <p:cNvPr id="2" name="Group 2"/>
          <p:cNvGrpSpPr/>
          <p:nvPr/>
        </p:nvGrpSpPr>
        <p:grpSpPr>
          <a:xfrm>
            <a:off x="914400" y="711327"/>
            <a:ext cx="8229600" cy="109728"/>
            <a:chOff x="0" y="0"/>
            <a:chExt cx="10972800" cy="146304"/>
          </a:xfrm>
        </p:grpSpPr>
        <p:sp>
          <p:nvSpPr>
            <p:cNvPr id="3" name="Freeform 3"/>
            <p:cNvSpPr/>
            <p:nvPr/>
          </p:nvSpPr>
          <p:spPr>
            <a:xfrm>
              <a:off x="0" y="0"/>
              <a:ext cx="10972800" cy="146304"/>
            </a:xfrm>
            <a:custGeom>
              <a:avLst/>
              <a:gdLst/>
              <a:ahLst/>
              <a:cxnLst/>
              <a:rect l="l" t="t" r="r" b="b"/>
              <a:pathLst>
                <a:path w="10972800" h="146304">
                  <a:moveTo>
                    <a:pt x="0" y="0"/>
                  </a:moveTo>
                  <a:lnTo>
                    <a:pt x="10972800" y="0"/>
                  </a:lnTo>
                  <a:lnTo>
                    <a:pt x="10972800" y="146304"/>
                  </a:lnTo>
                  <a:lnTo>
                    <a:pt x="0" y="146304"/>
                  </a:lnTo>
                  <a:close/>
                </a:path>
              </a:pathLst>
            </a:custGeom>
            <a:solidFill>
              <a:srgbClr val="F5A623"/>
            </a:solidFill>
          </p:spPr>
          <p:txBody>
            <a:bodyPr/>
            <a:lstStyle/>
            <a:p>
              <a:endParaRPr lang="en-US"/>
            </a:p>
          </p:txBody>
        </p:sp>
      </p:grpSp>
      <p:grpSp>
        <p:nvGrpSpPr>
          <p:cNvPr id="4" name="Group 4"/>
          <p:cNvGrpSpPr/>
          <p:nvPr/>
        </p:nvGrpSpPr>
        <p:grpSpPr>
          <a:xfrm>
            <a:off x="914400" y="1097280"/>
            <a:ext cx="16459200" cy="914400"/>
            <a:chOff x="0" y="0"/>
            <a:chExt cx="21945600" cy="1219200"/>
          </a:xfrm>
        </p:grpSpPr>
        <p:sp>
          <p:nvSpPr>
            <p:cNvPr id="5" name="Freeform 5"/>
            <p:cNvSpPr/>
            <p:nvPr/>
          </p:nvSpPr>
          <p:spPr>
            <a:xfrm>
              <a:off x="0" y="0"/>
              <a:ext cx="21945600" cy="1219200"/>
            </a:xfrm>
            <a:custGeom>
              <a:avLst/>
              <a:gdLst/>
              <a:ahLst/>
              <a:cxnLst/>
              <a:rect l="l" t="t" r="r" b="b"/>
              <a:pathLst>
                <a:path w="21945600" h="1219200">
                  <a:moveTo>
                    <a:pt x="0" y="0"/>
                  </a:moveTo>
                  <a:lnTo>
                    <a:pt x="21945600" y="0"/>
                  </a:lnTo>
                  <a:lnTo>
                    <a:pt x="21945600" y="1219200"/>
                  </a:lnTo>
                  <a:lnTo>
                    <a:pt x="0" y="1219200"/>
                  </a:lnTo>
                  <a:close/>
                </a:path>
              </a:pathLst>
            </a:custGeom>
            <a:blipFill>
              <a:blip r:embed="rId2">
                <a:alphaModFix amt="0"/>
              </a:blip>
              <a:stretch>
                <a:fillRect t="-300730" b="-300730"/>
              </a:stretch>
            </a:blipFill>
          </p:spPr>
          <p:txBody>
            <a:bodyPr/>
            <a:lstStyle/>
            <a:p>
              <a:endParaRPr lang="en-US"/>
            </a:p>
          </p:txBody>
        </p:sp>
        <p:sp>
          <p:nvSpPr>
            <p:cNvPr id="6" name="TextBox 6"/>
            <p:cNvSpPr txBox="1"/>
            <p:nvPr/>
          </p:nvSpPr>
          <p:spPr>
            <a:xfrm>
              <a:off x="0" y="0"/>
              <a:ext cx="21945600" cy="1219200"/>
            </a:xfrm>
            <a:prstGeom prst="rect">
              <a:avLst/>
            </a:prstGeom>
          </p:spPr>
          <p:txBody>
            <a:bodyPr lIns="0" tIns="0" rIns="0" bIns="0" rtlCol="0" anchor="ctr"/>
            <a:lstStyle/>
            <a:p>
              <a:pPr algn="l">
                <a:lnSpc>
                  <a:spcPts val="3840"/>
                </a:lnSpc>
              </a:pPr>
              <a:r>
                <a:rPr lang="en-US" sz="3200" b="1" spc="1600">
                  <a:solidFill>
                    <a:srgbClr val="F5A623"/>
                  </a:solidFill>
                  <a:latin typeface="Canva Sans Bold"/>
                  <a:ea typeface="Canva Sans Bold"/>
                  <a:cs typeface="Canva Sans Bold"/>
                  <a:sym typeface="Canva Sans Bold"/>
                </a:rPr>
                <a:t>PART 5</a:t>
              </a:r>
            </a:p>
          </p:txBody>
        </p:sp>
      </p:grpSp>
      <p:grpSp>
        <p:nvGrpSpPr>
          <p:cNvPr id="7" name="Group 7"/>
          <p:cNvGrpSpPr/>
          <p:nvPr/>
        </p:nvGrpSpPr>
        <p:grpSpPr>
          <a:xfrm>
            <a:off x="914400" y="2011680"/>
            <a:ext cx="11887200" cy="4215036"/>
            <a:chOff x="0" y="0"/>
            <a:chExt cx="15849600" cy="5620048"/>
          </a:xfrm>
        </p:grpSpPr>
        <p:sp>
          <p:nvSpPr>
            <p:cNvPr id="8" name="Freeform 8"/>
            <p:cNvSpPr/>
            <p:nvPr/>
          </p:nvSpPr>
          <p:spPr>
            <a:xfrm>
              <a:off x="0" y="0"/>
              <a:ext cx="15849600" cy="5620048"/>
            </a:xfrm>
            <a:custGeom>
              <a:avLst/>
              <a:gdLst/>
              <a:ahLst/>
              <a:cxnLst/>
              <a:rect l="l" t="t" r="r" b="b"/>
              <a:pathLst>
                <a:path w="15849600" h="5620048">
                  <a:moveTo>
                    <a:pt x="0" y="0"/>
                  </a:moveTo>
                  <a:lnTo>
                    <a:pt x="15849600" y="0"/>
                  </a:lnTo>
                  <a:lnTo>
                    <a:pt x="15849600" y="5620048"/>
                  </a:lnTo>
                  <a:lnTo>
                    <a:pt x="0" y="5620048"/>
                  </a:lnTo>
                  <a:close/>
                </a:path>
              </a:pathLst>
            </a:custGeom>
            <a:blipFill>
              <a:blip r:embed="rId2">
                <a:alphaModFix amt="0"/>
              </a:blip>
              <a:stretch>
                <a:fillRect t="-20241" b="10338"/>
              </a:stretch>
            </a:blipFill>
          </p:spPr>
          <p:txBody>
            <a:bodyPr/>
            <a:lstStyle/>
            <a:p>
              <a:endParaRPr lang="en-US"/>
            </a:p>
          </p:txBody>
        </p:sp>
        <p:sp>
          <p:nvSpPr>
            <p:cNvPr id="9" name="TextBox 9"/>
            <p:cNvSpPr txBox="1"/>
            <p:nvPr/>
          </p:nvSpPr>
          <p:spPr>
            <a:xfrm>
              <a:off x="0" y="0"/>
              <a:ext cx="15849600" cy="5620048"/>
            </a:xfrm>
            <a:prstGeom prst="rect">
              <a:avLst/>
            </a:prstGeom>
          </p:spPr>
          <p:txBody>
            <a:bodyPr lIns="0" tIns="0" rIns="0" bIns="0" rtlCol="0" anchor="ctr"/>
            <a:lstStyle/>
            <a:p>
              <a:pPr algn="l">
                <a:lnSpc>
                  <a:spcPts val="10080"/>
                </a:lnSpc>
              </a:pPr>
              <a:r>
                <a:rPr lang="en-US" sz="8400" b="1">
                  <a:solidFill>
                    <a:srgbClr val="FFFFFF"/>
                  </a:solidFill>
                  <a:latin typeface="Canva Sans Bold"/>
                  <a:ea typeface="Canva Sans Bold"/>
                  <a:cs typeface="Canva Sans Bold"/>
                  <a:sym typeface="Canva Sans Bold"/>
                </a:rPr>
                <a:t>Trouble</a:t>
              </a:r>
            </a:p>
            <a:p>
              <a:pPr algn="l">
                <a:lnSpc>
                  <a:spcPts val="10080"/>
                </a:lnSpc>
              </a:pPr>
              <a:r>
                <a:rPr lang="en-US" sz="8400" b="1">
                  <a:solidFill>
                    <a:srgbClr val="FFFFFF"/>
                  </a:solidFill>
                  <a:latin typeface="Canva Sans Bold"/>
                  <a:ea typeface="Canva Sans Bold"/>
                  <a:cs typeface="Canva Sans Bold"/>
                  <a:sym typeface="Canva Sans Bold"/>
                </a:rPr>
                <a:t>shooting</a:t>
              </a:r>
            </a:p>
            <a:p>
              <a:pPr algn="l">
                <a:lnSpc>
                  <a:spcPts val="10080"/>
                </a:lnSpc>
              </a:pPr>
              <a:endParaRPr lang="en-US" sz="8400" b="1">
                <a:solidFill>
                  <a:srgbClr val="FFFFFF"/>
                </a:solidFill>
                <a:latin typeface="Canva Sans Bold"/>
                <a:ea typeface="Canva Sans Bold"/>
                <a:cs typeface="Canva Sans Bold"/>
                <a:sym typeface="Canva Sans Bold"/>
              </a:endParaRPr>
            </a:p>
          </p:txBody>
        </p:sp>
      </p:grpSp>
      <p:grpSp>
        <p:nvGrpSpPr>
          <p:cNvPr id="10" name="Group 10"/>
          <p:cNvGrpSpPr/>
          <p:nvPr/>
        </p:nvGrpSpPr>
        <p:grpSpPr>
          <a:xfrm>
            <a:off x="914400" y="5212080"/>
            <a:ext cx="11887200" cy="1645920"/>
            <a:chOff x="0" y="0"/>
            <a:chExt cx="15849600" cy="2194560"/>
          </a:xfrm>
        </p:grpSpPr>
        <p:sp>
          <p:nvSpPr>
            <p:cNvPr id="11" name="Freeform 11"/>
            <p:cNvSpPr/>
            <p:nvPr/>
          </p:nvSpPr>
          <p:spPr>
            <a:xfrm>
              <a:off x="0" y="0"/>
              <a:ext cx="15849600" cy="2194560"/>
            </a:xfrm>
            <a:custGeom>
              <a:avLst/>
              <a:gdLst/>
              <a:ahLst/>
              <a:cxnLst/>
              <a:rect l="l" t="t" r="r" b="b"/>
              <a:pathLst>
                <a:path w="15849600" h="2194560">
                  <a:moveTo>
                    <a:pt x="0" y="0"/>
                  </a:moveTo>
                  <a:lnTo>
                    <a:pt x="15849600" y="0"/>
                  </a:lnTo>
                  <a:lnTo>
                    <a:pt x="15849600" y="2194560"/>
                  </a:lnTo>
                  <a:lnTo>
                    <a:pt x="0" y="2194560"/>
                  </a:lnTo>
                  <a:close/>
                </a:path>
              </a:pathLst>
            </a:custGeom>
            <a:blipFill>
              <a:blip r:embed="rId2">
                <a:alphaModFix amt="0"/>
              </a:blip>
              <a:stretch>
                <a:fillRect t="-90725" b="-90725"/>
              </a:stretch>
            </a:blipFill>
          </p:spPr>
          <p:txBody>
            <a:bodyPr/>
            <a:lstStyle/>
            <a:p>
              <a:endParaRPr lang="en-US"/>
            </a:p>
          </p:txBody>
        </p:sp>
        <p:sp>
          <p:nvSpPr>
            <p:cNvPr id="12" name="TextBox 12"/>
            <p:cNvSpPr txBox="1"/>
            <p:nvPr/>
          </p:nvSpPr>
          <p:spPr>
            <a:xfrm>
              <a:off x="0" y="0"/>
              <a:ext cx="15849600" cy="2194560"/>
            </a:xfrm>
            <a:prstGeom prst="rect">
              <a:avLst/>
            </a:prstGeom>
          </p:spPr>
          <p:txBody>
            <a:bodyPr lIns="0" tIns="0" rIns="0" bIns="0" rtlCol="0" anchor="ctr"/>
            <a:lstStyle/>
            <a:p>
              <a:pPr algn="l">
                <a:lnSpc>
                  <a:spcPts val="3600"/>
                </a:lnSpc>
              </a:pPr>
              <a:r>
                <a:rPr lang="en-US" sz="3000">
                  <a:solidFill>
                    <a:srgbClr val="D4E8DA"/>
                  </a:solidFill>
                  <a:latin typeface="Canva Sans"/>
                  <a:ea typeface="Canva Sans"/>
                  <a:cs typeface="Canva Sans"/>
                  <a:sym typeface="Canva Sans"/>
                </a:rPr>
                <a:t>Diagnose and fix the 8 most common</a:t>
              </a:r>
            </a:p>
            <a:p>
              <a:pPr algn="l">
                <a:lnSpc>
                  <a:spcPts val="3600"/>
                </a:lnSpc>
              </a:pPr>
              <a:r>
                <a:rPr lang="en-US" sz="3000">
                  <a:solidFill>
                    <a:srgbClr val="D4E8DA"/>
                  </a:solidFill>
                  <a:latin typeface="Canva Sans"/>
                  <a:ea typeface="Canva Sans"/>
                  <a:cs typeface="Canva Sans"/>
                  <a:sym typeface="Canva Sans"/>
                </a:rPr>
                <a:t>problems you will encounter.</a:t>
              </a:r>
            </a:p>
            <a:p>
              <a:pPr algn="l">
                <a:lnSpc>
                  <a:spcPts val="3600"/>
                </a:lnSpc>
              </a:pPr>
              <a:endParaRPr lang="en-US" sz="3000">
                <a:solidFill>
                  <a:srgbClr val="D4E8DA"/>
                </a:solidFill>
                <a:latin typeface="Canva Sans"/>
                <a:ea typeface="Canva Sans"/>
                <a:cs typeface="Canva Sans"/>
                <a:sym typeface="Canva Sans"/>
              </a:endParaRPr>
            </a:p>
          </p:txBody>
        </p:sp>
      </p:grpSp>
      <p:grpSp>
        <p:nvGrpSpPr>
          <p:cNvPr id="13" name="Group 13"/>
          <p:cNvGrpSpPr/>
          <p:nvPr/>
        </p:nvGrpSpPr>
        <p:grpSpPr>
          <a:xfrm>
            <a:off x="13716000" y="2560320"/>
            <a:ext cx="3291840" cy="3291840"/>
            <a:chOff x="0" y="0"/>
            <a:chExt cx="4389120" cy="4389120"/>
          </a:xfrm>
        </p:grpSpPr>
        <p:sp>
          <p:nvSpPr>
            <p:cNvPr id="14" name="Freeform 14" descr="preencoded.png"/>
            <p:cNvSpPr/>
            <p:nvPr/>
          </p:nvSpPr>
          <p:spPr>
            <a:xfrm>
              <a:off x="0" y="0"/>
              <a:ext cx="4389120" cy="4389120"/>
            </a:xfrm>
            <a:custGeom>
              <a:avLst/>
              <a:gdLst/>
              <a:ahLst/>
              <a:cxnLst/>
              <a:rect l="l" t="t" r="r" b="b"/>
              <a:pathLst>
                <a:path w="4389120" h="4389120">
                  <a:moveTo>
                    <a:pt x="0" y="0"/>
                  </a:moveTo>
                  <a:lnTo>
                    <a:pt x="4389120" y="0"/>
                  </a:lnTo>
                  <a:lnTo>
                    <a:pt x="4389120" y="4389120"/>
                  </a:lnTo>
                  <a:lnTo>
                    <a:pt x="0" y="4389120"/>
                  </a:lnTo>
                  <a:lnTo>
                    <a:pt x="0" y="0"/>
                  </a:lnTo>
                  <a:close/>
                </a:path>
              </a:pathLst>
            </a:custGeom>
            <a:blipFill>
              <a:blip r:embed="rId3"/>
              <a:stretch>
                <a:fillRect/>
              </a:stretch>
            </a:blipFill>
          </p:spPr>
          <p:txBody>
            <a:bodyPr/>
            <a:lstStyle/>
            <a:p>
              <a:endParaRPr lang="en-US"/>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4337691"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Part 5 Troubleshooting: Common Problems &amp; Fixes</a:t>
            </a:r>
          </a:p>
        </p:txBody>
      </p:sp>
      <p:grpSp>
        <p:nvGrpSpPr>
          <p:cNvPr id="6" name="Group 6"/>
          <p:cNvGrpSpPr/>
          <p:nvPr/>
        </p:nvGrpSpPr>
        <p:grpSpPr>
          <a:xfrm>
            <a:off x="411480" y="1459696"/>
            <a:ext cx="8503920" cy="2011680"/>
            <a:chOff x="0" y="0"/>
            <a:chExt cx="11338560" cy="2682240"/>
          </a:xfrm>
        </p:grpSpPr>
        <p:sp>
          <p:nvSpPr>
            <p:cNvPr id="7" name="Freeform 7"/>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8" name="Group 8"/>
          <p:cNvGrpSpPr/>
          <p:nvPr/>
        </p:nvGrpSpPr>
        <p:grpSpPr>
          <a:xfrm>
            <a:off x="411480" y="1459696"/>
            <a:ext cx="128016" cy="2011680"/>
            <a:chOff x="0" y="0"/>
            <a:chExt cx="170688" cy="2682240"/>
          </a:xfrm>
        </p:grpSpPr>
        <p:sp>
          <p:nvSpPr>
            <p:cNvPr id="9" name="Freeform 9"/>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10" name="Group 10"/>
          <p:cNvGrpSpPr/>
          <p:nvPr/>
        </p:nvGrpSpPr>
        <p:grpSpPr>
          <a:xfrm>
            <a:off x="740664" y="1551136"/>
            <a:ext cx="8046720" cy="548640"/>
            <a:chOff x="0" y="0"/>
            <a:chExt cx="10728960" cy="731520"/>
          </a:xfrm>
        </p:grpSpPr>
        <p:sp>
          <p:nvSpPr>
            <p:cNvPr id="11" name="Freeform 11"/>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12" name="TextBox 12"/>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Print not sticking to bed</a:t>
              </a:r>
            </a:p>
          </p:txBody>
        </p:sp>
      </p:grpSp>
      <p:grpSp>
        <p:nvGrpSpPr>
          <p:cNvPr id="13" name="Group 13"/>
          <p:cNvGrpSpPr/>
          <p:nvPr/>
        </p:nvGrpSpPr>
        <p:grpSpPr>
          <a:xfrm>
            <a:off x="740664" y="2118064"/>
            <a:ext cx="8046720" cy="548640"/>
            <a:chOff x="0" y="0"/>
            <a:chExt cx="10728960" cy="731520"/>
          </a:xfrm>
        </p:grpSpPr>
        <p:sp>
          <p:nvSpPr>
            <p:cNvPr id="14" name="Freeform 14"/>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solidFill>
              <a:srgbClr val="FF0000">
                <a:alpha val="0"/>
              </a:srgbClr>
            </a:solidFill>
          </p:spPr>
          <p:txBody>
            <a:bodyPr/>
            <a:lstStyle/>
            <a:p>
              <a:endParaRPr lang="en-US"/>
            </a:p>
          </p:txBody>
        </p:sp>
        <p:sp>
          <p:nvSpPr>
            <p:cNvPr id="15" name="TextBox 15"/>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Bed not level • Nozzle too high • Bed not warm</a:t>
              </a:r>
            </a:p>
          </p:txBody>
        </p:sp>
      </p:grpSp>
      <p:grpSp>
        <p:nvGrpSpPr>
          <p:cNvPr id="16" name="Group 16"/>
          <p:cNvGrpSpPr/>
          <p:nvPr/>
        </p:nvGrpSpPr>
        <p:grpSpPr>
          <a:xfrm>
            <a:off x="740664" y="2666704"/>
            <a:ext cx="8046720" cy="694944"/>
            <a:chOff x="0" y="0"/>
            <a:chExt cx="10728960" cy="926592"/>
          </a:xfrm>
        </p:grpSpPr>
        <p:sp>
          <p:nvSpPr>
            <p:cNvPr id="17" name="Freeform 17"/>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18" name="TextBox 18"/>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Re-level bed. Lower Z-offset. Check bed temp (60 °C for PLA). Clean surface.</a:t>
              </a:r>
            </a:p>
          </p:txBody>
        </p:sp>
      </p:grpSp>
      <p:grpSp>
        <p:nvGrpSpPr>
          <p:cNvPr id="19" name="Group 19"/>
          <p:cNvGrpSpPr/>
          <p:nvPr/>
        </p:nvGrpSpPr>
        <p:grpSpPr>
          <a:xfrm>
            <a:off x="9372600" y="1459696"/>
            <a:ext cx="8503920" cy="2011680"/>
            <a:chOff x="0" y="0"/>
            <a:chExt cx="11338560" cy="2682240"/>
          </a:xfrm>
        </p:grpSpPr>
        <p:sp>
          <p:nvSpPr>
            <p:cNvPr id="20" name="Freeform 20"/>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21" name="Group 21"/>
          <p:cNvGrpSpPr/>
          <p:nvPr/>
        </p:nvGrpSpPr>
        <p:grpSpPr>
          <a:xfrm>
            <a:off x="9372600" y="1459696"/>
            <a:ext cx="128016" cy="2011680"/>
            <a:chOff x="0" y="0"/>
            <a:chExt cx="170688" cy="2682240"/>
          </a:xfrm>
        </p:grpSpPr>
        <p:sp>
          <p:nvSpPr>
            <p:cNvPr id="22" name="Freeform 22"/>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23" name="Group 23"/>
          <p:cNvGrpSpPr/>
          <p:nvPr/>
        </p:nvGrpSpPr>
        <p:grpSpPr>
          <a:xfrm>
            <a:off x="9701784" y="1551136"/>
            <a:ext cx="8046720" cy="548640"/>
            <a:chOff x="0" y="0"/>
            <a:chExt cx="10728960" cy="731520"/>
          </a:xfrm>
        </p:grpSpPr>
        <p:sp>
          <p:nvSpPr>
            <p:cNvPr id="24" name="Freeform 24"/>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25" name="TextBox 25"/>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Stringing between features</a:t>
              </a:r>
            </a:p>
          </p:txBody>
        </p:sp>
      </p:grpSp>
      <p:grpSp>
        <p:nvGrpSpPr>
          <p:cNvPr id="26" name="Group 26"/>
          <p:cNvGrpSpPr/>
          <p:nvPr/>
        </p:nvGrpSpPr>
        <p:grpSpPr>
          <a:xfrm>
            <a:off x="9701784" y="2118064"/>
            <a:ext cx="8046720" cy="548640"/>
            <a:chOff x="0" y="0"/>
            <a:chExt cx="10728960" cy="731520"/>
          </a:xfrm>
        </p:grpSpPr>
        <p:sp>
          <p:nvSpPr>
            <p:cNvPr id="27" name="Freeform 27"/>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28" name="TextBox 28"/>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Nozzle too hot • Low retraction</a:t>
              </a:r>
            </a:p>
          </p:txBody>
        </p:sp>
      </p:grpSp>
      <p:grpSp>
        <p:nvGrpSpPr>
          <p:cNvPr id="29" name="Group 29"/>
          <p:cNvGrpSpPr/>
          <p:nvPr/>
        </p:nvGrpSpPr>
        <p:grpSpPr>
          <a:xfrm>
            <a:off x="9701784" y="2666704"/>
            <a:ext cx="8046720" cy="694944"/>
            <a:chOff x="0" y="0"/>
            <a:chExt cx="10728960" cy="926592"/>
          </a:xfrm>
        </p:grpSpPr>
        <p:sp>
          <p:nvSpPr>
            <p:cNvPr id="30" name="Freeform 30"/>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31" name="TextBox 31"/>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Lower nozzle temp by 5 °C. Increase retraction to 5–6 mm. Run temp tower.</a:t>
              </a:r>
            </a:p>
          </p:txBody>
        </p:sp>
      </p:grpSp>
      <p:grpSp>
        <p:nvGrpSpPr>
          <p:cNvPr id="32" name="Group 32"/>
          <p:cNvGrpSpPr/>
          <p:nvPr/>
        </p:nvGrpSpPr>
        <p:grpSpPr>
          <a:xfrm>
            <a:off x="411480" y="3654256"/>
            <a:ext cx="8503920" cy="2011680"/>
            <a:chOff x="0" y="0"/>
            <a:chExt cx="11338560" cy="2682240"/>
          </a:xfrm>
        </p:grpSpPr>
        <p:sp>
          <p:nvSpPr>
            <p:cNvPr id="33" name="Freeform 33"/>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34" name="Group 34"/>
          <p:cNvGrpSpPr/>
          <p:nvPr/>
        </p:nvGrpSpPr>
        <p:grpSpPr>
          <a:xfrm>
            <a:off x="411480" y="3654256"/>
            <a:ext cx="128016" cy="2011680"/>
            <a:chOff x="0" y="0"/>
            <a:chExt cx="170688" cy="2682240"/>
          </a:xfrm>
        </p:grpSpPr>
        <p:sp>
          <p:nvSpPr>
            <p:cNvPr id="35" name="Freeform 35"/>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36" name="Group 36"/>
          <p:cNvGrpSpPr/>
          <p:nvPr/>
        </p:nvGrpSpPr>
        <p:grpSpPr>
          <a:xfrm>
            <a:off x="740664" y="3745696"/>
            <a:ext cx="8046720" cy="548640"/>
            <a:chOff x="0" y="0"/>
            <a:chExt cx="10728960" cy="731520"/>
          </a:xfrm>
        </p:grpSpPr>
        <p:sp>
          <p:nvSpPr>
            <p:cNvPr id="37" name="Freeform 37"/>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38" name="TextBox 38"/>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Clogged nozzle</a:t>
              </a:r>
            </a:p>
          </p:txBody>
        </p:sp>
      </p:grpSp>
      <p:grpSp>
        <p:nvGrpSpPr>
          <p:cNvPr id="39" name="Group 39"/>
          <p:cNvGrpSpPr/>
          <p:nvPr/>
        </p:nvGrpSpPr>
        <p:grpSpPr>
          <a:xfrm>
            <a:off x="740664" y="4312624"/>
            <a:ext cx="8046720" cy="548640"/>
            <a:chOff x="0" y="0"/>
            <a:chExt cx="10728960" cy="731520"/>
          </a:xfrm>
        </p:grpSpPr>
        <p:sp>
          <p:nvSpPr>
            <p:cNvPr id="40" name="Freeform 40"/>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41" name="TextBox 41"/>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Wrong temp • Debris in filament • Cold pull needed</a:t>
              </a:r>
            </a:p>
          </p:txBody>
        </p:sp>
      </p:grpSp>
      <p:grpSp>
        <p:nvGrpSpPr>
          <p:cNvPr id="42" name="Group 42"/>
          <p:cNvGrpSpPr/>
          <p:nvPr/>
        </p:nvGrpSpPr>
        <p:grpSpPr>
          <a:xfrm>
            <a:off x="740664" y="4861264"/>
            <a:ext cx="8046720" cy="694944"/>
            <a:chOff x="0" y="0"/>
            <a:chExt cx="10728960" cy="926592"/>
          </a:xfrm>
        </p:grpSpPr>
        <p:sp>
          <p:nvSpPr>
            <p:cNvPr id="43" name="Freeform 43"/>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44" name="TextBox 44"/>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Heat to 220 °C and push filament through. Do a cold pull. Replace nozzle if blocked.</a:t>
              </a:r>
            </a:p>
          </p:txBody>
        </p:sp>
      </p:grpSp>
      <p:grpSp>
        <p:nvGrpSpPr>
          <p:cNvPr id="45" name="Group 45"/>
          <p:cNvGrpSpPr/>
          <p:nvPr/>
        </p:nvGrpSpPr>
        <p:grpSpPr>
          <a:xfrm>
            <a:off x="9372600" y="3654256"/>
            <a:ext cx="8503920" cy="2011680"/>
            <a:chOff x="0" y="0"/>
            <a:chExt cx="11338560" cy="2682240"/>
          </a:xfrm>
        </p:grpSpPr>
        <p:sp>
          <p:nvSpPr>
            <p:cNvPr id="46" name="Freeform 46"/>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47" name="Group 47"/>
          <p:cNvGrpSpPr/>
          <p:nvPr/>
        </p:nvGrpSpPr>
        <p:grpSpPr>
          <a:xfrm>
            <a:off x="9372600" y="3654256"/>
            <a:ext cx="128016" cy="2011680"/>
            <a:chOff x="0" y="0"/>
            <a:chExt cx="170688" cy="2682240"/>
          </a:xfrm>
        </p:grpSpPr>
        <p:sp>
          <p:nvSpPr>
            <p:cNvPr id="48" name="Freeform 48"/>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49" name="Group 49"/>
          <p:cNvGrpSpPr/>
          <p:nvPr/>
        </p:nvGrpSpPr>
        <p:grpSpPr>
          <a:xfrm>
            <a:off x="9701784" y="3745696"/>
            <a:ext cx="8046720" cy="548640"/>
            <a:chOff x="0" y="0"/>
            <a:chExt cx="10728960" cy="731520"/>
          </a:xfrm>
        </p:grpSpPr>
        <p:sp>
          <p:nvSpPr>
            <p:cNvPr id="50" name="Freeform 50"/>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51" name="TextBox 51"/>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Layer shifting</a:t>
              </a:r>
            </a:p>
          </p:txBody>
        </p:sp>
      </p:grpSp>
      <p:grpSp>
        <p:nvGrpSpPr>
          <p:cNvPr id="52" name="Group 52"/>
          <p:cNvGrpSpPr/>
          <p:nvPr/>
        </p:nvGrpSpPr>
        <p:grpSpPr>
          <a:xfrm>
            <a:off x="9701784" y="4312624"/>
            <a:ext cx="8046720" cy="548640"/>
            <a:chOff x="0" y="0"/>
            <a:chExt cx="10728960" cy="731520"/>
          </a:xfrm>
        </p:grpSpPr>
        <p:sp>
          <p:nvSpPr>
            <p:cNvPr id="53" name="Freeform 53"/>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54" name="TextBox 54"/>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Loose belt • Print speed too fast • Obstruction</a:t>
              </a:r>
            </a:p>
          </p:txBody>
        </p:sp>
      </p:grpSp>
      <p:grpSp>
        <p:nvGrpSpPr>
          <p:cNvPr id="55" name="Group 55"/>
          <p:cNvGrpSpPr/>
          <p:nvPr/>
        </p:nvGrpSpPr>
        <p:grpSpPr>
          <a:xfrm>
            <a:off x="9701784" y="4861264"/>
            <a:ext cx="8046720" cy="694944"/>
            <a:chOff x="0" y="0"/>
            <a:chExt cx="10728960" cy="926592"/>
          </a:xfrm>
        </p:grpSpPr>
        <p:sp>
          <p:nvSpPr>
            <p:cNvPr id="56" name="Freeform 56"/>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57" name="TextBox 57"/>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Tension X and Y belts. Reduce speed to 40 mm/s. Check for obstructions.</a:t>
              </a:r>
            </a:p>
          </p:txBody>
        </p:sp>
      </p:grpSp>
      <p:grpSp>
        <p:nvGrpSpPr>
          <p:cNvPr id="58" name="Group 58"/>
          <p:cNvGrpSpPr/>
          <p:nvPr/>
        </p:nvGrpSpPr>
        <p:grpSpPr>
          <a:xfrm>
            <a:off x="411480" y="5848816"/>
            <a:ext cx="8503920" cy="2011680"/>
            <a:chOff x="0" y="0"/>
            <a:chExt cx="11338560" cy="2682240"/>
          </a:xfrm>
        </p:grpSpPr>
        <p:sp>
          <p:nvSpPr>
            <p:cNvPr id="59" name="Freeform 59"/>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60" name="Group 60"/>
          <p:cNvGrpSpPr/>
          <p:nvPr/>
        </p:nvGrpSpPr>
        <p:grpSpPr>
          <a:xfrm>
            <a:off x="411480" y="5848816"/>
            <a:ext cx="128016" cy="2011680"/>
            <a:chOff x="0" y="0"/>
            <a:chExt cx="170688" cy="2682240"/>
          </a:xfrm>
        </p:grpSpPr>
        <p:sp>
          <p:nvSpPr>
            <p:cNvPr id="61" name="Freeform 61"/>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62" name="Group 62"/>
          <p:cNvGrpSpPr/>
          <p:nvPr/>
        </p:nvGrpSpPr>
        <p:grpSpPr>
          <a:xfrm>
            <a:off x="740664" y="5940256"/>
            <a:ext cx="8046720" cy="548640"/>
            <a:chOff x="0" y="0"/>
            <a:chExt cx="10728960" cy="731520"/>
          </a:xfrm>
        </p:grpSpPr>
        <p:sp>
          <p:nvSpPr>
            <p:cNvPr id="63" name="Freeform 63"/>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64" name="TextBox 64"/>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Warping / corners lifting</a:t>
              </a:r>
            </a:p>
          </p:txBody>
        </p:sp>
      </p:grpSp>
      <p:grpSp>
        <p:nvGrpSpPr>
          <p:cNvPr id="65" name="Group 65"/>
          <p:cNvGrpSpPr/>
          <p:nvPr/>
        </p:nvGrpSpPr>
        <p:grpSpPr>
          <a:xfrm>
            <a:off x="740664" y="6507184"/>
            <a:ext cx="8046720" cy="548640"/>
            <a:chOff x="0" y="0"/>
            <a:chExt cx="10728960" cy="731520"/>
          </a:xfrm>
        </p:grpSpPr>
        <p:sp>
          <p:nvSpPr>
            <p:cNvPr id="66" name="Freeform 66"/>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67" name="TextBox 67"/>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Bed too cold • PLA cooling too fast • No adhesion</a:t>
              </a:r>
            </a:p>
          </p:txBody>
        </p:sp>
      </p:grpSp>
      <p:grpSp>
        <p:nvGrpSpPr>
          <p:cNvPr id="68" name="Group 68"/>
          <p:cNvGrpSpPr/>
          <p:nvPr/>
        </p:nvGrpSpPr>
        <p:grpSpPr>
          <a:xfrm>
            <a:off x="740664" y="7055824"/>
            <a:ext cx="8046720" cy="694944"/>
            <a:chOff x="0" y="0"/>
            <a:chExt cx="10728960" cy="926592"/>
          </a:xfrm>
        </p:grpSpPr>
        <p:sp>
          <p:nvSpPr>
            <p:cNvPr id="69" name="Freeform 69"/>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70" name="TextBox 70"/>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Increase bed temp to 65 °C. Add brim in Cura. Clean bed with IPA.</a:t>
              </a:r>
            </a:p>
          </p:txBody>
        </p:sp>
      </p:grpSp>
      <p:grpSp>
        <p:nvGrpSpPr>
          <p:cNvPr id="71" name="Group 71"/>
          <p:cNvGrpSpPr/>
          <p:nvPr/>
        </p:nvGrpSpPr>
        <p:grpSpPr>
          <a:xfrm>
            <a:off x="9372600" y="5848816"/>
            <a:ext cx="8503920" cy="2011680"/>
            <a:chOff x="0" y="0"/>
            <a:chExt cx="11338560" cy="2682240"/>
          </a:xfrm>
        </p:grpSpPr>
        <p:sp>
          <p:nvSpPr>
            <p:cNvPr id="72" name="Freeform 72"/>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73" name="Group 73"/>
          <p:cNvGrpSpPr/>
          <p:nvPr/>
        </p:nvGrpSpPr>
        <p:grpSpPr>
          <a:xfrm>
            <a:off x="9372600" y="5848816"/>
            <a:ext cx="128016" cy="2011680"/>
            <a:chOff x="0" y="0"/>
            <a:chExt cx="170688" cy="2682240"/>
          </a:xfrm>
        </p:grpSpPr>
        <p:sp>
          <p:nvSpPr>
            <p:cNvPr id="74" name="Freeform 74"/>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75" name="Group 75"/>
          <p:cNvGrpSpPr/>
          <p:nvPr/>
        </p:nvGrpSpPr>
        <p:grpSpPr>
          <a:xfrm>
            <a:off x="9701784" y="5940256"/>
            <a:ext cx="8046720" cy="548640"/>
            <a:chOff x="0" y="0"/>
            <a:chExt cx="10728960" cy="731520"/>
          </a:xfrm>
        </p:grpSpPr>
        <p:sp>
          <p:nvSpPr>
            <p:cNvPr id="76" name="Freeform 76"/>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77" name="TextBox 77"/>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Under-extrusion</a:t>
              </a:r>
            </a:p>
          </p:txBody>
        </p:sp>
      </p:grpSp>
      <p:grpSp>
        <p:nvGrpSpPr>
          <p:cNvPr id="78" name="Group 78"/>
          <p:cNvGrpSpPr/>
          <p:nvPr/>
        </p:nvGrpSpPr>
        <p:grpSpPr>
          <a:xfrm>
            <a:off x="9701784" y="6507184"/>
            <a:ext cx="8046720" cy="548640"/>
            <a:chOff x="0" y="0"/>
            <a:chExt cx="10728960" cy="731520"/>
          </a:xfrm>
        </p:grpSpPr>
        <p:sp>
          <p:nvSpPr>
            <p:cNvPr id="79" name="Freeform 79"/>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80" name="TextBox 80"/>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Extruder skipping • Partial clog • Temp too low</a:t>
              </a:r>
            </a:p>
          </p:txBody>
        </p:sp>
      </p:grpSp>
      <p:grpSp>
        <p:nvGrpSpPr>
          <p:cNvPr id="81" name="Group 81"/>
          <p:cNvGrpSpPr/>
          <p:nvPr/>
        </p:nvGrpSpPr>
        <p:grpSpPr>
          <a:xfrm>
            <a:off x="9701784" y="7055824"/>
            <a:ext cx="8046720" cy="694944"/>
            <a:chOff x="0" y="0"/>
            <a:chExt cx="10728960" cy="926592"/>
          </a:xfrm>
        </p:grpSpPr>
        <p:sp>
          <p:nvSpPr>
            <p:cNvPr id="82" name="Freeform 82"/>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83" name="TextBox 83"/>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Check extruder tension spring. Clean PTFE tube. Raise nozzle temp 5 °C.</a:t>
              </a:r>
            </a:p>
          </p:txBody>
        </p:sp>
      </p:grpSp>
      <p:grpSp>
        <p:nvGrpSpPr>
          <p:cNvPr id="84" name="Group 84"/>
          <p:cNvGrpSpPr/>
          <p:nvPr/>
        </p:nvGrpSpPr>
        <p:grpSpPr>
          <a:xfrm>
            <a:off x="411480" y="8043376"/>
            <a:ext cx="8503920" cy="2011680"/>
            <a:chOff x="0" y="0"/>
            <a:chExt cx="11338560" cy="2682240"/>
          </a:xfrm>
        </p:grpSpPr>
        <p:sp>
          <p:nvSpPr>
            <p:cNvPr id="85" name="Freeform 85"/>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86" name="Group 86"/>
          <p:cNvGrpSpPr/>
          <p:nvPr/>
        </p:nvGrpSpPr>
        <p:grpSpPr>
          <a:xfrm>
            <a:off x="411480" y="8043376"/>
            <a:ext cx="128016" cy="2011680"/>
            <a:chOff x="0" y="0"/>
            <a:chExt cx="170688" cy="2682240"/>
          </a:xfrm>
        </p:grpSpPr>
        <p:sp>
          <p:nvSpPr>
            <p:cNvPr id="87" name="Freeform 87"/>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88" name="Group 88"/>
          <p:cNvGrpSpPr/>
          <p:nvPr/>
        </p:nvGrpSpPr>
        <p:grpSpPr>
          <a:xfrm>
            <a:off x="740664" y="8134816"/>
            <a:ext cx="8046720" cy="548640"/>
            <a:chOff x="0" y="0"/>
            <a:chExt cx="10728960" cy="731520"/>
          </a:xfrm>
        </p:grpSpPr>
        <p:sp>
          <p:nvSpPr>
            <p:cNvPr id="89" name="Freeform 89"/>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90" name="TextBox 90"/>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Elephant's foot (1st layer spreads)</a:t>
              </a:r>
            </a:p>
          </p:txBody>
        </p:sp>
      </p:grpSp>
      <p:grpSp>
        <p:nvGrpSpPr>
          <p:cNvPr id="91" name="Group 91"/>
          <p:cNvGrpSpPr/>
          <p:nvPr/>
        </p:nvGrpSpPr>
        <p:grpSpPr>
          <a:xfrm>
            <a:off x="740664" y="8701744"/>
            <a:ext cx="8046720" cy="548640"/>
            <a:chOff x="0" y="0"/>
            <a:chExt cx="10728960" cy="731520"/>
          </a:xfrm>
        </p:grpSpPr>
        <p:sp>
          <p:nvSpPr>
            <p:cNvPr id="92" name="Freeform 92"/>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93" name="TextBox 93"/>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Nozzle too close to bed • Bed too hot</a:t>
              </a:r>
            </a:p>
          </p:txBody>
        </p:sp>
      </p:grpSp>
      <p:grpSp>
        <p:nvGrpSpPr>
          <p:cNvPr id="94" name="Group 94"/>
          <p:cNvGrpSpPr/>
          <p:nvPr/>
        </p:nvGrpSpPr>
        <p:grpSpPr>
          <a:xfrm>
            <a:off x="740664" y="9250384"/>
            <a:ext cx="8046720" cy="694944"/>
            <a:chOff x="0" y="0"/>
            <a:chExt cx="10728960" cy="926592"/>
          </a:xfrm>
        </p:grpSpPr>
        <p:sp>
          <p:nvSpPr>
            <p:cNvPr id="95" name="Freeform 95"/>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96" name="TextBox 96"/>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Raise Z-offset slightly. Lower bed temp to 55 °C.</a:t>
              </a:r>
            </a:p>
          </p:txBody>
        </p:sp>
      </p:grpSp>
      <p:grpSp>
        <p:nvGrpSpPr>
          <p:cNvPr id="97" name="Group 97"/>
          <p:cNvGrpSpPr/>
          <p:nvPr/>
        </p:nvGrpSpPr>
        <p:grpSpPr>
          <a:xfrm>
            <a:off x="9372600" y="8043376"/>
            <a:ext cx="8503920" cy="2011680"/>
            <a:chOff x="0" y="0"/>
            <a:chExt cx="11338560" cy="2682240"/>
          </a:xfrm>
        </p:grpSpPr>
        <p:sp>
          <p:nvSpPr>
            <p:cNvPr id="98" name="Freeform 98"/>
            <p:cNvSpPr/>
            <p:nvPr/>
          </p:nvSpPr>
          <p:spPr>
            <a:xfrm>
              <a:off x="0" y="0"/>
              <a:ext cx="11338560" cy="2682240"/>
            </a:xfrm>
            <a:custGeom>
              <a:avLst/>
              <a:gdLst/>
              <a:ahLst/>
              <a:cxnLst/>
              <a:rect l="l" t="t" r="r" b="b"/>
              <a:pathLst>
                <a:path w="11338560" h="2682240">
                  <a:moveTo>
                    <a:pt x="0" y="0"/>
                  </a:moveTo>
                  <a:lnTo>
                    <a:pt x="11338560" y="0"/>
                  </a:lnTo>
                  <a:lnTo>
                    <a:pt x="11338560" y="2682240"/>
                  </a:lnTo>
                  <a:lnTo>
                    <a:pt x="0" y="2682240"/>
                  </a:lnTo>
                  <a:close/>
                </a:path>
              </a:pathLst>
            </a:custGeom>
            <a:solidFill>
              <a:srgbClr val="FFFFFF"/>
            </a:solidFill>
          </p:spPr>
          <p:txBody>
            <a:bodyPr/>
            <a:lstStyle/>
            <a:p>
              <a:endParaRPr lang="en-US"/>
            </a:p>
          </p:txBody>
        </p:sp>
      </p:grpSp>
      <p:grpSp>
        <p:nvGrpSpPr>
          <p:cNvPr id="99" name="Group 99"/>
          <p:cNvGrpSpPr/>
          <p:nvPr/>
        </p:nvGrpSpPr>
        <p:grpSpPr>
          <a:xfrm>
            <a:off x="9372600" y="8043376"/>
            <a:ext cx="128016" cy="2011680"/>
            <a:chOff x="0" y="0"/>
            <a:chExt cx="170688" cy="2682240"/>
          </a:xfrm>
        </p:grpSpPr>
        <p:sp>
          <p:nvSpPr>
            <p:cNvPr id="100" name="Freeform 100"/>
            <p:cNvSpPr/>
            <p:nvPr/>
          </p:nvSpPr>
          <p:spPr>
            <a:xfrm>
              <a:off x="0" y="0"/>
              <a:ext cx="170688" cy="2682240"/>
            </a:xfrm>
            <a:custGeom>
              <a:avLst/>
              <a:gdLst/>
              <a:ahLst/>
              <a:cxnLst/>
              <a:rect l="l" t="t" r="r" b="b"/>
              <a:pathLst>
                <a:path w="170688" h="2682240">
                  <a:moveTo>
                    <a:pt x="0" y="0"/>
                  </a:moveTo>
                  <a:lnTo>
                    <a:pt x="170688" y="0"/>
                  </a:lnTo>
                  <a:lnTo>
                    <a:pt x="170688" y="2682240"/>
                  </a:lnTo>
                  <a:lnTo>
                    <a:pt x="0" y="2682240"/>
                  </a:lnTo>
                  <a:close/>
                </a:path>
              </a:pathLst>
            </a:custGeom>
            <a:solidFill>
              <a:srgbClr val="E07B39"/>
            </a:solidFill>
          </p:spPr>
          <p:txBody>
            <a:bodyPr/>
            <a:lstStyle/>
            <a:p>
              <a:endParaRPr lang="en-US"/>
            </a:p>
          </p:txBody>
        </p:sp>
      </p:grpSp>
      <p:grpSp>
        <p:nvGrpSpPr>
          <p:cNvPr id="101" name="Group 101"/>
          <p:cNvGrpSpPr/>
          <p:nvPr/>
        </p:nvGrpSpPr>
        <p:grpSpPr>
          <a:xfrm>
            <a:off x="9701784" y="8134816"/>
            <a:ext cx="8046720" cy="548640"/>
            <a:chOff x="0" y="0"/>
            <a:chExt cx="10728960" cy="731520"/>
          </a:xfrm>
        </p:grpSpPr>
        <p:sp>
          <p:nvSpPr>
            <p:cNvPr id="102" name="Freeform 102"/>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103" name="TextBox 103"/>
            <p:cNvSpPr txBox="1"/>
            <p:nvPr/>
          </p:nvSpPr>
          <p:spPr>
            <a:xfrm>
              <a:off x="0" y="0"/>
              <a:ext cx="10728960" cy="731520"/>
            </a:xfrm>
            <a:prstGeom prst="rect">
              <a:avLst/>
            </a:prstGeom>
          </p:spPr>
          <p:txBody>
            <a:bodyPr lIns="0" tIns="0" rIns="0" bIns="0" rtlCol="0" anchor="ctr"/>
            <a:lstStyle/>
            <a:p>
              <a:pPr algn="l">
                <a:lnSpc>
                  <a:spcPts val="2520"/>
                </a:lnSpc>
              </a:pPr>
              <a:r>
                <a:rPr lang="en-US" sz="2100" b="1">
                  <a:solidFill>
                    <a:srgbClr val="1A2B1E"/>
                  </a:solidFill>
                  <a:latin typeface="Canva Sans Bold"/>
                  <a:ea typeface="Canva Sans Bold"/>
                  <a:cs typeface="Canva Sans Bold"/>
                  <a:sym typeface="Canva Sans Bold"/>
                </a:rPr>
                <a:t>Visible layer lines / poor surface</a:t>
              </a:r>
            </a:p>
          </p:txBody>
        </p:sp>
      </p:grpSp>
      <p:grpSp>
        <p:nvGrpSpPr>
          <p:cNvPr id="104" name="Group 104"/>
          <p:cNvGrpSpPr/>
          <p:nvPr/>
        </p:nvGrpSpPr>
        <p:grpSpPr>
          <a:xfrm>
            <a:off x="9701784" y="8701744"/>
            <a:ext cx="8046720" cy="548640"/>
            <a:chOff x="0" y="0"/>
            <a:chExt cx="10728960" cy="731520"/>
          </a:xfrm>
        </p:grpSpPr>
        <p:sp>
          <p:nvSpPr>
            <p:cNvPr id="105" name="Freeform 105"/>
            <p:cNvSpPr/>
            <p:nvPr/>
          </p:nvSpPr>
          <p:spPr>
            <a:xfrm>
              <a:off x="0" y="0"/>
              <a:ext cx="10728960" cy="731520"/>
            </a:xfrm>
            <a:custGeom>
              <a:avLst/>
              <a:gdLst/>
              <a:ahLst/>
              <a:cxnLst/>
              <a:rect l="l" t="t" r="r" b="b"/>
              <a:pathLst>
                <a:path w="10728960" h="731520">
                  <a:moveTo>
                    <a:pt x="0" y="0"/>
                  </a:moveTo>
                  <a:lnTo>
                    <a:pt x="10728960" y="0"/>
                  </a:lnTo>
                  <a:lnTo>
                    <a:pt x="10728960" y="731520"/>
                  </a:lnTo>
                  <a:lnTo>
                    <a:pt x="0" y="731520"/>
                  </a:lnTo>
                  <a:close/>
                </a:path>
              </a:pathLst>
            </a:custGeom>
            <a:blipFill>
              <a:blip r:embed="rId2">
                <a:alphaModFix amt="0"/>
              </a:blip>
              <a:stretch>
                <a:fillRect t="-235780" b="-235780"/>
              </a:stretch>
            </a:blipFill>
          </p:spPr>
          <p:txBody>
            <a:bodyPr/>
            <a:lstStyle/>
            <a:p>
              <a:endParaRPr lang="en-US"/>
            </a:p>
          </p:txBody>
        </p:sp>
        <p:sp>
          <p:nvSpPr>
            <p:cNvPr id="106" name="TextBox 106"/>
            <p:cNvSpPr txBox="1"/>
            <p:nvPr/>
          </p:nvSpPr>
          <p:spPr>
            <a:xfrm>
              <a:off x="0" y="0"/>
              <a:ext cx="1072896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Causes: Layer height too high • Speed too fast</a:t>
              </a:r>
            </a:p>
          </p:txBody>
        </p:sp>
      </p:grpSp>
      <p:grpSp>
        <p:nvGrpSpPr>
          <p:cNvPr id="107" name="Group 107"/>
          <p:cNvGrpSpPr/>
          <p:nvPr/>
        </p:nvGrpSpPr>
        <p:grpSpPr>
          <a:xfrm>
            <a:off x="9701784" y="9250384"/>
            <a:ext cx="8046720" cy="694944"/>
            <a:chOff x="0" y="0"/>
            <a:chExt cx="10728960" cy="926592"/>
          </a:xfrm>
        </p:grpSpPr>
        <p:sp>
          <p:nvSpPr>
            <p:cNvPr id="108" name="Freeform 108"/>
            <p:cNvSpPr/>
            <p:nvPr/>
          </p:nvSpPr>
          <p:spPr>
            <a:xfrm>
              <a:off x="0" y="0"/>
              <a:ext cx="10728960" cy="926592"/>
            </a:xfrm>
            <a:custGeom>
              <a:avLst/>
              <a:gdLst/>
              <a:ahLst/>
              <a:cxnLst/>
              <a:rect l="l" t="t" r="r" b="b"/>
              <a:pathLst>
                <a:path w="10728960" h="926592">
                  <a:moveTo>
                    <a:pt x="0" y="0"/>
                  </a:moveTo>
                  <a:lnTo>
                    <a:pt x="10728960" y="0"/>
                  </a:lnTo>
                  <a:lnTo>
                    <a:pt x="10728960" y="926592"/>
                  </a:lnTo>
                  <a:lnTo>
                    <a:pt x="0" y="926592"/>
                  </a:lnTo>
                  <a:close/>
                </a:path>
              </a:pathLst>
            </a:custGeom>
            <a:blipFill>
              <a:blip r:embed="rId2">
                <a:alphaModFix amt="0"/>
              </a:blip>
              <a:stretch>
                <a:fillRect t="-175616" b="-175616"/>
              </a:stretch>
            </a:blipFill>
          </p:spPr>
          <p:txBody>
            <a:bodyPr/>
            <a:lstStyle/>
            <a:p>
              <a:endParaRPr lang="en-US"/>
            </a:p>
          </p:txBody>
        </p:sp>
        <p:sp>
          <p:nvSpPr>
            <p:cNvPr id="109" name="TextBox 109"/>
            <p:cNvSpPr txBox="1"/>
            <p:nvPr/>
          </p:nvSpPr>
          <p:spPr>
            <a:xfrm>
              <a:off x="0" y="0"/>
              <a:ext cx="10728960" cy="926592"/>
            </a:xfrm>
            <a:prstGeom prst="rect">
              <a:avLst/>
            </a:prstGeom>
          </p:spPr>
          <p:txBody>
            <a:bodyPr lIns="0" tIns="0" rIns="0" bIns="0" rtlCol="0" anchor="ctr"/>
            <a:lstStyle/>
            <a:p>
              <a:pPr algn="l">
                <a:lnSpc>
                  <a:spcPts val="2039"/>
                </a:lnSpc>
              </a:pPr>
              <a:r>
                <a:rPr lang="en-US" sz="1700" b="1">
                  <a:solidFill>
                    <a:srgbClr val="4A8C5C"/>
                  </a:solidFill>
                  <a:latin typeface="Canva Sans Bold"/>
                  <a:ea typeface="Canva Sans Bold"/>
                  <a:cs typeface="Canva Sans Bold"/>
                  <a:sym typeface="Canva Sans Bold"/>
                </a:rPr>
                <a:t>Fix: Reduce layer height to 0.1–0.15 mm. Slow outer walls to 25–30 mm/s.</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rot="-3739">
            <a:off x="686" y="-11192"/>
            <a:ext cx="18286628" cy="1271611"/>
            <a:chOff x="0" y="0"/>
            <a:chExt cx="4816231" cy="334910"/>
          </a:xfrm>
        </p:grpSpPr>
        <p:sp>
          <p:nvSpPr>
            <p:cNvPr id="3" name="Freeform 3"/>
            <p:cNvSpPr/>
            <p:nvPr/>
          </p:nvSpPr>
          <p:spPr>
            <a:xfrm>
              <a:off x="0" y="0"/>
              <a:ext cx="4816231" cy="334910"/>
            </a:xfrm>
            <a:custGeom>
              <a:avLst/>
              <a:gdLst/>
              <a:ahLst/>
              <a:cxnLst/>
              <a:rect l="l" t="t" r="r" b="b"/>
              <a:pathLst>
                <a:path w="4816231" h="334910">
                  <a:moveTo>
                    <a:pt x="0" y="0"/>
                  </a:moveTo>
                  <a:lnTo>
                    <a:pt x="4816231" y="0"/>
                  </a:lnTo>
                  <a:lnTo>
                    <a:pt x="4816231" y="334910"/>
                  </a:lnTo>
                  <a:lnTo>
                    <a:pt x="0" y="334910"/>
                  </a:lnTo>
                  <a:close/>
                </a:path>
              </a:pathLst>
            </a:custGeom>
            <a:solidFill>
              <a:srgbClr val="FF0000"/>
            </a:solidFill>
          </p:spPr>
          <p:txBody>
            <a:bodyPr/>
            <a:lstStyle/>
            <a:p>
              <a:endParaRPr lang="en-US"/>
            </a:p>
          </p:txBody>
        </p:sp>
        <p:sp>
          <p:nvSpPr>
            <p:cNvPr id="4" name="TextBox 4"/>
            <p:cNvSpPr txBox="1"/>
            <p:nvPr/>
          </p:nvSpPr>
          <p:spPr>
            <a:xfrm>
              <a:off x="0" y="-38100"/>
              <a:ext cx="4816231" cy="373010"/>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0" y="238731"/>
            <a:ext cx="19341283" cy="695566"/>
          </a:xfrm>
          <a:prstGeom prst="rect">
            <a:avLst/>
          </a:prstGeom>
        </p:spPr>
        <p:txBody>
          <a:bodyPr lIns="0" tIns="0" rIns="0" bIns="0" rtlCol="0" anchor="t">
            <a:spAutoFit/>
          </a:bodyPr>
          <a:lstStyle/>
          <a:p>
            <a:pPr algn="ctr">
              <a:lnSpc>
                <a:spcPts val="5761"/>
              </a:lnSpc>
              <a:spcBef>
                <a:spcPct val="0"/>
              </a:spcBef>
            </a:pPr>
            <a:r>
              <a:rPr lang="en-US" sz="4115" b="1">
                <a:solidFill>
                  <a:srgbClr val="FFFFFF"/>
                </a:solidFill>
                <a:latin typeface="Canva Sans Bold"/>
                <a:ea typeface="Canva Sans Bold"/>
                <a:cs typeface="Canva Sans Bold"/>
                <a:sym typeface="Canva Sans Bold"/>
              </a:rPr>
              <a:t>Do NOT Forget! </a:t>
            </a:r>
          </a:p>
        </p:txBody>
      </p:sp>
      <p:grpSp>
        <p:nvGrpSpPr>
          <p:cNvPr id="6" name="Group 6"/>
          <p:cNvGrpSpPr/>
          <p:nvPr/>
        </p:nvGrpSpPr>
        <p:grpSpPr>
          <a:xfrm>
            <a:off x="411480" y="1561810"/>
            <a:ext cx="5486400" cy="3749040"/>
            <a:chOff x="0" y="0"/>
            <a:chExt cx="7315200" cy="4998720"/>
          </a:xfrm>
        </p:grpSpPr>
        <p:sp>
          <p:nvSpPr>
            <p:cNvPr id="7" name="Freeform 7"/>
            <p:cNvSpPr/>
            <p:nvPr/>
          </p:nvSpPr>
          <p:spPr>
            <a:xfrm>
              <a:off x="0" y="0"/>
              <a:ext cx="7315200" cy="4998720"/>
            </a:xfrm>
            <a:custGeom>
              <a:avLst/>
              <a:gdLst/>
              <a:ahLst/>
              <a:cxnLst/>
              <a:rect l="l" t="t" r="r" b="b"/>
              <a:pathLst>
                <a:path w="7315200" h="4998720">
                  <a:moveTo>
                    <a:pt x="0" y="0"/>
                  </a:moveTo>
                  <a:lnTo>
                    <a:pt x="7315200" y="0"/>
                  </a:lnTo>
                  <a:lnTo>
                    <a:pt x="7315200" y="4998720"/>
                  </a:lnTo>
                  <a:lnTo>
                    <a:pt x="0" y="4998720"/>
                  </a:lnTo>
                  <a:close/>
                </a:path>
              </a:pathLst>
            </a:custGeom>
            <a:solidFill>
              <a:srgbClr val="1F5C2E"/>
            </a:solidFill>
          </p:spPr>
          <p:txBody>
            <a:bodyPr/>
            <a:lstStyle/>
            <a:p>
              <a:endParaRPr lang="en-US"/>
            </a:p>
          </p:txBody>
        </p:sp>
      </p:grpSp>
      <p:grpSp>
        <p:nvGrpSpPr>
          <p:cNvPr id="8" name="Group 8"/>
          <p:cNvGrpSpPr/>
          <p:nvPr/>
        </p:nvGrpSpPr>
        <p:grpSpPr>
          <a:xfrm>
            <a:off x="594360" y="1634962"/>
            <a:ext cx="5120640" cy="548640"/>
            <a:chOff x="0" y="0"/>
            <a:chExt cx="6827520" cy="731520"/>
          </a:xfrm>
        </p:grpSpPr>
        <p:sp>
          <p:nvSpPr>
            <p:cNvPr id="9" name="Freeform 9"/>
            <p:cNvSpPr/>
            <p:nvPr/>
          </p:nvSpPr>
          <p:spPr>
            <a:xfrm>
              <a:off x="0" y="0"/>
              <a:ext cx="6827520" cy="731520"/>
            </a:xfrm>
            <a:custGeom>
              <a:avLst/>
              <a:gdLst/>
              <a:ahLst/>
              <a:cxnLst/>
              <a:rect l="l" t="t" r="r" b="b"/>
              <a:pathLst>
                <a:path w="6827520" h="731520">
                  <a:moveTo>
                    <a:pt x="0" y="0"/>
                  </a:moveTo>
                  <a:lnTo>
                    <a:pt x="6827520" y="0"/>
                  </a:lnTo>
                  <a:lnTo>
                    <a:pt x="6827520" y="731520"/>
                  </a:lnTo>
                  <a:lnTo>
                    <a:pt x="0" y="731520"/>
                  </a:lnTo>
                  <a:close/>
                </a:path>
              </a:pathLst>
            </a:custGeom>
            <a:blipFill>
              <a:blip r:embed="rId2">
                <a:alphaModFix amt="0"/>
              </a:blip>
              <a:stretch>
                <a:fillRect t="-131860" b="-131860"/>
              </a:stretch>
            </a:blipFill>
          </p:spPr>
          <p:txBody>
            <a:bodyPr/>
            <a:lstStyle/>
            <a:p>
              <a:endParaRPr lang="en-US"/>
            </a:p>
          </p:txBody>
        </p:sp>
        <p:sp>
          <p:nvSpPr>
            <p:cNvPr id="10" name="TextBox 10"/>
            <p:cNvSpPr txBox="1"/>
            <p:nvPr/>
          </p:nvSpPr>
          <p:spPr>
            <a:xfrm>
              <a:off x="0" y="0"/>
              <a:ext cx="6827520" cy="731520"/>
            </a:xfrm>
            <a:prstGeom prst="rect">
              <a:avLst/>
            </a:prstGeom>
          </p:spPr>
          <p:txBody>
            <a:bodyPr lIns="0" tIns="0" rIns="0" bIns="0" rtlCol="0" anchor="ctr"/>
            <a:lstStyle/>
            <a:p>
              <a:pPr algn="l">
                <a:lnSpc>
                  <a:spcPts val="2640"/>
                </a:lnSpc>
              </a:pPr>
              <a:r>
                <a:rPr lang="en-US" sz="2200" b="1">
                  <a:solidFill>
                    <a:srgbClr val="E8F5E9"/>
                  </a:solidFill>
                  <a:latin typeface="Canva Sans Bold"/>
                  <a:ea typeface="Canva Sans Bold"/>
                  <a:cs typeface="Canva Sans Bold"/>
                  <a:sym typeface="Canva Sans Bold"/>
                </a:rPr>
                <a:t>PLA Temperatures</a:t>
              </a:r>
            </a:p>
          </p:txBody>
        </p:sp>
      </p:grpSp>
      <p:grpSp>
        <p:nvGrpSpPr>
          <p:cNvPr id="11" name="Group 11"/>
          <p:cNvGrpSpPr/>
          <p:nvPr/>
        </p:nvGrpSpPr>
        <p:grpSpPr>
          <a:xfrm>
            <a:off x="594360" y="2366482"/>
            <a:ext cx="2194560" cy="548640"/>
            <a:chOff x="0" y="0"/>
            <a:chExt cx="2926080" cy="731520"/>
          </a:xfrm>
        </p:grpSpPr>
        <p:sp>
          <p:nvSpPr>
            <p:cNvPr id="12" name="Freeform 12"/>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13" name="TextBox 13"/>
            <p:cNvSpPr txBox="1"/>
            <p:nvPr/>
          </p:nvSpPr>
          <p:spPr>
            <a:xfrm>
              <a:off x="0" y="0"/>
              <a:ext cx="2926080" cy="731520"/>
            </a:xfrm>
            <a:prstGeom prst="rect">
              <a:avLst/>
            </a:prstGeom>
          </p:spPr>
          <p:txBody>
            <a:bodyPr lIns="0" tIns="0" rIns="0" bIns="0" rtlCol="0" anchor="ctr"/>
            <a:lstStyle/>
            <a:p>
              <a:pPr algn="l">
                <a:lnSpc>
                  <a:spcPts val="2280"/>
                </a:lnSpc>
              </a:pPr>
              <a:r>
                <a:rPr lang="en-US" sz="1900" b="1">
                  <a:solidFill>
                    <a:srgbClr val="E8F5E9"/>
                  </a:solidFill>
                  <a:latin typeface="Canva Sans Bold"/>
                  <a:ea typeface="Canva Sans Bold"/>
                  <a:cs typeface="Canva Sans Bold"/>
                  <a:sym typeface="Canva Sans Bold"/>
                </a:rPr>
                <a:t>Nozzle:</a:t>
              </a:r>
            </a:p>
          </p:txBody>
        </p:sp>
      </p:grpSp>
      <p:grpSp>
        <p:nvGrpSpPr>
          <p:cNvPr id="14" name="Group 14"/>
          <p:cNvGrpSpPr/>
          <p:nvPr/>
        </p:nvGrpSpPr>
        <p:grpSpPr>
          <a:xfrm>
            <a:off x="2788920" y="2366482"/>
            <a:ext cx="2743200" cy="548640"/>
            <a:chOff x="0" y="0"/>
            <a:chExt cx="3657600" cy="731520"/>
          </a:xfrm>
        </p:grpSpPr>
        <p:sp>
          <p:nvSpPr>
            <p:cNvPr id="15" name="Freeform 15"/>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16" name="TextBox 16"/>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200 °C</a:t>
              </a:r>
            </a:p>
          </p:txBody>
        </p:sp>
      </p:grpSp>
      <p:grpSp>
        <p:nvGrpSpPr>
          <p:cNvPr id="17" name="Group 17"/>
          <p:cNvGrpSpPr/>
          <p:nvPr/>
        </p:nvGrpSpPr>
        <p:grpSpPr>
          <a:xfrm>
            <a:off x="594360" y="3061426"/>
            <a:ext cx="2194560" cy="548640"/>
            <a:chOff x="0" y="0"/>
            <a:chExt cx="2926080" cy="731520"/>
          </a:xfrm>
        </p:grpSpPr>
        <p:sp>
          <p:nvSpPr>
            <p:cNvPr id="18" name="Freeform 18"/>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19" name="TextBox 19"/>
            <p:cNvSpPr txBox="1"/>
            <p:nvPr/>
          </p:nvSpPr>
          <p:spPr>
            <a:xfrm>
              <a:off x="0" y="0"/>
              <a:ext cx="2926080" cy="731520"/>
            </a:xfrm>
            <a:prstGeom prst="rect">
              <a:avLst/>
            </a:prstGeom>
          </p:spPr>
          <p:txBody>
            <a:bodyPr lIns="0" tIns="0" rIns="0" bIns="0" rtlCol="0" anchor="ctr"/>
            <a:lstStyle/>
            <a:p>
              <a:pPr algn="l">
                <a:lnSpc>
                  <a:spcPts val="2280"/>
                </a:lnSpc>
              </a:pPr>
              <a:r>
                <a:rPr lang="en-US" sz="1900" b="1">
                  <a:solidFill>
                    <a:srgbClr val="E8F5E9"/>
                  </a:solidFill>
                  <a:latin typeface="Canva Sans Bold"/>
                  <a:ea typeface="Canva Sans Bold"/>
                  <a:cs typeface="Canva Sans Bold"/>
                  <a:sym typeface="Canva Sans Bold"/>
                </a:rPr>
                <a:t>Bed:</a:t>
              </a:r>
            </a:p>
          </p:txBody>
        </p:sp>
      </p:grpSp>
      <p:grpSp>
        <p:nvGrpSpPr>
          <p:cNvPr id="20" name="Group 20"/>
          <p:cNvGrpSpPr/>
          <p:nvPr/>
        </p:nvGrpSpPr>
        <p:grpSpPr>
          <a:xfrm>
            <a:off x="2788920" y="3061426"/>
            <a:ext cx="2743200" cy="548640"/>
            <a:chOff x="0" y="0"/>
            <a:chExt cx="3657600" cy="731520"/>
          </a:xfrm>
        </p:grpSpPr>
        <p:sp>
          <p:nvSpPr>
            <p:cNvPr id="21" name="Freeform 21"/>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22" name="TextBox 22"/>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60 °C</a:t>
              </a:r>
            </a:p>
          </p:txBody>
        </p:sp>
      </p:grpSp>
      <p:grpSp>
        <p:nvGrpSpPr>
          <p:cNvPr id="23" name="Group 23"/>
          <p:cNvGrpSpPr/>
          <p:nvPr/>
        </p:nvGrpSpPr>
        <p:grpSpPr>
          <a:xfrm>
            <a:off x="594360" y="3756370"/>
            <a:ext cx="2194560" cy="548640"/>
            <a:chOff x="0" y="0"/>
            <a:chExt cx="2926080" cy="731520"/>
          </a:xfrm>
        </p:grpSpPr>
        <p:sp>
          <p:nvSpPr>
            <p:cNvPr id="24" name="Freeform 24"/>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25" name="TextBox 25"/>
            <p:cNvSpPr txBox="1"/>
            <p:nvPr/>
          </p:nvSpPr>
          <p:spPr>
            <a:xfrm>
              <a:off x="0" y="0"/>
              <a:ext cx="2926080" cy="731520"/>
            </a:xfrm>
            <a:prstGeom prst="rect">
              <a:avLst/>
            </a:prstGeom>
          </p:spPr>
          <p:txBody>
            <a:bodyPr lIns="0" tIns="0" rIns="0" bIns="0" rtlCol="0" anchor="ctr"/>
            <a:lstStyle/>
            <a:p>
              <a:pPr algn="l">
                <a:lnSpc>
                  <a:spcPts val="2280"/>
                </a:lnSpc>
              </a:pPr>
              <a:r>
                <a:rPr lang="en-US" sz="1900" b="1">
                  <a:solidFill>
                    <a:srgbClr val="E8F5E9"/>
                  </a:solidFill>
                  <a:latin typeface="Canva Sans Bold"/>
                  <a:ea typeface="Canva Sans Bold"/>
                  <a:cs typeface="Canva Sans Bold"/>
                  <a:sym typeface="Canva Sans Bold"/>
                </a:rPr>
                <a:t>Fan:</a:t>
              </a:r>
            </a:p>
          </p:txBody>
        </p:sp>
      </p:grpSp>
      <p:grpSp>
        <p:nvGrpSpPr>
          <p:cNvPr id="26" name="Group 26"/>
          <p:cNvGrpSpPr/>
          <p:nvPr/>
        </p:nvGrpSpPr>
        <p:grpSpPr>
          <a:xfrm>
            <a:off x="2788920" y="3756370"/>
            <a:ext cx="2743200" cy="548640"/>
            <a:chOff x="0" y="0"/>
            <a:chExt cx="3657600" cy="731520"/>
          </a:xfrm>
        </p:grpSpPr>
        <p:sp>
          <p:nvSpPr>
            <p:cNvPr id="27" name="Freeform 27"/>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28" name="TextBox 28"/>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100% (after L1)</a:t>
              </a:r>
            </a:p>
          </p:txBody>
        </p:sp>
      </p:grpSp>
      <p:grpSp>
        <p:nvGrpSpPr>
          <p:cNvPr id="29" name="Group 29"/>
          <p:cNvGrpSpPr/>
          <p:nvPr/>
        </p:nvGrpSpPr>
        <p:grpSpPr>
          <a:xfrm>
            <a:off x="594360" y="4451314"/>
            <a:ext cx="2194560" cy="548640"/>
            <a:chOff x="0" y="0"/>
            <a:chExt cx="2926080" cy="731520"/>
          </a:xfrm>
        </p:grpSpPr>
        <p:sp>
          <p:nvSpPr>
            <p:cNvPr id="30" name="Freeform 30"/>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31" name="TextBox 31"/>
            <p:cNvSpPr txBox="1"/>
            <p:nvPr/>
          </p:nvSpPr>
          <p:spPr>
            <a:xfrm>
              <a:off x="0" y="0"/>
              <a:ext cx="2926080" cy="731520"/>
            </a:xfrm>
            <a:prstGeom prst="rect">
              <a:avLst/>
            </a:prstGeom>
          </p:spPr>
          <p:txBody>
            <a:bodyPr lIns="0" tIns="0" rIns="0" bIns="0" rtlCol="0" anchor="ctr"/>
            <a:lstStyle/>
            <a:p>
              <a:pPr algn="l">
                <a:lnSpc>
                  <a:spcPts val="2280"/>
                </a:lnSpc>
              </a:pPr>
              <a:r>
                <a:rPr lang="en-US" sz="1900" b="1">
                  <a:solidFill>
                    <a:srgbClr val="E8F5E9"/>
                  </a:solidFill>
                  <a:latin typeface="Canva Sans Bold"/>
                  <a:ea typeface="Canva Sans Bold"/>
                  <a:cs typeface="Canva Sans Bold"/>
                  <a:sym typeface="Canva Sans Bold"/>
                </a:rPr>
                <a:t>Enclosure:</a:t>
              </a:r>
            </a:p>
          </p:txBody>
        </p:sp>
      </p:grpSp>
      <p:grpSp>
        <p:nvGrpSpPr>
          <p:cNvPr id="32" name="Group 32"/>
          <p:cNvGrpSpPr/>
          <p:nvPr/>
        </p:nvGrpSpPr>
        <p:grpSpPr>
          <a:xfrm>
            <a:off x="2788920" y="4451314"/>
            <a:ext cx="2743200" cy="548640"/>
            <a:chOff x="0" y="0"/>
            <a:chExt cx="3657600" cy="731520"/>
          </a:xfrm>
        </p:grpSpPr>
        <p:sp>
          <p:nvSpPr>
            <p:cNvPr id="33" name="Freeform 33"/>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34" name="TextBox 34"/>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Not needed</a:t>
              </a:r>
            </a:p>
          </p:txBody>
        </p:sp>
      </p:grpSp>
      <p:grpSp>
        <p:nvGrpSpPr>
          <p:cNvPr id="35" name="Group 35"/>
          <p:cNvGrpSpPr/>
          <p:nvPr/>
        </p:nvGrpSpPr>
        <p:grpSpPr>
          <a:xfrm>
            <a:off x="6172200" y="1561810"/>
            <a:ext cx="5486400" cy="3749040"/>
            <a:chOff x="0" y="0"/>
            <a:chExt cx="7315200" cy="4998720"/>
          </a:xfrm>
        </p:grpSpPr>
        <p:sp>
          <p:nvSpPr>
            <p:cNvPr id="36" name="Freeform 36"/>
            <p:cNvSpPr/>
            <p:nvPr/>
          </p:nvSpPr>
          <p:spPr>
            <a:xfrm>
              <a:off x="0" y="0"/>
              <a:ext cx="7315200" cy="4998720"/>
            </a:xfrm>
            <a:custGeom>
              <a:avLst/>
              <a:gdLst/>
              <a:ahLst/>
              <a:cxnLst/>
              <a:rect l="l" t="t" r="r" b="b"/>
              <a:pathLst>
                <a:path w="7315200" h="4998720">
                  <a:moveTo>
                    <a:pt x="0" y="0"/>
                  </a:moveTo>
                  <a:lnTo>
                    <a:pt x="7315200" y="0"/>
                  </a:lnTo>
                  <a:lnTo>
                    <a:pt x="7315200" y="4998720"/>
                  </a:lnTo>
                  <a:lnTo>
                    <a:pt x="0" y="4998720"/>
                  </a:lnTo>
                  <a:close/>
                </a:path>
              </a:pathLst>
            </a:custGeom>
            <a:solidFill>
              <a:srgbClr val="FFFFFF"/>
            </a:solidFill>
          </p:spPr>
          <p:txBody>
            <a:bodyPr/>
            <a:lstStyle/>
            <a:p>
              <a:endParaRPr lang="en-US"/>
            </a:p>
          </p:txBody>
        </p:sp>
      </p:grpSp>
      <p:grpSp>
        <p:nvGrpSpPr>
          <p:cNvPr id="37" name="Group 37"/>
          <p:cNvGrpSpPr/>
          <p:nvPr/>
        </p:nvGrpSpPr>
        <p:grpSpPr>
          <a:xfrm>
            <a:off x="6355080" y="1744690"/>
            <a:ext cx="5120640" cy="548640"/>
            <a:chOff x="0" y="0"/>
            <a:chExt cx="6827520" cy="731520"/>
          </a:xfrm>
        </p:grpSpPr>
        <p:sp>
          <p:nvSpPr>
            <p:cNvPr id="38" name="Freeform 38"/>
            <p:cNvSpPr/>
            <p:nvPr/>
          </p:nvSpPr>
          <p:spPr>
            <a:xfrm>
              <a:off x="0" y="0"/>
              <a:ext cx="6827520" cy="731520"/>
            </a:xfrm>
            <a:custGeom>
              <a:avLst/>
              <a:gdLst/>
              <a:ahLst/>
              <a:cxnLst/>
              <a:rect l="l" t="t" r="r" b="b"/>
              <a:pathLst>
                <a:path w="6827520" h="731520">
                  <a:moveTo>
                    <a:pt x="0" y="0"/>
                  </a:moveTo>
                  <a:lnTo>
                    <a:pt x="6827520" y="0"/>
                  </a:lnTo>
                  <a:lnTo>
                    <a:pt x="6827520" y="731520"/>
                  </a:lnTo>
                  <a:lnTo>
                    <a:pt x="0" y="731520"/>
                  </a:lnTo>
                  <a:close/>
                </a:path>
              </a:pathLst>
            </a:custGeom>
            <a:blipFill>
              <a:blip r:embed="rId2">
                <a:alphaModFix amt="0"/>
              </a:blip>
              <a:stretch>
                <a:fillRect t="-131860" b="-131860"/>
              </a:stretch>
            </a:blipFill>
          </p:spPr>
          <p:txBody>
            <a:bodyPr/>
            <a:lstStyle/>
            <a:p>
              <a:endParaRPr lang="en-US"/>
            </a:p>
          </p:txBody>
        </p:sp>
        <p:sp>
          <p:nvSpPr>
            <p:cNvPr id="39" name="TextBox 39"/>
            <p:cNvSpPr txBox="1"/>
            <p:nvPr/>
          </p:nvSpPr>
          <p:spPr>
            <a:xfrm>
              <a:off x="0" y="0"/>
              <a:ext cx="6827520" cy="731520"/>
            </a:xfrm>
            <a:prstGeom prst="rect">
              <a:avLst/>
            </a:prstGeom>
          </p:spPr>
          <p:txBody>
            <a:bodyPr lIns="0" tIns="0" rIns="0" bIns="0" rtlCol="0" anchor="ctr"/>
            <a:lstStyle/>
            <a:p>
              <a:pPr algn="l">
                <a:lnSpc>
                  <a:spcPts val="2640"/>
                </a:lnSpc>
              </a:pPr>
              <a:r>
                <a:rPr lang="en-US" sz="2200" b="1">
                  <a:solidFill>
                    <a:srgbClr val="000000"/>
                  </a:solidFill>
                  <a:latin typeface="Canva Sans Bold"/>
                  <a:ea typeface="Canva Sans Bold"/>
                  <a:cs typeface="Canva Sans Bold"/>
                  <a:sym typeface="Canva Sans Bold"/>
                </a:rPr>
                <a:t>Starter Print Settings</a:t>
              </a:r>
            </a:p>
          </p:txBody>
        </p:sp>
      </p:grpSp>
      <p:grpSp>
        <p:nvGrpSpPr>
          <p:cNvPr id="40" name="Group 40"/>
          <p:cNvGrpSpPr/>
          <p:nvPr/>
        </p:nvGrpSpPr>
        <p:grpSpPr>
          <a:xfrm>
            <a:off x="6355080" y="2476210"/>
            <a:ext cx="2743200" cy="548640"/>
            <a:chOff x="0" y="0"/>
            <a:chExt cx="3657600" cy="731520"/>
          </a:xfrm>
        </p:grpSpPr>
        <p:sp>
          <p:nvSpPr>
            <p:cNvPr id="41" name="Freeform 41"/>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42" name="TextBox 42"/>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1F5C2E"/>
                  </a:solidFill>
                  <a:latin typeface="Canva Sans Bold"/>
                  <a:ea typeface="Canva Sans Bold"/>
                  <a:cs typeface="Canva Sans Bold"/>
                  <a:sym typeface="Canva Sans Bold"/>
                </a:rPr>
                <a:t>Layer Height:</a:t>
              </a:r>
            </a:p>
          </p:txBody>
        </p:sp>
      </p:grpSp>
      <p:grpSp>
        <p:nvGrpSpPr>
          <p:cNvPr id="43" name="Group 43"/>
          <p:cNvGrpSpPr/>
          <p:nvPr/>
        </p:nvGrpSpPr>
        <p:grpSpPr>
          <a:xfrm>
            <a:off x="9098280" y="2476210"/>
            <a:ext cx="2377440" cy="548640"/>
            <a:chOff x="0" y="0"/>
            <a:chExt cx="3169920" cy="731520"/>
          </a:xfrm>
        </p:grpSpPr>
        <p:sp>
          <p:nvSpPr>
            <p:cNvPr id="44" name="Freeform 44"/>
            <p:cNvSpPr/>
            <p:nvPr/>
          </p:nvSpPr>
          <p:spPr>
            <a:xfrm>
              <a:off x="0" y="0"/>
              <a:ext cx="3169920" cy="731520"/>
            </a:xfrm>
            <a:custGeom>
              <a:avLst/>
              <a:gdLst/>
              <a:ahLst/>
              <a:cxnLst/>
              <a:rect l="l" t="t" r="r" b="b"/>
              <a:pathLst>
                <a:path w="3169920" h="731520">
                  <a:moveTo>
                    <a:pt x="0" y="0"/>
                  </a:moveTo>
                  <a:lnTo>
                    <a:pt x="3169920" y="0"/>
                  </a:lnTo>
                  <a:lnTo>
                    <a:pt x="3169920" y="731520"/>
                  </a:lnTo>
                  <a:lnTo>
                    <a:pt x="0" y="731520"/>
                  </a:lnTo>
                  <a:close/>
                </a:path>
              </a:pathLst>
            </a:custGeom>
            <a:blipFill>
              <a:blip r:embed="rId2">
                <a:alphaModFix amt="0"/>
              </a:blip>
              <a:stretch>
                <a:fillRect t="-34435" b="-34435"/>
              </a:stretch>
            </a:blipFill>
          </p:spPr>
          <p:txBody>
            <a:bodyPr/>
            <a:lstStyle/>
            <a:p>
              <a:endParaRPr lang="en-US"/>
            </a:p>
          </p:txBody>
        </p:sp>
        <p:sp>
          <p:nvSpPr>
            <p:cNvPr id="45" name="TextBox 45"/>
            <p:cNvSpPr txBox="1"/>
            <p:nvPr/>
          </p:nvSpPr>
          <p:spPr>
            <a:xfrm>
              <a:off x="0" y="0"/>
              <a:ext cx="316992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0.2 mm</a:t>
              </a:r>
            </a:p>
          </p:txBody>
        </p:sp>
      </p:grpSp>
      <p:grpSp>
        <p:nvGrpSpPr>
          <p:cNvPr id="46" name="Group 46"/>
          <p:cNvGrpSpPr/>
          <p:nvPr/>
        </p:nvGrpSpPr>
        <p:grpSpPr>
          <a:xfrm>
            <a:off x="6355080" y="3171154"/>
            <a:ext cx="2743200" cy="548640"/>
            <a:chOff x="0" y="0"/>
            <a:chExt cx="3657600" cy="731520"/>
          </a:xfrm>
        </p:grpSpPr>
        <p:sp>
          <p:nvSpPr>
            <p:cNvPr id="47" name="Freeform 47"/>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48" name="TextBox 48"/>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1F5C2E"/>
                  </a:solidFill>
                  <a:latin typeface="Canva Sans Bold"/>
                  <a:ea typeface="Canva Sans Bold"/>
                  <a:cs typeface="Canva Sans Bold"/>
                  <a:sym typeface="Canva Sans Bold"/>
                </a:rPr>
                <a:t>Print Speed:</a:t>
              </a:r>
            </a:p>
          </p:txBody>
        </p:sp>
      </p:grpSp>
      <p:grpSp>
        <p:nvGrpSpPr>
          <p:cNvPr id="49" name="Group 49"/>
          <p:cNvGrpSpPr/>
          <p:nvPr/>
        </p:nvGrpSpPr>
        <p:grpSpPr>
          <a:xfrm>
            <a:off x="9098280" y="3171154"/>
            <a:ext cx="2377440" cy="548640"/>
            <a:chOff x="0" y="0"/>
            <a:chExt cx="3169920" cy="731520"/>
          </a:xfrm>
        </p:grpSpPr>
        <p:sp>
          <p:nvSpPr>
            <p:cNvPr id="50" name="Freeform 50"/>
            <p:cNvSpPr/>
            <p:nvPr/>
          </p:nvSpPr>
          <p:spPr>
            <a:xfrm>
              <a:off x="0" y="0"/>
              <a:ext cx="3169920" cy="731520"/>
            </a:xfrm>
            <a:custGeom>
              <a:avLst/>
              <a:gdLst/>
              <a:ahLst/>
              <a:cxnLst/>
              <a:rect l="l" t="t" r="r" b="b"/>
              <a:pathLst>
                <a:path w="3169920" h="731520">
                  <a:moveTo>
                    <a:pt x="0" y="0"/>
                  </a:moveTo>
                  <a:lnTo>
                    <a:pt x="3169920" y="0"/>
                  </a:lnTo>
                  <a:lnTo>
                    <a:pt x="3169920" y="731520"/>
                  </a:lnTo>
                  <a:lnTo>
                    <a:pt x="0" y="731520"/>
                  </a:lnTo>
                  <a:close/>
                </a:path>
              </a:pathLst>
            </a:custGeom>
            <a:blipFill>
              <a:blip r:embed="rId2">
                <a:alphaModFix amt="0"/>
              </a:blip>
              <a:stretch>
                <a:fillRect t="-34435" b="-34435"/>
              </a:stretch>
            </a:blipFill>
          </p:spPr>
          <p:txBody>
            <a:bodyPr/>
            <a:lstStyle/>
            <a:p>
              <a:endParaRPr lang="en-US"/>
            </a:p>
          </p:txBody>
        </p:sp>
        <p:sp>
          <p:nvSpPr>
            <p:cNvPr id="51" name="TextBox 51"/>
            <p:cNvSpPr txBox="1"/>
            <p:nvPr/>
          </p:nvSpPr>
          <p:spPr>
            <a:xfrm>
              <a:off x="0" y="0"/>
              <a:ext cx="316992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50 mm/s</a:t>
              </a:r>
            </a:p>
          </p:txBody>
        </p:sp>
      </p:grpSp>
      <p:grpSp>
        <p:nvGrpSpPr>
          <p:cNvPr id="52" name="Group 52"/>
          <p:cNvGrpSpPr/>
          <p:nvPr/>
        </p:nvGrpSpPr>
        <p:grpSpPr>
          <a:xfrm>
            <a:off x="6355080" y="3866098"/>
            <a:ext cx="2743200" cy="548640"/>
            <a:chOff x="0" y="0"/>
            <a:chExt cx="3657600" cy="731520"/>
          </a:xfrm>
        </p:grpSpPr>
        <p:sp>
          <p:nvSpPr>
            <p:cNvPr id="53" name="Freeform 53"/>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54" name="TextBox 54"/>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1F5C2E"/>
                  </a:solidFill>
                  <a:latin typeface="Canva Sans Bold"/>
                  <a:ea typeface="Canva Sans Bold"/>
                  <a:cs typeface="Canva Sans Bold"/>
                  <a:sym typeface="Canva Sans Bold"/>
                </a:rPr>
                <a:t>Infill:</a:t>
              </a:r>
            </a:p>
          </p:txBody>
        </p:sp>
      </p:grpSp>
      <p:grpSp>
        <p:nvGrpSpPr>
          <p:cNvPr id="55" name="Group 55"/>
          <p:cNvGrpSpPr/>
          <p:nvPr/>
        </p:nvGrpSpPr>
        <p:grpSpPr>
          <a:xfrm>
            <a:off x="9098280" y="3866098"/>
            <a:ext cx="2377440" cy="548640"/>
            <a:chOff x="0" y="0"/>
            <a:chExt cx="3169920" cy="731520"/>
          </a:xfrm>
        </p:grpSpPr>
        <p:sp>
          <p:nvSpPr>
            <p:cNvPr id="56" name="Freeform 56"/>
            <p:cNvSpPr/>
            <p:nvPr/>
          </p:nvSpPr>
          <p:spPr>
            <a:xfrm>
              <a:off x="0" y="0"/>
              <a:ext cx="3169920" cy="731520"/>
            </a:xfrm>
            <a:custGeom>
              <a:avLst/>
              <a:gdLst/>
              <a:ahLst/>
              <a:cxnLst/>
              <a:rect l="l" t="t" r="r" b="b"/>
              <a:pathLst>
                <a:path w="3169920" h="731520">
                  <a:moveTo>
                    <a:pt x="0" y="0"/>
                  </a:moveTo>
                  <a:lnTo>
                    <a:pt x="3169920" y="0"/>
                  </a:lnTo>
                  <a:lnTo>
                    <a:pt x="3169920" y="731520"/>
                  </a:lnTo>
                  <a:lnTo>
                    <a:pt x="0" y="731520"/>
                  </a:lnTo>
                  <a:close/>
                </a:path>
              </a:pathLst>
            </a:custGeom>
            <a:blipFill>
              <a:blip r:embed="rId2">
                <a:alphaModFix amt="0"/>
              </a:blip>
              <a:stretch>
                <a:fillRect t="-34435" b="-34435"/>
              </a:stretch>
            </a:blipFill>
          </p:spPr>
          <p:txBody>
            <a:bodyPr/>
            <a:lstStyle/>
            <a:p>
              <a:endParaRPr lang="en-US"/>
            </a:p>
          </p:txBody>
        </p:sp>
        <p:sp>
          <p:nvSpPr>
            <p:cNvPr id="57" name="TextBox 57"/>
            <p:cNvSpPr txBox="1"/>
            <p:nvPr/>
          </p:nvSpPr>
          <p:spPr>
            <a:xfrm>
              <a:off x="0" y="0"/>
              <a:ext cx="316992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15–20%</a:t>
              </a:r>
            </a:p>
          </p:txBody>
        </p:sp>
      </p:grpSp>
      <p:grpSp>
        <p:nvGrpSpPr>
          <p:cNvPr id="58" name="Group 58"/>
          <p:cNvGrpSpPr/>
          <p:nvPr/>
        </p:nvGrpSpPr>
        <p:grpSpPr>
          <a:xfrm>
            <a:off x="6355080" y="4561042"/>
            <a:ext cx="2743200" cy="548640"/>
            <a:chOff x="0" y="0"/>
            <a:chExt cx="3657600" cy="731520"/>
          </a:xfrm>
        </p:grpSpPr>
        <p:sp>
          <p:nvSpPr>
            <p:cNvPr id="59" name="Freeform 59"/>
            <p:cNvSpPr/>
            <p:nvPr/>
          </p:nvSpPr>
          <p:spPr>
            <a:xfrm>
              <a:off x="0" y="0"/>
              <a:ext cx="3657600" cy="731520"/>
            </a:xfrm>
            <a:custGeom>
              <a:avLst/>
              <a:gdLst/>
              <a:ahLst/>
              <a:cxnLst/>
              <a:rect l="l" t="t" r="r" b="b"/>
              <a:pathLst>
                <a:path w="3657600" h="731520">
                  <a:moveTo>
                    <a:pt x="0" y="0"/>
                  </a:moveTo>
                  <a:lnTo>
                    <a:pt x="3657600" y="0"/>
                  </a:lnTo>
                  <a:lnTo>
                    <a:pt x="3657600" y="731520"/>
                  </a:lnTo>
                  <a:lnTo>
                    <a:pt x="0" y="731520"/>
                  </a:lnTo>
                  <a:close/>
                </a:path>
              </a:pathLst>
            </a:custGeom>
            <a:blipFill>
              <a:blip r:embed="rId2">
                <a:alphaModFix amt="0"/>
              </a:blip>
              <a:stretch>
                <a:fillRect t="-47425" b="-47425"/>
              </a:stretch>
            </a:blipFill>
          </p:spPr>
          <p:txBody>
            <a:bodyPr/>
            <a:lstStyle/>
            <a:p>
              <a:endParaRPr lang="en-US"/>
            </a:p>
          </p:txBody>
        </p:sp>
        <p:sp>
          <p:nvSpPr>
            <p:cNvPr id="60" name="TextBox 60"/>
            <p:cNvSpPr txBox="1"/>
            <p:nvPr/>
          </p:nvSpPr>
          <p:spPr>
            <a:xfrm>
              <a:off x="0" y="0"/>
              <a:ext cx="3657600" cy="731520"/>
            </a:xfrm>
            <a:prstGeom prst="rect">
              <a:avLst/>
            </a:prstGeom>
          </p:spPr>
          <p:txBody>
            <a:bodyPr lIns="0" tIns="0" rIns="0" bIns="0" rtlCol="0" anchor="ctr"/>
            <a:lstStyle/>
            <a:p>
              <a:pPr algn="l">
                <a:lnSpc>
                  <a:spcPts val="2280"/>
                </a:lnSpc>
              </a:pPr>
              <a:r>
                <a:rPr lang="en-US" sz="1900" b="1">
                  <a:solidFill>
                    <a:srgbClr val="1F5C2E"/>
                  </a:solidFill>
                  <a:latin typeface="Canva Sans Bold"/>
                  <a:ea typeface="Canva Sans Bold"/>
                  <a:cs typeface="Canva Sans Bold"/>
                  <a:sym typeface="Canva Sans Bold"/>
                </a:rPr>
                <a:t>Walls:</a:t>
              </a:r>
            </a:p>
          </p:txBody>
        </p:sp>
      </p:grpSp>
      <p:grpSp>
        <p:nvGrpSpPr>
          <p:cNvPr id="61" name="Group 61"/>
          <p:cNvGrpSpPr/>
          <p:nvPr/>
        </p:nvGrpSpPr>
        <p:grpSpPr>
          <a:xfrm>
            <a:off x="9098280" y="4561042"/>
            <a:ext cx="2377440" cy="548640"/>
            <a:chOff x="0" y="0"/>
            <a:chExt cx="3169920" cy="731520"/>
          </a:xfrm>
        </p:grpSpPr>
        <p:sp>
          <p:nvSpPr>
            <p:cNvPr id="62" name="Freeform 62"/>
            <p:cNvSpPr/>
            <p:nvPr/>
          </p:nvSpPr>
          <p:spPr>
            <a:xfrm>
              <a:off x="0" y="0"/>
              <a:ext cx="3169920" cy="731520"/>
            </a:xfrm>
            <a:custGeom>
              <a:avLst/>
              <a:gdLst/>
              <a:ahLst/>
              <a:cxnLst/>
              <a:rect l="l" t="t" r="r" b="b"/>
              <a:pathLst>
                <a:path w="3169920" h="731520">
                  <a:moveTo>
                    <a:pt x="0" y="0"/>
                  </a:moveTo>
                  <a:lnTo>
                    <a:pt x="3169920" y="0"/>
                  </a:lnTo>
                  <a:lnTo>
                    <a:pt x="3169920" y="731520"/>
                  </a:lnTo>
                  <a:lnTo>
                    <a:pt x="0" y="731520"/>
                  </a:lnTo>
                  <a:close/>
                </a:path>
              </a:pathLst>
            </a:custGeom>
            <a:blipFill>
              <a:blip r:embed="rId2">
                <a:alphaModFix amt="0"/>
              </a:blip>
              <a:stretch>
                <a:fillRect t="-34435" b="-34435"/>
              </a:stretch>
            </a:blipFill>
          </p:spPr>
          <p:txBody>
            <a:bodyPr/>
            <a:lstStyle/>
            <a:p>
              <a:endParaRPr lang="en-US"/>
            </a:p>
          </p:txBody>
        </p:sp>
        <p:sp>
          <p:nvSpPr>
            <p:cNvPr id="63" name="TextBox 63"/>
            <p:cNvSpPr txBox="1"/>
            <p:nvPr/>
          </p:nvSpPr>
          <p:spPr>
            <a:xfrm>
              <a:off x="0" y="0"/>
              <a:ext cx="3169920" cy="731520"/>
            </a:xfrm>
            <a:prstGeom prst="rect">
              <a:avLst/>
            </a:prstGeom>
          </p:spPr>
          <p:txBody>
            <a:bodyPr lIns="0" tIns="0" rIns="0" bIns="0" rtlCol="0" anchor="ctr"/>
            <a:lstStyle/>
            <a:p>
              <a:pPr algn="l">
                <a:lnSpc>
                  <a:spcPts val="2280"/>
                </a:lnSpc>
              </a:pPr>
              <a:r>
                <a:rPr lang="en-US" sz="1900" b="1">
                  <a:solidFill>
                    <a:srgbClr val="FF0000"/>
                  </a:solidFill>
                  <a:latin typeface="Canva Sans Bold"/>
                  <a:ea typeface="Canva Sans Bold"/>
                  <a:cs typeface="Canva Sans Bold"/>
                  <a:sym typeface="Canva Sans Bold"/>
                </a:rPr>
                <a:t>3 (1.2 mm)</a:t>
              </a:r>
            </a:p>
          </p:txBody>
        </p:sp>
      </p:grpSp>
      <p:grpSp>
        <p:nvGrpSpPr>
          <p:cNvPr id="64" name="Group 64"/>
          <p:cNvGrpSpPr/>
          <p:nvPr/>
        </p:nvGrpSpPr>
        <p:grpSpPr>
          <a:xfrm>
            <a:off x="11932920" y="1561810"/>
            <a:ext cx="5852160" cy="3749040"/>
            <a:chOff x="0" y="0"/>
            <a:chExt cx="7802880" cy="4998720"/>
          </a:xfrm>
        </p:grpSpPr>
        <p:sp>
          <p:nvSpPr>
            <p:cNvPr id="65" name="Freeform 65"/>
            <p:cNvSpPr/>
            <p:nvPr/>
          </p:nvSpPr>
          <p:spPr>
            <a:xfrm>
              <a:off x="0" y="0"/>
              <a:ext cx="7802880" cy="4998720"/>
            </a:xfrm>
            <a:custGeom>
              <a:avLst/>
              <a:gdLst/>
              <a:ahLst/>
              <a:cxnLst/>
              <a:rect l="l" t="t" r="r" b="b"/>
              <a:pathLst>
                <a:path w="7802880" h="4998720">
                  <a:moveTo>
                    <a:pt x="0" y="0"/>
                  </a:moveTo>
                  <a:lnTo>
                    <a:pt x="7802880" y="0"/>
                  </a:lnTo>
                  <a:lnTo>
                    <a:pt x="7802880" y="4998720"/>
                  </a:lnTo>
                  <a:lnTo>
                    <a:pt x="0" y="4998720"/>
                  </a:lnTo>
                  <a:close/>
                </a:path>
              </a:pathLst>
            </a:custGeom>
            <a:solidFill>
              <a:srgbClr val="FFFFFF"/>
            </a:solidFill>
          </p:spPr>
          <p:txBody>
            <a:bodyPr/>
            <a:lstStyle/>
            <a:p>
              <a:endParaRPr lang="en-US"/>
            </a:p>
          </p:txBody>
        </p:sp>
      </p:grpSp>
      <p:grpSp>
        <p:nvGrpSpPr>
          <p:cNvPr id="66" name="Group 66"/>
          <p:cNvGrpSpPr/>
          <p:nvPr/>
        </p:nvGrpSpPr>
        <p:grpSpPr>
          <a:xfrm>
            <a:off x="12115800" y="1744690"/>
            <a:ext cx="5486400" cy="548640"/>
            <a:chOff x="0" y="0"/>
            <a:chExt cx="7315200" cy="731520"/>
          </a:xfrm>
        </p:grpSpPr>
        <p:sp>
          <p:nvSpPr>
            <p:cNvPr id="67" name="Freeform 67"/>
            <p:cNvSpPr/>
            <p:nvPr/>
          </p:nvSpPr>
          <p:spPr>
            <a:xfrm>
              <a:off x="0" y="0"/>
              <a:ext cx="7315200" cy="731520"/>
            </a:xfrm>
            <a:custGeom>
              <a:avLst/>
              <a:gdLst/>
              <a:ahLst/>
              <a:cxnLst/>
              <a:rect l="l" t="t" r="r" b="b"/>
              <a:pathLst>
                <a:path w="7315200" h="731520">
                  <a:moveTo>
                    <a:pt x="0" y="0"/>
                  </a:moveTo>
                  <a:lnTo>
                    <a:pt x="7315200" y="0"/>
                  </a:lnTo>
                  <a:lnTo>
                    <a:pt x="7315200" y="731520"/>
                  </a:lnTo>
                  <a:lnTo>
                    <a:pt x="0" y="731520"/>
                  </a:lnTo>
                  <a:close/>
                </a:path>
              </a:pathLst>
            </a:custGeom>
            <a:blipFill>
              <a:blip r:embed="rId2">
                <a:alphaModFix amt="0"/>
              </a:blip>
              <a:stretch>
                <a:fillRect t="-144850" b="-144850"/>
              </a:stretch>
            </a:blipFill>
          </p:spPr>
          <p:txBody>
            <a:bodyPr/>
            <a:lstStyle/>
            <a:p>
              <a:endParaRPr lang="en-US"/>
            </a:p>
          </p:txBody>
        </p:sp>
        <p:sp>
          <p:nvSpPr>
            <p:cNvPr id="68" name="TextBox 68"/>
            <p:cNvSpPr txBox="1"/>
            <p:nvPr/>
          </p:nvSpPr>
          <p:spPr>
            <a:xfrm>
              <a:off x="0" y="0"/>
              <a:ext cx="7315200" cy="731520"/>
            </a:xfrm>
            <a:prstGeom prst="rect">
              <a:avLst/>
            </a:prstGeom>
          </p:spPr>
          <p:txBody>
            <a:bodyPr lIns="0" tIns="0" rIns="0" bIns="0" rtlCol="0" anchor="ctr"/>
            <a:lstStyle/>
            <a:p>
              <a:pPr algn="l">
                <a:lnSpc>
                  <a:spcPts val="2640"/>
                </a:lnSpc>
              </a:pPr>
              <a:r>
                <a:rPr lang="en-US" sz="2200" b="1">
                  <a:solidFill>
                    <a:srgbClr val="1F5C2E"/>
                  </a:solidFill>
                  <a:latin typeface="Canva Sans Bold"/>
                  <a:ea typeface="Canva Sans Bold"/>
                  <a:cs typeface="Canva Sans Bold"/>
                  <a:sym typeface="Canva Sans Bold"/>
                </a:rPr>
                <a:t>Key Menu Paths</a:t>
              </a:r>
            </a:p>
          </p:txBody>
        </p:sp>
      </p:grpSp>
      <p:grpSp>
        <p:nvGrpSpPr>
          <p:cNvPr id="69" name="Group 69"/>
          <p:cNvGrpSpPr/>
          <p:nvPr/>
        </p:nvGrpSpPr>
        <p:grpSpPr>
          <a:xfrm>
            <a:off x="12115800" y="2476210"/>
            <a:ext cx="2194560" cy="548640"/>
            <a:chOff x="0" y="0"/>
            <a:chExt cx="2926080" cy="731520"/>
          </a:xfrm>
        </p:grpSpPr>
        <p:sp>
          <p:nvSpPr>
            <p:cNvPr id="70" name="Freeform 70"/>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71" name="TextBox 71"/>
            <p:cNvSpPr txBox="1"/>
            <p:nvPr/>
          </p:nvSpPr>
          <p:spPr>
            <a:xfrm>
              <a:off x="0" y="9525"/>
              <a:ext cx="2926080" cy="721995"/>
            </a:xfrm>
            <a:prstGeom prst="rect">
              <a:avLst/>
            </a:prstGeom>
          </p:spPr>
          <p:txBody>
            <a:bodyPr lIns="0" tIns="0" rIns="0" bIns="0" rtlCol="0" anchor="ctr"/>
            <a:lstStyle/>
            <a:p>
              <a:pPr algn="l">
                <a:lnSpc>
                  <a:spcPts val="2160"/>
                </a:lnSpc>
              </a:pPr>
              <a:r>
                <a:rPr lang="en-US" sz="1800" b="1">
                  <a:solidFill>
                    <a:srgbClr val="1F5C2E"/>
                  </a:solidFill>
                  <a:latin typeface="Canva Sans Bold"/>
                  <a:ea typeface="Canva Sans Bold"/>
                  <a:cs typeface="Canva Sans Bold"/>
                  <a:sym typeface="Canva Sans Bold"/>
                </a:rPr>
                <a:t>Auto Home:</a:t>
              </a:r>
            </a:p>
          </p:txBody>
        </p:sp>
      </p:grpSp>
      <p:grpSp>
        <p:nvGrpSpPr>
          <p:cNvPr id="72" name="Group 72"/>
          <p:cNvGrpSpPr/>
          <p:nvPr/>
        </p:nvGrpSpPr>
        <p:grpSpPr>
          <a:xfrm>
            <a:off x="14310360" y="2476210"/>
            <a:ext cx="3291840" cy="548640"/>
            <a:chOff x="0" y="0"/>
            <a:chExt cx="4389120" cy="731520"/>
          </a:xfrm>
        </p:grpSpPr>
        <p:sp>
          <p:nvSpPr>
            <p:cNvPr id="73" name="Freeform 73"/>
            <p:cNvSpPr/>
            <p:nvPr/>
          </p:nvSpPr>
          <p:spPr>
            <a:xfrm>
              <a:off x="0" y="0"/>
              <a:ext cx="4389120" cy="731520"/>
            </a:xfrm>
            <a:custGeom>
              <a:avLst/>
              <a:gdLst/>
              <a:ahLst/>
              <a:cxnLst/>
              <a:rect l="l" t="t" r="r" b="b"/>
              <a:pathLst>
                <a:path w="4389120" h="731520">
                  <a:moveTo>
                    <a:pt x="0" y="0"/>
                  </a:moveTo>
                  <a:lnTo>
                    <a:pt x="4389120" y="0"/>
                  </a:lnTo>
                  <a:lnTo>
                    <a:pt x="4389120" y="731520"/>
                  </a:lnTo>
                  <a:lnTo>
                    <a:pt x="0" y="731520"/>
                  </a:lnTo>
                  <a:close/>
                </a:path>
              </a:pathLst>
            </a:custGeom>
            <a:blipFill>
              <a:blip r:embed="rId2">
                <a:alphaModFix amt="0"/>
              </a:blip>
              <a:stretch>
                <a:fillRect t="-66910" b="-66910"/>
              </a:stretch>
            </a:blipFill>
          </p:spPr>
          <p:txBody>
            <a:bodyPr/>
            <a:lstStyle/>
            <a:p>
              <a:endParaRPr lang="en-US"/>
            </a:p>
          </p:txBody>
        </p:sp>
        <p:sp>
          <p:nvSpPr>
            <p:cNvPr id="74" name="TextBox 74"/>
            <p:cNvSpPr txBox="1"/>
            <p:nvPr/>
          </p:nvSpPr>
          <p:spPr>
            <a:xfrm>
              <a:off x="0" y="0"/>
              <a:ext cx="438912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Prepare &gt; Auto Home</a:t>
              </a:r>
            </a:p>
          </p:txBody>
        </p:sp>
      </p:grpSp>
      <p:grpSp>
        <p:nvGrpSpPr>
          <p:cNvPr id="75" name="Group 75"/>
          <p:cNvGrpSpPr/>
          <p:nvPr/>
        </p:nvGrpSpPr>
        <p:grpSpPr>
          <a:xfrm>
            <a:off x="12115800" y="3171154"/>
            <a:ext cx="2194560" cy="548640"/>
            <a:chOff x="0" y="0"/>
            <a:chExt cx="2926080" cy="731520"/>
          </a:xfrm>
        </p:grpSpPr>
        <p:sp>
          <p:nvSpPr>
            <p:cNvPr id="76" name="Freeform 76"/>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77" name="TextBox 77"/>
            <p:cNvSpPr txBox="1"/>
            <p:nvPr/>
          </p:nvSpPr>
          <p:spPr>
            <a:xfrm>
              <a:off x="0" y="9525"/>
              <a:ext cx="2926080" cy="721995"/>
            </a:xfrm>
            <a:prstGeom prst="rect">
              <a:avLst/>
            </a:prstGeom>
          </p:spPr>
          <p:txBody>
            <a:bodyPr lIns="0" tIns="0" rIns="0" bIns="0" rtlCol="0" anchor="ctr"/>
            <a:lstStyle/>
            <a:p>
              <a:pPr algn="l">
                <a:lnSpc>
                  <a:spcPts val="2160"/>
                </a:lnSpc>
              </a:pPr>
              <a:r>
                <a:rPr lang="en-US" sz="1800" b="1">
                  <a:solidFill>
                    <a:srgbClr val="1F5C2E"/>
                  </a:solidFill>
                  <a:latin typeface="Canva Sans Bold"/>
                  <a:ea typeface="Canva Sans Bold"/>
                  <a:cs typeface="Canva Sans Bold"/>
                  <a:sym typeface="Canva Sans Bold"/>
                </a:rPr>
                <a:t>Preheat PLA:</a:t>
              </a:r>
            </a:p>
          </p:txBody>
        </p:sp>
      </p:grpSp>
      <p:grpSp>
        <p:nvGrpSpPr>
          <p:cNvPr id="78" name="Group 78"/>
          <p:cNvGrpSpPr/>
          <p:nvPr/>
        </p:nvGrpSpPr>
        <p:grpSpPr>
          <a:xfrm>
            <a:off x="14310360" y="3171154"/>
            <a:ext cx="3291840" cy="548640"/>
            <a:chOff x="0" y="0"/>
            <a:chExt cx="4389120" cy="731520"/>
          </a:xfrm>
        </p:grpSpPr>
        <p:sp>
          <p:nvSpPr>
            <p:cNvPr id="79" name="Freeform 79"/>
            <p:cNvSpPr/>
            <p:nvPr/>
          </p:nvSpPr>
          <p:spPr>
            <a:xfrm>
              <a:off x="0" y="0"/>
              <a:ext cx="4389120" cy="731520"/>
            </a:xfrm>
            <a:custGeom>
              <a:avLst/>
              <a:gdLst/>
              <a:ahLst/>
              <a:cxnLst/>
              <a:rect l="l" t="t" r="r" b="b"/>
              <a:pathLst>
                <a:path w="4389120" h="731520">
                  <a:moveTo>
                    <a:pt x="0" y="0"/>
                  </a:moveTo>
                  <a:lnTo>
                    <a:pt x="4389120" y="0"/>
                  </a:lnTo>
                  <a:lnTo>
                    <a:pt x="4389120" y="731520"/>
                  </a:lnTo>
                  <a:lnTo>
                    <a:pt x="0" y="731520"/>
                  </a:lnTo>
                  <a:close/>
                </a:path>
              </a:pathLst>
            </a:custGeom>
            <a:blipFill>
              <a:blip r:embed="rId2">
                <a:alphaModFix amt="0"/>
              </a:blip>
              <a:stretch>
                <a:fillRect t="-66910" b="-66910"/>
              </a:stretch>
            </a:blipFill>
          </p:spPr>
          <p:txBody>
            <a:bodyPr/>
            <a:lstStyle/>
            <a:p>
              <a:endParaRPr lang="en-US"/>
            </a:p>
          </p:txBody>
        </p:sp>
        <p:sp>
          <p:nvSpPr>
            <p:cNvPr id="80" name="TextBox 80"/>
            <p:cNvSpPr txBox="1"/>
            <p:nvPr/>
          </p:nvSpPr>
          <p:spPr>
            <a:xfrm>
              <a:off x="0" y="0"/>
              <a:ext cx="438912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Prepare &gt; Preheat PLA</a:t>
              </a:r>
            </a:p>
          </p:txBody>
        </p:sp>
      </p:grpSp>
      <p:grpSp>
        <p:nvGrpSpPr>
          <p:cNvPr id="81" name="Group 81"/>
          <p:cNvGrpSpPr/>
          <p:nvPr/>
        </p:nvGrpSpPr>
        <p:grpSpPr>
          <a:xfrm>
            <a:off x="12115800" y="3866098"/>
            <a:ext cx="2194560" cy="548640"/>
            <a:chOff x="0" y="0"/>
            <a:chExt cx="2926080" cy="731520"/>
          </a:xfrm>
        </p:grpSpPr>
        <p:sp>
          <p:nvSpPr>
            <p:cNvPr id="82" name="Freeform 82"/>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83" name="TextBox 83"/>
            <p:cNvSpPr txBox="1"/>
            <p:nvPr/>
          </p:nvSpPr>
          <p:spPr>
            <a:xfrm>
              <a:off x="0" y="9525"/>
              <a:ext cx="2926080" cy="721995"/>
            </a:xfrm>
            <a:prstGeom prst="rect">
              <a:avLst/>
            </a:prstGeom>
          </p:spPr>
          <p:txBody>
            <a:bodyPr lIns="0" tIns="0" rIns="0" bIns="0" rtlCol="0" anchor="ctr"/>
            <a:lstStyle/>
            <a:p>
              <a:pPr algn="l">
                <a:lnSpc>
                  <a:spcPts val="2160"/>
                </a:lnSpc>
              </a:pPr>
              <a:r>
                <a:rPr lang="en-US" sz="1800" b="1">
                  <a:solidFill>
                    <a:srgbClr val="1F5C2E"/>
                  </a:solidFill>
                  <a:latin typeface="Canva Sans Bold"/>
                  <a:ea typeface="Canva Sans Bold"/>
                  <a:cs typeface="Canva Sans Bold"/>
                  <a:sym typeface="Canva Sans Bold"/>
                </a:rPr>
                <a:t>Bed Level:</a:t>
              </a:r>
            </a:p>
          </p:txBody>
        </p:sp>
      </p:grpSp>
      <p:grpSp>
        <p:nvGrpSpPr>
          <p:cNvPr id="84" name="Group 84"/>
          <p:cNvGrpSpPr/>
          <p:nvPr/>
        </p:nvGrpSpPr>
        <p:grpSpPr>
          <a:xfrm>
            <a:off x="14310360" y="3866098"/>
            <a:ext cx="3291840" cy="548640"/>
            <a:chOff x="0" y="0"/>
            <a:chExt cx="4389120" cy="731520"/>
          </a:xfrm>
        </p:grpSpPr>
        <p:sp>
          <p:nvSpPr>
            <p:cNvPr id="85" name="Freeform 85"/>
            <p:cNvSpPr/>
            <p:nvPr/>
          </p:nvSpPr>
          <p:spPr>
            <a:xfrm>
              <a:off x="0" y="0"/>
              <a:ext cx="4389120" cy="731520"/>
            </a:xfrm>
            <a:custGeom>
              <a:avLst/>
              <a:gdLst/>
              <a:ahLst/>
              <a:cxnLst/>
              <a:rect l="l" t="t" r="r" b="b"/>
              <a:pathLst>
                <a:path w="4389120" h="731520">
                  <a:moveTo>
                    <a:pt x="0" y="0"/>
                  </a:moveTo>
                  <a:lnTo>
                    <a:pt x="4389120" y="0"/>
                  </a:lnTo>
                  <a:lnTo>
                    <a:pt x="4389120" y="731520"/>
                  </a:lnTo>
                  <a:lnTo>
                    <a:pt x="0" y="731520"/>
                  </a:lnTo>
                  <a:close/>
                </a:path>
              </a:pathLst>
            </a:custGeom>
            <a:blipFill>
              <a:blip r:embed="rId2">
                <a:alphaModFix amt="0"/>
              </a:blip>
              <a:stretch>
                <a:fillRect t="-66910" b="-66910"/>
              </a:stretch>
            </a:blipFill>
          </p:spPr>
          <p:txBody>
            <a:bodyPr/>
            <a:lstStyle/>
            <a:p>
              <a:endParaRPr lang="en-US"/>
            </a:p>
          </p:txBody>
        </p:sp>
        <p:sp>
          <p:nvSpPr>
            <p:cNvPr id="86" name="TextBox 86"/>
            <p:cNvSpPr txBox="1"/>
            <p:nvPr/>
          </p:nvSpPr>
          <p:spPr>
            <a:xfrm>
              <a:off x="0" y="0"/>
              <a:ext cx="438912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Prepare &gt; Bed Levelling</a:t>
              </a:r>
            </a:p>
          </p:txBody>
        </p:sp>
      </p:grpSp>
      <p:grpSp>
        <p:nvGrpSpPr>
          <p:cNvPr id="87" name="Group 87"/>
          <p:cNvGrpSpPr/>
          <p:nvPr/>
        </p:nvGrpSpPr>
        <p:grpSpPr>
          <a:xfrm>
            <a:off x="12115800" y="4561042"/>
            <a:ext cx="2194560" cy="548640"/>
            <a:chOff x="0" y="0"/>
            <a:chExt cx="2926080" cy="731520"/>
          </a:xfrm>
        </p:grpSpPr>
        <p:sp>
          <p:nvSpPr>
            <p:cNvPr id="88" name="Freeform 88"/>
            <p:cNvSpPr/>
            <p:nvPr/>
          </p:nvSpPr>
          <p:spPr>
            <a:xfrm>
              <a:off x="0" y="0"/>
              <a:ext cx="2926080" cy="731520"/>
            </a:xfrm>
            <a:custGeom>
              <a:avLst/>
              <a:gdLst/>
              <a:ahLst/>
              <a:cxnLst/>
              <a:rect l="l" t="t" r="r" b="b"/>
              <a:pathLst>
                <a:path w="2926080" h="731520">
                  <a:moveTo>
                    <a:pt x="0" y="0"/>
                  </a:moveTo>
                  <a:lnTo>
                    <a:pt x="2926080" y="0"/>
                  </a:lnTo>
                  <a:lnTo>
                    <a:pt x="2926080" y="731520"/>
                  </a:lnTo>
                  <a:lnTo>
                    <a:pt x="0" y="731520"/>
                  </a:lnTo>
                  <a:close/>
                </a:path>
              </a:pathLst>
            </a:custGeom>
            <a:blipFill>
              <a:blip r:embed="rId2">
                <a:alphaModFix amt="0"/>
              </a:blip>
              <a:stretch>
                <a:fillRect t="-27940" b="-27940"/>
              </a:stretch>
            </a:blipFill>
          </p:spPr>
          <p:txBody>
            <a:bodyPr/>
            <a:lstStyle/>
            <a:p>
              <a:endParaRPr lang="en-US"/>
            </a:p>
          </p:txBody>
        </p:sp>
        <p:sp>
          <p:nvSpPr>
            <p:cNvPr id="89" name="TextBox 89"/>
            <p:cNvSpPr txBox="1"/>
            <p:nvPr/>
          </p:nvSpPr>
          <p:spPr>
            <a:xfrm>
              <a:off x="0" y="9525"/>
              <a:ext cx="2926080" cy="721995"/>
            </a:xfrm>
            <a:prstGeom prst="rect">
              <a:avLst/>
            </a:prstGeom>
          </p:spPr>
          <p:txBody>
            <a:bodyPr lIns="0" tIns="0" rIns="0" bIns="0" rtlCol="0" anchor="ctr"/>
            <a:lstStyle/>
            <a:p>
              <a:pPr algn="l">
                <a:lnSpc>
                  <a:spcPts val="2160"/>
                </a:lnSpc>
              </a:pPr>
              <a:r>
                <a:rPr lang="en-US" sz="1800" b="1">
                  <a:solidFill>
                    <a:srgbClr val="1F5C2E"/>
                  </a:solidFill>
                  <a:latin typeface="Canva Sans Bold"/>
                  <a:ea typeface="Canva Sans Bold"/>
                  <a:cs typeface="Canva Sans Bold"/>
                  <a:sym typeface="Canva Sans Bold"/>
                </a:rPr>
                <a:t>Save Settings:</a:t>
              </a:r>
            </a:p>
          </p:txBody>
        </p:sp>
      </p:grpSp>
      <p:grpSp>
        <p:nvGrpSpPr>
          <p:cNvPr id="90" name="Group 90"/>
          <p:cNvGrpSpPr/>
          <p:nvPr/>
        </p:nvGrpSpPr>
        <p:grpSpPr>
          <a:xfrm>
            <a:off x="14310360" y="4561042"/>
            <a:ext cx="3291840" cy="548640"/>
            <a:chOff x="0" y="0"/>
            <a:chExt cx="4389120" cy="731520"/>
          </a:xfrm>
        </p:grpSpPr>
        <p:sp>
          <p:nvSpPr>
            <p:cNvPr id="91" name="Freeform 91"/>
            <p:cNvSpPr/>
            <p:nvPr/>
          </p:nvSpPr>
          <p:spPr>
            <a:xfrm>
              <a:off x="0" y="0"/>
              <a:ext cx="4389120" cy="731520"/>
            </a:xfrm>
            <a:custGeom>
              <a:avLst/>
              <a:gdLst/>
              <a:ahLst/>
              <a:cxnLst/>
              <a:rect l="l" t="t" r="r" b="b"/>
              <a:pathLst>
                <a:path w="4389120" h="731520">
                  <a:moveTo>
                    <a:pt x="0" y="0"/>
                  </a:moveTo>
                  <a:lnTo>
                    <a:pt x="4389120" y="0"/>
                  </a:lnTo>
                  <a:lnTo>
                    <a:pt x="4389120" y="731520"/>
                  </a:lnTo>
                  <a:lnTo>
                    <a:pt x="0" y="731520"/>
                  </a:lnTo>
                  <a:close/>
                </a:path>
              </a:pathLst>
            </a:custGeom>
            <a:blipFill>
              <a:blip r:embed="rId2">
                <a:alphaModFix amt="0"/>
              </a:blip>
              <a:stretch>
                <a:fillRect t="-66910" b="-66910"/>
              </a:stretch>
            </a:blipFill>
          </p:spPr>
          <p:txBody>
            <a:bodyPr/>
            <a:lstStyle/>
            <a:p>
              <a:endParaRPr lang="en-US"/>
            </a:p>
          </p:txBody>
        </p:sp>
        <p:sp>
          <p:nvSpPr>
            <p:cNvPr id="92" name="TextBox 92"/>
            <p:cNvSpPr txBox="1"/>
            <p:nvPr/>
          </p:nvSpPr>
          <p:spPr>
            <a:xfrm>
              <a:off x="0" y="0"/>
              <a:ext cx="4389120" cy="731520"/>
            </a:xfrm>
            <a:prstGeom prst="rect">
              <a:avLst/>
            </a:prstGeom>
          </p:spPr>
          <p:txBody>
            <a:bodyPr lIns="0" tIns="0" rIns="0" bIns="0" rtlCol="0" anchor="ctr"/>
            <a:lstStyle/>
            <a:p>
              <a:pPr algn="l">
                <a:lnSpc>
                  <a:spcPts val="2039"/>
                </a:lnSpc>
              </a:pPr>
              <a:r>
                <a:rPr lang="en-US" sz="1700" b="1">
                  <a:solidFill>
                    <a:srgbClr val="FF0000"/>
                  </a:solidFill>
                  <a:latin typeface="Canva Sans Bold"/>
                  <a:ea typeface="Canva Sans Bold"/>
                  <a:cs typeface="Canva Sans Bold"/>
                  <a:sym typeface="Canva Sans Bold"/>
                </a:rPr>
                <a:t>Control &gt; Store Settings</a:t>
              </a:r>
            </a:p>
          </p:txBody>
        </p:sp>
      </p:grpSp>
      <p:grpSp>
        <p:nvGrpSpPr>
          <p:cNvPr id="93" name="Group 93"/>
          <p:cNvGrpSpPr/>
          <p:nvPr/>
        </p:nvGrpSpPr>
        <p:grpSpPr>
          <a:xfrm>
            <a:off x="411480" y="5548594"/>
            <a:ext cx="17373600" cy="585216"/>
            <a:chOff x="0" y="0"/>
            <a:chExt cx="23164800" cy="780288"/>
          </a:xfrm>
        </p:grpSpPr>
        <p:sp>
          <p:nvSpPr>
            <p:cNvPr id="94" name="Freeform 94"/>
            <p:cNvSpPr/>
            <p:nvPr/>
          </p:nvSpPr>
          <p:spPr>
            <a:xfrm>
              <a:off x="0" y="0"/>
              <a:ext cx="23164800" cy="780288"/>
            </a:xfrm>
            <a:custGeom>
              <a:avLst/>
              <a:gdLst/>
              <a:ahLst/>
              <a:cxnLst/>
              <a:rect l="l" t="t" r="r" b="b"/>
              <a:pathLst>
                <a:path w="23164800" h="780288">
                  <a:moveTo>
                    <a:pt x="0" y="0"/>
                  </a:moveTo>
                  <a:lnTo>
                    <a:pt x="23164800" y="0"/>
                  </a:lnTo>
                  <a:lnTo>
                    <a:pt x="23164800" y="780288"/>
                  </a:lnTo>
                  <a:lnTo>
                    <a:pt x="0" y="780288"/>
                  </a:lnTo>
                  <a:close/>
                </a:path>
              </a:pathLst>
            </a:custGeom>
            <a:blipFill>
              <a:blip r:embed="rId2">
                <a:alphaModFix amt="0"/>
              </a:blip>
              <a:stretch>
                <a:fillRect t="-528462" b="-528462"/>
              </a:stretch>
            </a:blipFill>
          </p:spPr>
          <p:txBody>
            <a:bodyPr/>
            <a:lstStyle/>
            <a:p>
              <a:endParaRPr lang="en-US"/>
            </a:p>
          </p:txBody>
        </p:sp>
        <p:sp>
          <p:nvSpPr>
            <p:cNvPr id="95" name="TextBox 95"/>
            <p:cNvSpPr txBox="1"/>
            <p:nvPr/>
          </p:nvSpPr>
          <p:spPr>
            <a:xfrm>
              <a:off x="0" y="-9525"/>
              <a:ext cx="23164800" cy="789813"/>
            </a:xfrm>
            <a:prstGeom prst="rect">
              <a:avLst/>
            </a:prstGeom>
          </p:spPr>
          <p:txBody>
            <a:bodyPr lIns="0" tIns="0" rIns="0" bIns="0" rtlCol="0" anchor="ctr"/>
            <a:lstStyle/>
            <a:p>
              <a:pPr algn="l">
                <a:lnSpc>
                  <a:spcPts val="3120"/>
                </a:lnSpc>
              </a:pPr>
              <a:r>
                <a:rPr lang="en-US" sz="2600" b="1">
                  <a:solidFill>
                    <a:srgbClr val="000000"/>
                  </a:solidFill>
                  <a:latin typeface="Canva Sans Bold"/>
                  <a:ea typeface="Canva Sans Bold"/>
                  <a:cs typeface="Canva Sans Bold"/>
                  <a:sym typeface="Canva Sans Bold"/>
                </a:rPr>
                <a:t>Safety Rules</a:t>
              </a:r>
            </a:p>
          </p:txBody>
        </p:sp>
      </p:grpSp>
      <p:grpSp>
        <p:nvGrpSpPr>
          <p:cNvPr id="96" name="Group 96"/>
          <p:cNvGrpSpPr/>
          <p:nvPr/>
        </p:nvGrpSpPr>
        <p:grpSpPr>
          <a:xfrm>
            <a:off x="411480" y="6280114"/>
            <a:ext cx="8503920" cy="804672"/>
            <a:chOff x="0" y="0"/>
            <a:chExt cx="11338560" cy="1072896"/>
          </a:xfrm>
        </p:grpSpPr>
        <p:sp>
          <p:nvSpPr>
            <p:cNvPr id="97" name="Freeform 97"/>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E8F5E9"/>
            </a:solidFill>
          </p:spPr>
          <p:txBody>
            <a:bodyPr/>
            <a:lstStyle/>
            <a:p>
              <a:endParaRPr lang="en-US"/>
            </a:p>
          </p:txBody>
        </p:sp>
      </p:grpSp>
      <p:grpSp>
        <p:nvGrpSpPr>
          <p:cNvPr id="98" name="Group 98"/>
          <p:cNvGrpSpPr/>
          <p:nvPr/>
        </p:nvGrpSpPr>
        <p:grpSpPr>
          <a:xfrm>
            <a:off x="557784" y="6280114"/>
            <a:ext cx="1280160" cy="804672"/>
            <a:chOff x="0" y="0"/>
            <a:chExt cx="1706880" cy="1072896"/>
          </a:xfrm>
        </p:grpSpPr>
        <p:sp>
          <p:nvSpPr>
            <p:cNvPr id="99" name="Freeform 99"/>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00" name="TextBox 100"/>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1F5C2E"/>
                  </a:solidFill>
                  <a:latin typeface="Canva Sans Bold"/>
                  <a:ea typeface="Canva Sans Bold"/>
                  <a:cs typeface="Canva Sans Bold"/>
                  <a:sym typeface="Canva Sans Bold"/>
                </a:rPr>
                <a:t>✔ DO</a:t>
              </a:r>
            </a:p>
          </p:txBody>
        </p:sp>
      </p:grpSp>
      <p:grpSp>
        <p:nvGrpSpPr>
          <p:cNvPr id="101" name="Group 101"/>
          <p:cNvGrpSpPr/>
          <p:nvPr/>
        </p:nvGrpSpPr>
        <p:grpSpPr>
          <a:xfrm>
            <a:off x="1874520" y="6280114"/>
            <a:ext cx="6858000" cy="804672"/>
            <a:chOff x="0" y="0"/>
            <a:chExt cx="9144000" cy="1072896"/>
          </a:xfrm>
        </p:grpSpPr>
        <p:sp>
          <p:nvSpPr>
            <p:cNvPr id="102" name="Freeform 102"/>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03" name="TextBox 103"/>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Always level the bed with the bed at printing temperature</a:t>
              </a:r>
            </a:p>
          </p:txBody>
        </p:sp>
      </p:grpSp>
      <p:grpSp>
        <p:nvGrpSpPr>
          <p:cNvPr id="104" name="Group 104"/>
          <p:cNvGrpSpPr/>
          <p:nvPr/>
        </p:nvGrpSpPr>
        <p:grpSpPr>
          <a:xfrm>
            <a:off x="9372600" y="6280114"/>
            <a:ext cx="8503920" cy="804672"/>
            <a:chOff x="0" y="0"/>
            <a:chExt cx="11338560" cy="1072896"/>
          </a:xfrm>
        </p:grpSpPr>
        <p:sp>
          <p:nvSpPr>
            <p:cNvPr id="105" name="Freeform 105"/>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E8F5E9"/>
            </a:solidFill>
          </p:spPr>
          <p:txBody>
            <a:bodyPr/>
            <a:lstStyle/>
            <a:p>
              <a:endParaRPr lang="en-US"/>
            </a:p>
          </p:txBody>
        </p:sp>
      </p:grpSp>
      <p:grpSp>
        <p:nvGrpSpPr>
          <p:cNvPr id="106" name="Group 106"/>
          <p:cNvGrpSpPr/>
          <p:nvPr/>
        </p:nvGrpSpPr>
        <p:grpSpPr>
          <a:xfrm>
            <a:off x="9518904" y="6280114"/>
            <a:ext cx="1280160" cy="804672"/>
            <a:chOff x="0" y="0"/>
            <a:chExt cx="1706880" cy="1072896"/>
          </a:xfrm>
        </p:grpSpPr>
        <p:sp>
          <p:nvSpPr>
            <p:cNvPr id="107" name="Freeform 107"/>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08" name="TextBox 108"/>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1F5C2E"/>
                  </a:solidFill>
                  <a:latin typeface="Canva Sans Bold"/>
                  <a:ea typeface="Canva Sans Bold"/>
                  <a:cs typeface="Canva Sans Bold"/>
                  <a:sym typeface="Canva Sans Bold"/>
                </a:rPr>
                <a:t>✔ DO</a:t>
              </a:r>
            </a:p>
          </p:txBody>
        </p:sp>
      </p:grpSp>
      <p:grpSp>
        <p:nvGrpSpPr>
          <p:cNvPr id="109" name="Group 109"/>
          <p:cNvGrpSpPr/>
          <p:nvPr/>
        </p:nvGrpSpPr>
        <p:grpSpPr>
          <a:xfrm>
            <a:off x="10835640" y="6280114"/>
            <a:ext cx="6858000" cy="804672"/>
            <a:chOff x="0" y="0"/>
            <a:chExt cx="9144000" cy="1072896"/>
          </a:xfrm>
        </p:grpSpPr>
        <p:sp>
          <p:nvSpPr>
            <p:cNvPr id="110" name="Freeform 110"/>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11" name="TextBox 111"/>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Store Settings after every calibration change</a:t>
              </a:r>
            </a:p>
          </p:txBody>
        </p:sp>
      </p:grpSp>
      <p:grpSp>
        <p:nvGrpSpPr>
          <p:cNvPr id="112" name="Group 112"/>
          <p:cNvGrpSpPr/>
          <p:nvPr/>
        </p:nvGrpSpPr>
        <p:grpSpPr>
          <a:xfrm>
            <a:off x="411480" y="7231090"/>
            <a:ext cx="8503920" cy="804672"/>
            <a:chOff x="0" y="0"/>
            <a:chExt cx="11338560" cy="1072896"/>
          </a:xfrm>
        </p:grpSpPr>
        <p:sp>
          <p:nvSpPr>
            <p:cNvPr id="113" name="Freeform 113"/>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E8F5E9"/>
            </a:solidFill>
          </p:spPr>
          <p:txBody>
            <a:bodyPr/>
            <a:lstStyle/>
            <a:p>
              <a:endParaRPr lang="en-US"/>
            </a:p>
          </p:txBody>
        </p:sp>
      </p:grpSp>
      <p:grpSp>
        <p:nvGrpSpPr>
          <p:cNvPr id="114" name="Group 114"/>
          <p:cNvGrpSpPr/>
          <p:nvPr/>
        </p:nvGrpSpPr>
        <p:grpSpPr>
          <a:xfrm>
            <a:off x="557784" y="7231090"/>
            <a:ext cx="1280160" cy="804672"/>
            <a:chOff x="0" y="0"/>
            <a:chExt cx="1706880" cy="1072896"/>
          </a:xfrm>
        </p:grpSpPr>
        <p:sp>
          <p:nvSpPr>
            <p:cNvPr id="115" name="Freeform 115"/>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16" name="TextBox 116"/>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1F5C2E"/>
                  </a:solidFill>
                  <a:latin typeface="Canva Sans Bold"/>
                  <a:ea typeface="Canva Sans Bold"/>
                  <a:cs typeface="Canva Sans Bold"/>
                  <a:sym typeface="Canva Sans Bold"/>
                </a:rPr>
                <a:t>✔ DO</a:t>
              </a:r>
            </a:p>
          </p:txBody>
        </p:sp>
      </p:grpSp>
      <p:grpSp>
        <p:nvGrpSpPr>
          <p:cNvPr id="117" name="Group 117"/>
          <p:cNvGrpSpPr/>
          <p:nvPr/>
        </p:nvGrpSpPr>
        <p:grpSpPr>
          <a:xfrm>
            <a:off x="1874520" y="7231090"/>
            <a:ext cx="6858000" cy="804672"/>
            <a:chOff x="0" y="0"/>
            <a:chExt cx="9144000" cy="1072896"/>
          </a:xfrm>
        </p:grpSpPr>
        <p:sp>
          <p:nvSpPr>
            <p:cNvPr id="118" name="Freeform 118"/>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19" name="TextBox 119"/>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Monitor the first few layers of every print</a:t>
              </a:r>
            </a:p>
          </p:txBody>
        </p:sp>
      </p:grpSp>
      <p:grpSp>
        <p:nvGrpSpPr>
          <p:cNvPr id="120" name="Group 120"/>
          <p:cNvGrpSpPr/>
          <p:nvPr/>
        </p:nvGrpSpPr>
        <p:grpSpPr>
          <a:xfrm>
            <a:off x="9372600" y="7231090"/>
            <a:ext cx="8503920" cy="804672"/>
            <a:chOff x="0" y="0"/>
            <a:chExt cx="11338560" cy="1072896"/>
          </a:xfrm>
        </p:grpSpPr>
        <p:sp>
          <p:nvSpPr>
            <p:cNvPr id="121" name="Freeform 121"/>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E8F5E9"/>
            </a:solidFill>
          </p:spPr>
          <p:txBody>
            <a:bodyPr/>
            <a:lstStyle/>
            <a:p>
              <a:endParaRPr lang="en-US"/>
            </a:p>
          </p:txBody>
        </p:sp>
      </p:grpSp>
      <p:grpSp>
        <p:nvGrpSpPr>
          <p:cNvPr id="122" name="Group 122"/>
          <p:cNvGrpSpPr/>
          <p:nvPr/>
        </p:nvGrpSpPr>
        <p:grpSpPr>
          <a:xfrm>
            <a:off x="9518904" y="7231090"/>
            <a:ext cx="1280160" cy="804672"/>
            <a:chOff x="0" y="0"/>
            <a:chExt cx="1706880" cy="1072896"/>
          </a:xfrm>
        </p:grpSpPr>
        <p:sp>
          <p:nvSpPr>
            <p:cNvPr id="123" name="Freeform 123"/>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24" name="TextBox 124"/>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1F5C2E"/>
                  </a:solidFill>
                  <a:latin typeface="Canva Sans Bold"/>
                  <a:ea typeface="Canva Sans Bold"/>
                  <a:cs typeface="Canva Sans Bold"/>
                  <a:sym typeface="Canva Sans Bold"/>
                </a:rPr>
                <a:t>✔ DO</a:t>
              </a:r>
            </a:p>
          </p:txBody>
        </p:sp>
      </p:grpSp>
      <p:grpSp>
        <p:nvGrpSpPr>
          <p:cNvPr id="125" name="Group 125"/>
          <p:cNvGrpSpPr/>
          <p:nvPr/>
        </p:nvGrpSpPr>
        <p:grpSpPr>
          <a:xfrm>
            <a:off x="10835640" y="7231090"/>
            <a:ext cx="6858000" cy="804672"/>
            <a:chOff x="0" y="0"/>
            <a:chExt cx="9144000" cy="1072896"/>
          </a:xfrm>
        </p:grpSpPr>
        <p:sp>
          <p:nvSpPr>
            <p:cNvPr id="126" name="Freeform 126"/>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27" name="TextBox 127"/>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Let the bed cool before removing prints</a:t>
              </a:r>
            </a:p>
          </p:txBody>
        </p:sp>
      </p:grpSp>
      <p:grpSp>
        <p:nvGrpSpPr>
          <p:cNvPr id="128" name="Group 128"/>
          <p:cNvGrpSpPr/>
          <p:nvPr/>
        </p:nvGrpSpPr>
        <p:grpSpPr>
          <a:xfrm>
            <a:off x="411480" y="8182066"/>
            <a:ext cx="8503920" cy="804672"/>
            <a:chOff x="0" y="0"/>
            <a:chExt cx="11338560" cy="1072896"/>
          </a:xfrm>
        </p:grpSpPr>
        <p:sp>
          <p:nvSpPr>
            <p:cNvPr id="129" name="Freeform 129"/>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FFF3E0"/>
            </a:solidFill>
          </p:spPr>
          <p:txBody>
            <a:bodyPr/>
            <a:lstStyle/>
            <a:p>
              <a:endParaRPr lang="en-US"/>
            </a:p>
          </p:txBody>
        </p:sp>
      </p:grpSp>
      <p:grpSp>
        <p:nvGrpSpPr>
          <p:cNvPr id="130" name="Group 130"/>
          <p:cNvGrpSpPr/>
          <p:nvPr/>
        </p:nvGrpSpPr>
        <p:grpSpPr>
          <a:xfrm>
            <a:off x="557784" y="8182066"/>
            <a:ext cx="1280160" cy="804672"/>
            <a:chOff x="0" y="0"/>
            <a:chExt cx="1706880" cy="1072896"/>
          </a:xfrm>
        </p:grpSpPr>
        <p:sp>
          <p:nvSpPr>
            <p:cNvPr id="131" name="Freeform 131"/>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32" name="TextBox 132"/>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C0392B"/>
                  </a:solidFill>
                  <a:latin typeface="Canva Sans Bold"/>
                  <a:ea typeface="Canva Sans Bold"/>
                  <a:cs typeface="Canva Sans Bold"/>
                  <a:sym typeface="Canva Sans Bold"/>
                </a:rPr>
                <a:t>✘ DON'T</a:t>
              </a:r>
            </a:p>
          </p:txBody>
        </p:sp>
      </p:grpSp>
      <p:grpSp>
        <p:nvGrpSpPr>
          <p:cNvPr id="133" name="Group 133"/>
          <p:cNvGrpSpPr/>
          <p:nvPr/>
        </p:nvGrpSpPr>
        <p:grpSpPr>
          <a:xfrm>
            <a:off x="1874520" y="8182066"/>
            <a:ext cx="6858000" cy="804672"/>
            <a:chOff x="0" y="0"/>
            <a:chExt cx="9144000" cy="1072896"/>
          </a:xfrm>
        </p:grpSpPr>
        <p:sp>
          <p:nvSpPr>
            <p:cNvPr id="134" name="Freeform 134"/>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35" name="TextBox 135"/>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Never load/unload filament with a cold nozzle</a:t>
              </a:r>
            </a:p>
          </p:txBody>
        </p:sp>
      </p:grpSp>
      <p:grpSp>
        <p:nvGrpSpPr>
          <p:cNvPr id="136" name="Group 136"/>
          <p:cNvGrpSpPr/>
          <p:nvPr/>
        </p:nvGrpSpPr>
        <p:grpSpPr>
          <a:xfrm>
            <a:off x="9372600" y="8182066"/>
            <a:ext cx="8503920" cy="804672"/>
            <a:chOff x="0" y="0"/>
            <a:chExt cx="11338560" cy="1072896"/>
          </a:xfrm>
        </p:grpSpPr>
        <p:sp>
          <p:nvSpPr>
            <p:cNvPr id="137" name="Freeform 137"/>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FFF3E0"/>
            </a:solidFill>
          </p:spPr>
          <p:txBody>
            <a:bodyPr/>
            <a:lstStyle/>
            <a:p>
              <a:endParaRPr lang="en-US"/>
            </a:p>
          </p:txBody>
        </p:sp>
      </p:grpSp>
      <p:grpSp>
        <p:nvGrpSpPr>
          <p:cNvPr id="138" name="Group 138"/>
          <p:cNvGrpSpPr/>
          <p:nvPr/>
        </p:nvGrpSpPr>
        <p:grpSpPr>
          <a:xfrm>
            <a:off x="9518904" y="8182066"/>
            <a:ext cx="1280160" cy="804672"/>
            <a:chOff x="0" y="0"/>
            <a:chExt cx="1706880" cy="1072896"/>
          </a:xfrm>
        </p:grpSpPr>
        <p:sp>
          <p:nvSpPr>
            <p:cNvPr id="139" name="Freeform 139"/>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40" name="TextBox 140"/>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C0392B"/>
                  </a:solidFill>
                  <a:latin typeface="Canva Sans Bold"/>
                  <a:ea typeface="Canva Sans Bold"/>
                  <a:cs typeface="Canva Sans Bold"/>
                  <a:sym typeface="Canva Sans Bold"/>
                </a:rPr>
                <a:t>✘ DON'T</a:t>
              </a:r>
            </a:p>
          </p:txBody>
        </p:sp>
      </p:grpSp>
      <p:grpSp>
        <p:nvGrpSpPr>
          <p:cNvPr id="141" name="Group 141"/>
          <p:cNvGrpSpPr/>
          <p:nvPr/>
        </p:nvGrpSpPr>
        <p:grpSpPr>
          <a:xfrm>
            <a:off x="10835640" y="8182066"/>
            <a:ext cx="6858000" cy="804672"/>
            <a:chOff x="0" y="0"/>
            <a:chExt cx="9144000" cy="1072896"/>
          </a:xfrm>
        </p:grpSpPr>
        <p:sp>
          <p:nvSpPr>
            <p:cNvPr id="142" name="Freeform 142"/>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43" name="TextBox 143"/>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Never touch the nozzle or bed during printing</a:t>
              </a:r>
            </a:p>
          </p:txBody>
        </p:sp>
      </p:grpSp>
      <p:grpSp>
        <p:nvGrpSpPr>
          <p:cNvPr id="144" name="Group 144"/>
          <p:cNvGrpSpPr/>
          <p:nvPr/>
        </p:nvGrpSpPr>
        <p:grpSpPr>
          <a:xfrm>
            <a:off x="411480" y="9133042"/>
            <a:ext cx="8503920" cy="804672"/>
            <a:chOff x="0" y="0"/>
            <a:chExt cx="11338560" cy="1072896"/>
          </a:xfrm>
        </p:grpSpPr>
        <p:sp>
          <p:nvSpPr>
            <p:cNvPr id="145" name="Freeform 145"/>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FFF3E0"/>
            </a:solidFill>
          </p:spPr>
          <p:txBody>
            <a:bodyPr/>
            <a:lstStyle/>
            <a:p>
              <a:endParaRPr lang="en-US"/>
            </a:p>
          </p:txBody>
        </p:sp>
      </p:grpSp>
      <p:grpSp>
        <p:nvGrpSpPr>
          <p:cNvPr id="146" name="Group 146"/>
          <p:cNvGrpSpPr/>
          <p:nvPr/>
        </p:nvGrpSpPr>
        <p:grpSpPr>
          <a:xfrm>
            <a:off x="557784" y="9133042"/>
            <a:ext cx="1280160" cy="804672"/>
            <a:chOff x="0" y="0"/>
            <a:chExt cx="1706880" cy="1072896"/>
          </a:xfrm>
        </p:grpSpPr>
        <p:sp>
          <p:nvSpPr>
            <p:cNvPr id="147" name="Freeform 147"/>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48" name="TextBox 148"/>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C0392B"/>
                  </a:solidFill>
                  <a:latin typeface="Canva Sans Bold"/>
                  <a:ea typeface="Canva Sans Bold"/>
                  <a:cs typeface="Canva Sans Bold"/>
                  <a:sym typeface="Canva Sans Bold"/>
                </a:rPr>
                <a:t>✘ DON'T</a:t>
              </a:r>
            </a:p>
          </p:txBody>
        </p:sp>
      </p:grpSp>
      <p:grpSp>
        <p:nvGrpSpPr>
          <p:cNvPr id="149" name="Group 149"/>
          <p:cNvGrpSpPr/>
          <p:nvPr/>
        </p:nvGrpSpPr>
        <p:grpSpPr>
          <a:xfrm>
            <a:off x="1874520" y="9133042"/>
            <a:ext cx="6858000" cy="804672"/>
            <a:chOff x="0" y="0"/>
            <a:chExt cx="9144000" cy="1072896"/>
          </a:xfrm>
        </p:grpSpPr>
        <p:sp>
          <p:nvSpPr>
            <p:cNvPr id="150" name="Freeform 150"/>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51" name="TextBox 151"/>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Don't force anything — if it resists, check alignment</a:t>
              </a:r>
            </a:p>
          </p:txBody>
        </p:sp>
      </p:grpSp>
      <p:grpSp>
        <p:nvGrpSpPr>
          <p:cNvPr id="152" name="Group 152"/>
          <p:cNvGrpSpPr/>
          <p:nvPr/>
        </p:nvGrpSpPr>
        <p:grpSpPr>
          <a:xfrm>
            <a:off x="9372600" y="9133042"/>
            <a:ext cx="8503920" cy="804672"/>
            <a:chOff x="0" y="0"/>
            <a:chExt cx="11338560" cy="1072896"/>
          </a:xfrm>
        </p:grpSpPr>
        <p:sp>
          <p:nvSpPr>
            <p:cNvPr id="153" name="Freeform 153"/>
            <p:cNvSpPr/>
            <p:nvPr/>
          </p:nvSpPr>
          <p:spPr>
            <a:xfrm>
              <a:off x="0" y="0"/>
              <a:ext cx="11338560" cy="1072896"/>
            </a:xfrm>
            <a:custGeom>
              <a:avLst/>
              <a:gdLst/>
              <a:ahLst/>
              <a:cxnLst/>
              <a:rect l="l" t="t" r="r" b="b"/>
              <a:pathLst>
                <a:path w="11338560" h="1072896">
                  <a:moveTo>
                    <a:pt x="0" y="0"/>
                  </a:moveTo>
                  <a:lnTo>
                    <a:pt x="11338560" y="0"/>
                  </a:lnTo>
                  <a:lnTo>
                    <a:pt x="11338560" y="1072896"/>
                  </a:lnTo>
                  <a:lnTo>
                    <a:pt x="0" y="1072896"/>
                  </a:lnTo>
                  <a:close/>
                </a:path>
              </a:pathLst>
            </a:custGeom>
            <a:solidFill>
              <a:srgbClr val="FFF3E0"/>
            </a:solidFill>
          </p:spPr>
          <p:txBody>
            <a:bodyPr/>
            <a:lstStyle/>
            <a:p>
              <a:endParaRPr lang="en-US"/>
            </a:p>
          </p:txBody>
        </p:sp>
      </p:grpSp>
      <p:grpSp>
        <p:nvGrpSpPr>
          <p:cNvPr id="154" name="Group 154"/>
          <p:cNvGrpSpPr/>
          <p:nvPr/>
        </p:nvGrpSpPr>
        <p:grpSpPr>
          <a:xfrm>
            <a:off x="9518904" y="9133042"/>
            <a:ext cx="1280160" cy="804672"/>
            <a:chOff x="0" y="0"/>
            <a:chExt cx="1706880" cy="1072896"/>
          </a:xfrm>
        </p:grpSpPr>
        <p:sp>
          <p:nvSpPr>
            <p:cNvPr id="155" name="Freeform 155"/>
            <p:cNvSpPr/>
            <p:nvPr/>
          </p:nvSpPr>
          <p:spPr>
            <a:xfrm>
              <a:off x="0" y="0"/>
              <a:ext cx="1706880" cy="1072896"/>
            </a:xfrm>
            <a:custGeom>
              <a:avLst/>
              <a:gdLst/>
              <a:ahLst/>
              <a:cxnLst/>
              <a:rect l="l" t="t" r="r" b="b"/>
              <a:pathLst>
                <a:path w="1706880" h="1072896">
                  <a:moveTo>
                    <a:pt x="0" y="0"/>
                  </a:moveTo>
                  <a:lnTo>
                    <a:pt x="1706880" y="0"/>
                  </a:lnTo>
                  <a:lnTo>
                    <a:pt x="1706880" y="1072896"/>
                  </a:lnTo>
                  <a:lnTo>
                    <a:pt x="0" y="1072896"/>
                  </a:lnTo>
                  <a:close/>
                </a:path>
              </a:pathLst>
            </a:custGeom>
            <a:blipFill>
              <a:blip r:embed="rId2">
                <a:alphaModFix amt="0"/>
              </a:blip>
              <a:stretch>
                <a:fillRect l="-30647" r="-30647"/>
              </a:stretch>
            </a:blipFill>
          </p:spPr>
          <p:txBody>
            <a:bodyPr/>
            <a:lstStyle/>
            <a:p>
              <a:endParaRPr lang="en-US"/>
            </a:p>
          </p:txBody>
        </p:sp>
        <p:sp>
          <p:nvSpPr>
            <p:cNvPr id="156" name="TextBox 156"/>
            <p:cNvSpPr txBox="1"/>
            <p:nvPr/>
          </p:nvSpPr>
          <p:spPr>
            <a:xfrm>
              <a:off x="0" y="-9525"/>
              <a:ext cx="1706880" cy="1082421"/>
            </a:xfrm>
            <a:prstGeom prst="rect">
              <a:avLst/>
            </a:prstGeom>
          </p:spPr>
          <p:txBody>
            <a:bodyPr lIns="0" tIns="0" rIns="0" bIns="0" rtlCol="0" anchor="ctr"/>
            <a:lstStyle/>
            <a:p>
              <a:pPr algn="l">
                <a:lnSpc>
                  <a:spcPts val="2400"/>
                </a:lnSpc>
              </a:pPr>
              <a:r>
                <a:rPr lang="en-US" sz="2000" b="1">
                  <a:solidFill>
                    <a:srgbClr val="C0392B"/>
                  </a:solidFill>
                  <a:latin typeface="Canva Sans Bold"/>
                  <a:ea typeface="Canva Sans Bold"/>
                  <a:cs typeface="Canva Sans Bold"/>
                  <a:sym typeface="Canva Sans Bold"/>
                </a:rPr>
                <a:t>✘ DON'T</a:t>
              </a:r>
            </a:p>
          </p:txBody>
        </p:sp>
      </p:grpSp>
      <p:grpSp>
        <p:nvGrpSpPr>
          <p:cNvPr id="157" name="Group 157"/>
          <p:cNvGrpSpPr/>
          <p:nvPr/>
        </p:nvGrpSpPr>
        <p:grpSpPr>
          <a:xfrm>
            <a:off x="10835640" y="9133042"/>
            <a:ext cx="6858000" cy="804672"/>
            <a:chOff x="0" y="0"/>
            <a:chExt cx="9144000" cy="1072896"/>
          </a:xfrm>
        </p:grpSpPr>
        <p:sp>
          <p:nvSpPr>
            <p:cNvPr id="158" name="Freeform 158"/>
            <p:cNvSpPr/>
            <p:nvPr/>
          </p:nvSpPr>
          <p:spPr>
            <a:xfrm>
              <a:off x="0" y="0"/>
              <a:ext cx="9144000" cy="1072896"/>
            </a:xfrm>
            <a:custGeom>
              <a:avLst/>
              <a:gdLst/>
              <a:ahLst/>
              <a:cxnLst/>
              <a:rect l="l" t="t" r="r" b="b"/>
              <a:pathLst>
                <a:path w="9144000" h="1072896">
                  <a:moveTo>
                    <a:pt x="0" y="0"/>
                  </a:moveTo>
                  <a:lnTo>
                    <a:pt x="9144000" y="0"/>
                  </a:lnTo>
                  <a:lnTo>
                    <a:pt x="9144000" y="1072896"/>
                  </a:lnTo>
                  <a:lnTo>
                    <a:pt x="0" y="1072896"/>
                  </a:lnTo>
                  <a:close/>
                </a:path>
              </a:pathLst>
            </a:custGeom>
            <a:blipFill>
              <a:blip r:embed="rId2">
                <a:alphaModFix amt="0"/>
              </a:blip>
              <a:stretch>
                <a:fillRect t="-116065" b="-116065"/>
              </a:stretch>
            </a:blipFill>
          </p:spPr>
          <p:txBody>
            <a:bodyPr/>
            <a:lstStyle/>
            <a:p>
              <a:endParaRPr lang="en-US"/>
            </a:p>
          </p:txBody>
        </p:sp>
        <p:sp>
          <p:nvSpPr>
            <p:cNvPr id="159" name="TextBox 159"/>
            <p:cNvSpPr txBox="1"/>
            <p:nvPr/>
          </p:nvSpPr>
          <p:spPr>
            <a:xfrm>
              <a:off x="0" y="9525"/>
              <a:ext cx="9144000" cy="1063371"/>
            </a:xfrm>
            <a:prstGeom prst="rect">
              <a:avLst/>
            </a:prstGeom>
          </p:spPr>
          <p:txBody>
            <a:bodyPr lIns="0" tIns="0" rIns="0" bIns="0" rtlCol="0" anchor="ctr"/>
            <a:lstStyle/>
            <a:p>
              <a:pPr algn="l">
                <a:lnSpc>
                  <a:spcPts val="2160"/>
                </a:lnSpc>
              </a:pPr>
              <a:r>
                <a:rPr lang="en-US" sz="1800">
                  <a:solidFill>
                    <a:srgbClr val="5A6B5E"/>
                  </a:solidFill>
                  <a:latin typeface="Canva Sans"/>
                  <a:ea typeface="Canva Sans"/>
                  <a:cs typeface="Canva Sans"/>
                  <a:sym typeface="Canva Sans"/>
                </a:rPr>
                <a:t>Don't leave printing overnight without monitoring first</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FECAC"/>
        </a:solidFill>
        <a:effectLst/>
      </p:bgPr>
    </p:bg>
    <p:spTree>
      <p:nvGrpSpPr>
        <p:cNvPr id="1" name=""/>
        <p:cNvGrpSpPr/>
        <p:nvPr/>
      </p:nvGrpSpPr>
      <p:grpSpPr>
        <a:xfrm>
          <a:off x="0" y="0"/>
          <a:ext cx="0" cy="0"/>
          <a:chOff x="0" y="0"/>
          <a:chExt cx="0" cy="0"/>
        </a:xfrm>
      </p:grpSpPr>
      <p:grpSp>
        <p:nvGrpSpPr>
          <p:cNvPr id="2" name="Group 2"/>
          <p:cNvGrpSpPr/>
          <p:nvPr/>
        </p:nvGrpSpPr>
        <p:grpSpPr>
          <a:xfrm>
            <a:off x="914400" y="2265521"/>
            <a:ext cx="16459200" cy="1604070"/>
            <a:chOff x="0" y="0"/>
            <a:chExt cx="21945600" cy="2138759"/>
          </a:xfrm>
        </p:grpSpPr>
        <p:sp>
          <p:nvSpPr>
            <p:cNvPr id="3" name="Freeform 3"/>
            <p:cNvSpPr/>
            <p:nvPr/>
          </p:nvSpPr>
          <p:spPr>
            <a:xfrm>
              <a:off x="0" y="0"/>
              <a:ext cx="21945600" cy="2138759"/>
            </a:xfrm>
            <a:custGeom>
              <a:avLst/>
              <a:gdLst/>
              <a:ahLst/>
              <a:cxnLst/>
              <a:rect l="l" t="t" r="r" b="b"/>
              <a:pathLst>
                <a:path w="21945600" h="2138759">
                  <a:moveTo>
                    <a:pt x="0" y="0"/>
                  </a:moveTo>
                  <a:lnTo>
                    <a:pt x="21945600" y="0"/>
                  </a:lnTo>
                  <a:lnTo>
                    <a:pt x="21945600" y="2138759"/>
                  </a:lnTo>
                  <a:lnTo>
                    <a:pt x="0" y="2138759"/>
                  </a:lnTo>
                  <a:close/>
                </a:path>
              </a:pathLst>
            </a:custGeom>
            <a:blipFill>
              <a:blip r:embed="rId2">
                <a:alphaModFix amt="0"/>
              </a:blip>
              <a:stretch>
                <a:fillRect t="-151479" b="-148388"/>
              </a:stretch>
            </a:blipFill>
          </p:spPr>
          <p:txBody>
            <a:bodyPr/>
            <a:lstStyle/>
            <a:p>
              <a:endParaRPr lang="en-US"/>
            </a:p>
          </p:txBody>
        </p:sp>
        <p:sp>
          <p:nvSpPr>
            <p:cNvPr id="4" name="TextBox 4"/>
            <p:cNvSpPr txBox="1"/>
            <p:nvPr/>
          </p:nvSpPr>
          <p:spPr>
            <a:xfrm>
              <a:off x="0" y="-161925"/>
              <a:ext cx="21945600" cy="2300684"/>
            </a:xfrm>
            <a:prstGeom prst="rect">
              <a:avLst/>
            </a:prstGeom>
          </p:spPr>
          <p:txBody>
            <a:bodyPr lIns="0" tIns="0" rIns="0" bIns="0" rtlCol="0" anchor="ctr"/>
            <a:lstStyle/>
            <a:p>
              <a:pPr algn="ctr">
                <a:lnSpc>
                  <a:spcPts val="9600"/>
                </a:lnSpc>
              </a:pPr>
              <a:r>
                <a:rPr lang="en-US" sz="8000" b="1">
                  <a:solidFill>
                    <a:srgbClr val="FFFFFF"/>
                  </a:solidFill>
                  <a:latin typeface="Calibri (MS) Bold"/>
                  <a:ea typeface="Calibri (MS) Bold"/>
                  <a:cs typeface="Calibri (MS) Bold"/>
                  <a:sym typeface="Calibri (MS) Bold"/>
                </a:rPr>
                <a:t>You're Ready to Print!</a:t>
              </a:r>
            </a:p>
          </p:txBody>
        </p:sp>
      </p:grpSp>
      <p:grpSp>
        <p:nvGrpSpPr>
          <p:cNvPr id="5" name="Group 5"/>
          <p:cNvGrpSpPr/>
          <p:nvPr/>
        </p:nvGrpSpPr>
        <p:grpSpPr>
          <a:xfrm>
            <a:off x="1536192" y="4832128"/>
            <a:ext cx="1316736" cy="1316736"/>
            <a:chOff x="0" y="0"/>
            <a:chExt cx="1755648" cy="1755648"/>
          </a:xfrm>
        </p:grpSpPr>
        <p:sp>
          <p:nvSpPr>
            <p:cNvPr id="6" name="Freeform 6"/>
            <p:cNvSpPr/>
            <p:nvPr/>
          </p:nvSpPr>
          <p:spPr>
            <a:xfrm>
              <a:off x="0" y="0"/>
              <a:ext cx="1755648" cy="1755648"/>
            </a:xfrm>
            <a:custGeom>
              <a:avLst/>
              <a:gdLst/>
              <a:ahLst/>
              <a:cxnLst/>
              <a:rect l="l" t="t" r="r" b="b"/>
              <a:pathLst>
                <a:path w="1755648" h="1755648">
                  <a:moveTo>
                    <a:pt x="0" y="877824"/>
                  </a:moveTo>
                  <a:cubicBezTo>
                    <a:pt x="0" y="393065"/>
                    <a:pt x="393065" y="0"/>
                    <a:pt x="877824" y="0"/>
                  </a:cubicBezTo>
                  <a:cubicBezTo>
                    <a:pt x="1362583" y="0"/>
                    <a:pt x="1755648" y="393065"/>
                    <a:pt x="1755648" y="877824"/>
                  </a:cubicBezTo>
                  <a:cubicBezTo>
                    <a:pt x="1755648" y="1362583"/>
                    <a:pt x="1362583" y="1755648"/>
                    <a:pt x="877824" y="1755648"/>
                  </a:cubicBezTo>
                  <a:cubicBezTo>
                    <a:pt x="393065" y="1755648"/>
                    <a:pt x="0" y="1362583"/>
                    <a:pt x="0" y="877824"/>
                  </a:cubicBezTo>
                  <a:close/>
                </a:path>
              </a:pathLst>
            </a:custGeom>
            <a:solidFill>
              <a:srgbClr val="1F5C2E"/>
            </a:solidFill>
          </p:spPr>
          <p:txBody>
            <a:bodyPr/>
            <a:lstStyle/>
            <a:p>
              <a:endParaRPr lang="en-US"/>
            </a:p>
          </p:txBody>
        </p:sp>
      </p:grpSp>
      <p:grpSp>
        <p:nvGrpSpPr>
          <p:cNvPr id="7" name="Group 7"/>
          <p:cNvGrpSpPr/>
          <p:nvPr/>
        </p:nvGrpSpPr>
        <p:grpSpPr>
          <a:xfrm>
            <a:off x="1792224" y="5051584"/>
            <a:ext cx="804672" cy="804672"/>
            <a:chOff x="0" y="0"/>
            <a:chExt cx="1072896" cy="1072896"/>
          </a:xfrm>
        </p:grpSpPr>
        <p:sp>
          <p:nvSpPr>
            <p:cNvPr id="8" name="Freeform 8" descr="preencoded.png"/>
            <p:cNvSpPr/>
            <p:nvPr/>
          </p:nvSpPr>
          <p:spPr>
            <a:xfrm>
              <a:off x="0" y="0"/>
              <a:ext cx="1072896" cy="1072896"/>
            </a:xfrm>
            <a:custGeom>
              <a:avLst/>
              <a:gdLst/>
              <a:ahLst/>
              <a:cxnLst/>
              <a:rect l="l" t="t" r="r" b="b"/>
              <a:pathLst>
                <a:path w="1072896" h="1072896">
                  <a:moveTo>
                    <a:pt x="0" y="0"/>
                  </a:moveTo>
                  <a:lnTo>
                    <a:pt x="1072896" y="0"/>
                  </a:lnTo>
                  <a:lnTo>
                    <a:pt x="1072896" y="1072896"/>
                  </a:lnTo>
                  <a:lnTo>
                    <a:pt x="0" y="1072896"/>
                  </a:lnTo>
                  <a:lnTo>
                    <a:pt x="0" y="0"/>
                  </a:lnTo>
                  <a:close/>
                </a:path>
              </a:pathLst>
            </a:custGeom>
            <a:blipFill>
              <a:blip r:embed="rId3"/>
              <a:stretch>
                <a:fillRect/>
              </a:stretch>
            </a:blipFill>
          </p:spPr>
          <p:txBody>
            <a:bodyPr/>
            <a:lstStyle/>
            <a:p>
              <a:endParaRPr lang="en-US"/>
            </a:p>
          </p:txBody>
        </p:sp>
      </p:grpSp>
      <p:grpSp>
        <p:nvGrpSpPr>
          <p:cNvPr id="9" name="Group 9"/>
          <p:cNvGrpSpPr/>
          <p:nvPr/>
        </p:nvGrpSpPr>
        <p:grpSpPr>
          <a:xfrm>
            <a:off x="594360" y="6386608"/>
            <a:ext cx="3200400" cy="731520"/>
            <a:chOff x="0" y="0"/>
            <a:chExt cx="4267200" cy="975360"/>
          </a:xfrm>
        </p:grpSpPr>
        <p:sp>
          <p:nvSpPr>
            <p:cNvPr id="10" name="Freeform 10"/>
            <p:cNvSpPr/>
            <p:nvPr/>
          </p:nvSpPr>
          <p:spPr>
            <a:xfrm>
              <a:off x="0" y="0"/>
              <a:ext cx="4267200" cy="975360"/>
            </a:xfrm>
            <a:custGeom>
              <a:avLst/>
              <a:gdLst/>
              <a:ahLst/>
              <a:cxnLst/>
              <a:rect l="l" t="t" r="r" b="b"/>
              <a:pathLst>
                <a:path w="4267200" h="975360">
                  <a:moveTo>
                    <a:pt x="0" y="0"/>
                  </a:moveTo>
                  <a:lnTo>
                    <a:pt x="4267200" y="0"/>
                  </a:lnTo>
                  <a:lnTo>
                    <a:pt x="4267200" y="975360"/>
                  </a:lnTo>
                  <a:lnTo>
                    <a:pt x="0" y="975360"/>
                  </a:lnTo>
                  <a:close/>
                </a:path>
              </a:pathLst>
            </a:custGeom>
            <a:blipFill>
              <a:blip r:embed="rId2">
                <a:alphaModFix amt="0"/>
              </a:blip>
              <a:stretch>
                <a:fillRect t="-35247" b="-35247"/>
              </a:stretch>
            </a:blipFill>
          </p:spPr>
          <p:txBody>
            <a:bodyPr/>
            <a:lstStyle/>
            <a:p>
              <a:endParaRPr lang="en-US"/>
            </a:p>
          </p:txBody>
        </p:sp>
        <p:sp>
          <p:nvSpPr>
            <p:cNvPr id="11" name="TextBox 11"/>
            <p:cNvSpPr txBox="1"/>
            <p:nvPr/>
          </p:nvSpPr>
          <p:spPr>
            <a:xfrm>
              <a:off x="0" y="-9525"/>
              <a:ext cx="4267200" cy="984885"/>
            </a:xfrm>
            <a:prstGeom prst="rect">
              <a:avLst/>
            </a:prstGeom>
          </p:spPr>
          <p:txBody>
            <a:bodyPr lIns="0" tIns="0" rIns="0" bIns="0" rtlCol="0" anchor="ctr"/>
            <a:lstStyle/>
            <a:p>
              <a:pPr algn="ctr">
                <a:lnSpc>
                  <a:spcPts val="2280"/>
                </a:lnSpc>
              </a:pPr>
              <a:r>
                <a:rPr lang="en-US" sz="1900" b="1">
                  <a:solidFill>
                    <a:srgbClr val="000000"/>
                  </a:solidFill>
                  <a:latin typeface="Trebuchet MS Bold"/>
                  <a:ea typeface="Trebuchet MS Bold"/>
                  <a:cs typeface="Trebuchet MS Bold"/>
                  <a:sym typeface="Trebuchet MS Bold"/>
                </a:rPr>
                <a:t>Assembled &amp; Wired</a:t>
              </a:r>
            </a:p>
          </p:txBody>
        </p:sp>
      </p:grpSp>
      <p:grpSp>
        <p:nvGrpSpPr>
          <p:cNvPr id="12" name="Group 12"/>
          <p:cNvGrpSpPr/>
          <p:nvPr/>
        </p:nvGrpSpPr>
        <p:grpSpPr>
          <a:xfrm>
            <a:off x="594360" y="6558439"/>
            <a:ext cx="3200400" cy="1463040"/>
            <a:chOff x="0" y="0"/>
            <a:chExt cx="4267200" cy="1950720"/>
          </a:xfrm>
        </p:grpSpPr>
        <p:sp>
          <p:nvSpPr>
            <p:cNvPr id="13" name="Freeform 13"/>
            <p:cNvSpPr/>
            <p:nvPr/>
          </p:nvSpPr>
          <p:spPr>
            <a:xfrm>
              <a:off x="0" y="0"/>
              <a:ext cx="4267200" cy="1950720"/>
            </a:xfrm>
            <a:custGeom>
              <a:avLst/>
              <a:gdLst/>
              <a:ahLst/>
              <a:cxnLst/>
              <a:rect l="l" t="t" r="r" b="b"/>
              <a:pathLst>
                <a:path w="4267200" h="1950720">
                  <a:moveTo>
                    <a:pt x="0" y="0"/>
                  </a:moveTo>
                  <a:lnTo>
                    <a:pt x="4267200" y="0"/>
                  </a:lnTo>
                  <a:lnTo>
                    <a:pt x="4267200" y="1950720"/>
                  </a:lnTo>
                  <a:lnTo>
                    <a:pt x="0" y="1950720"/>
                  </a:lnTo>
                  <a:close/>
                </a:path>
              </a:pathLst>
            </a:custGeom>
            <a:blipFill>
              <a:blip r:embed="rId2">
                <a:alphaModFix amt="0"/>
              </a:blip>
              <a:stretch>
                <a:fillRect l="-8653" r="-8653"/>
              </a:stretch>
            </a:blipFill>
          </p:spPr>
          <p:txBody>
            <a:bodyPr/>
            <a:lstStyle/>
            <a:p>
              <a:endParaRPr lang="en-US"/>
            </a:p>
          </p:txBody>
        </p:sp>
        <p:sp>
          <p:nvSpPr>
            <p:cNvPr id="14" name="TextBox 14"/>
            <p:cNvSpPr txBox="1"/>
            <p:nvPr/>
          </p:nvSpPr>
          <p:spPr>
            <a:xfrm>
              <a:off x="0" y="-28575"/>
              <a:ext cx="4267200" cy="1979295"/>
            </a:xfrm>
            <a:prstGeom prst="rect">
              <a:avLst/>
            </a:prstGeom>
          </p:spPr>
          <p:txBody>
            <a:bodyPr lIns="0" tIns="0" rIns="0" bIns="0" rtlCol="0" anchor="ctr"/>
            <a:lstStyle/>
            <a:p>
              <a:pPr algn="ctr">
                <a:lnSpc>
                  <a:spcPts val="1920"/>
                </a:lnSpc>
              </a:pPr>
              <a:r>
                <a:rPr lang="en-US" sz="1600" b="1">
                  <a:solidFill>
                    <a:srgbClr val="000000"/>
                  </a:solidFill>
                  <a:latin typeface="Calibri (MS) Bold"/>
                  <a:ea typeface="Calibri (MS) Bold"/>
                  <a:cs typeface="Calibri (MS) Bold"/>
                  <a:sym typeface="Calibri (MS) Bold"/>
                </a:rPr>
                <a:t>Frame built square, belts tensioned, wiring tidy and voltage checked.</a:t>
              </a:r>
            </a:p>
          </p:txBody>
        </p:sp>
      </p:grpSp>
      <p:grpSp>
        <p:nvGrpSpPr>
          <p:cNvPr id="15" name="Group 15"/>
          <p:cNvGrpSpPr/>
          <p:nvPr/>
        </p:nvGrpSpPr>
        <p:grpSpPr>
          <a:xfrm>
            <a:off x="5010912" y="4832128"/>
            <a:ext cx="1316736" cy="1316736"/>
            <a:chOff x="0" y="0"/>
            <a:chExt cx="1755648" cy="1755648"/>
          </a:xfrm>
        </p:grpSpPr>
        <p:sp>
          <p:nvSpPr>
            <p:cNvPr id="16" name="Freeform 16"/>
            <p:cNvSpPr/>
            <p:nvPr/>
          </p:nvSpPr>
          <p:spPr>
            <a:xfrm>
              <a:off x="0" y="0"/>
              <a:ext cx="1755648" cy="1755648"/>
            </a:xfrm>
            <a:custGeom>
              <a:avLst/>
              <a:gdLst/>
              <a:ahLst/>
              <a:cxnLst/>
              <a:rect l="l" t="t" r="r" b="b"/>
              <a:pathLst>
                <a:path w="1755648" h="1755648">
                  <a:moveTo>
                    <a:pt x="0" y="877824"/>
                  </a:moveTo>
                  <a:cubicBezTo>
                    <a:pt x="0" y="393065"/>
                    <a:pt x="393065" y="0"/>
                    <a:pt x="877824" y="0"/>
                  </a:cubicBezTo>
                  <a:cubicBezTo>
                    <a:pt x="1362583" y="0"/>
                    <a:pt x="1755648" y="393065"/>
                    <a:pt x="1755648" y="877824"/>
                  </a:cubicBezTo>
                  <a:cubicBezTo>
                    <a:pt x="1755648" y="1362583"/>
                    <a:pt x="1362583" y="1755648"/>
                    <a:pt x="877824" y="1755648"/>
                  </a:cubicBezTo>
                  <a:cubicBezTo>
                    <a:pt x="393065" y="1755648"/>
                    <a:pt x="0" y="1362583"/>
                    <a:pt x="0" y="877824"/>
                  </a:cubicBezTo>
                  <a:close/>
                </a:path>
              </a:pathLst>
            </a:custGeom>
            <a:solidFill>
              <a:srgbClr val="1F5C2E"/>
            </a:solidFill>
          </p:spPr>
          <p:txBody>
            <a:bodyPr/>
            <a:lstStyle/>
            <a:p>
              <a:endParaRPr lang="en-US"/>
            </a:p>
          </p:txBody>
        </p:sp>
      </p:grpSp>
      <p:grpSp>
        <p:nvGrpSpPr>
          <p:cNvPr id="17" name="Group 17"/>
          <p:cNvGrpSpPr/>
          <p:nvPr/>
        </p:nvGrpSpPr>
        <p:grpSpPr>
          <a:xfrm>
            <a:off x="5266944" y="5051584"/>
            <a:ext cx="804672" cy="804672"/>
            <a:chOff x="0" y="0"/>
            <a:chExt cx="1072896" cy="1072896"/>
          </a:xfrm>
        </p:grpSpPr>
        <p:sp>
          <p:nvSpPr>
            <p:cNvPr id="18" name="Freeform 18" descr="preencoded.png"/>
            <p:cNvSpPr/>
            <p:nvPr/>
          </p:nvSpPr>
          <p:spPr>
            <a:xfrm>
              <a:off x="0" y="0"/>
              <a:ext cx="1072896" cy="1072896"/>
            </a:xfrm>
            <a:custGeom>
              <a:avLst/>
              <a:gdLst/>
              <a:ahLst/>
              <a:cxnLst/>
              <a:rect l="l" t="t" r="r" b="b"/>
              <a:pathLst>
                <a:path w="1072896" h="1072896">
                  <a:moveTo>
                    <a:pt x="0" y="0"/>
                  </a:moveTo>
                  <a:lnTo>
                    <a:pt x="1072896" y="0"/>
                  </a:lnTo>
                  <a:lnTo>
                    <a:pt x="1072896" y="1072896"/>
                  </a:lnTo>
                  <a:lnTo>
                    <a:pt x="0" y="1072896"/>
                  </a:lnTo>
                  <a:lnTo>
                    <a:pt x="0" y="0"/>
                  </a:lnTo>
                  <a:close/>
                </a:path>
              </a:pathLst>
            </a:custGeom>
            <a:blipFill>
              <a:blip r:embed="rId4"/>
              <a:stretch>
                <a:fillRect/>
              </a:stretch>
            </a:blipFill>
          </p:spPr>
          <p:txBody>
            <a:bodyPr/>
            <a:lstStyle/>
            <a:p>
              <a:endParaRPr lang="en-US"/>
            </a:p>
          </p:txBody>
        </p:sp>
      </p:grpSp>
      <p:grpSp>
        <p:nvGrpSpPr>
          <p:cNvPr id="19" name="Group 19"/>
          <p:cNvGrpSpPr/>
          <p:nvPr/>
        </p:nvGrpSpPr>
        <p:grpSpPr>
          <a:xfrm>
            <a:off x="4005072" y="6386608"/>
            <a:ext cx="3200400" cy="731520"/>
            <a:chOff x="0" y="0"/>
            <a:chExt cx="4267200" cy="975360"/>
          </a:xfrm>
        </p:grpSpPr>
        <p:sp>
          <p:nvSpPr>
            <p:cNvPr id="20" name="Freeform 20"/>
            <p:cNvSpPr/>
            <p:nvPr/>
          </p:nvSpPr>
          <p:spPr>
            <a:xfrm>
              <a:off x="0" y="0"/>
              <a:ext cx="4267200" cy="975360"/>
            </a:xfrm>
            <a:custGeom>
              <a:avLst/>
              <a:gdLst/>
              <a:ahLst/>
              <a:cxnLst/>
              <a:rect l="l" t="t" r="r" b="b"/>
              <a:pathLst>
                <a:path w="4267200" h="975360">
                  <a:moveTo>
                    <a:pt x="0" y="0"/>
                  </a:moveTo>
                  <a:lnTo>
                    <a:pt x="4267200" y="0"/>
                  </a:lnTo>
                  <a:lnTo>
                    <a:pt x="4267200" y="975360"/>
                  </a:lnTo>
                  <a:lnTo>
                    <a:pt x="0" y="975360"/>
                  </a:lnTo>
                  <a:close/>
                </a:path>
              </a:pathLst>
            </a:custGeom>
            <a:blipFill>
              <a:blip r:embed="rId2">
                <a:alphaModFix amt="0"/>
              </a:blip>
              <a:stretch>
                <a:fillRect t="-35247" b="-35247"/>
              </a:stretch>
            </a:blipFill>
          </p:spPr>
          <p:txBody>
            <a:bodyPr/>
            <a:lstStyle/>
            <a:p>
              <a:endParaRPr lang="en-US"/>
            </a:p>
          </p:txBody>
        </p:sp>
        <p:sp>
          <p:nvSpPr>
            <p:cNvPr id="21" name="TextBox 21"/>
            <p:cNvSpPr txBox="1"/>
            <p:nvPr/>
          </p:nvSpPr>
          <p:spPr>
            <a:xfrm>
              <a:off x="0" y="-9525"/>
              <a:ext cx="4267200" cy="984885"/>
            </a:xfrm>
            <a:prstGeom prst="rect">
              <a:avLst/>
            </a:prstGeom>
          </p:spPr>
          <p:txBody>
            <a:bodyPr lIns="0" tIns="0" rIns="0" bIns="0" rtlCol="0" anchor="ctr"/>
            <a:lstStyle/>
            <a:p>
              <a:pPr algn="ctr">
                <a:lnSpc>
                  <a:spcPts val="2280"/>
                </a:lnSpc>
              </a:pPr>
              <a:r>
                <a:rPr lang="en-US" sz="1900" b="1">
                  <a:solidFill>
                    <a:srgbClr val="000000"/>
                  </a:solidFill>
                  <a:latin typeface="Trebuchet MS Bold"/>
                  <a:ea typeface="Trebuchet MS Bold"/>
                  <a:cs typeface="Trebuchet MS Bold"/>
                  <a:sym typeface="Trebuchet MS Bold"/>
                </a:rPr>
                <a:t>Calibrated</a:t>
              </a:r>
            </a:p>
          </p:txBody>
        </p:sp>
      </p:grpSp>
      <p:grpSp>
        <p:nvGrpSpPr>
          <p:cNvPr id="22" name="Group 22"/>
          <p:cNvGrpSpPr/>
          <p:nvPr/>
        </p:nvGrpSpPr>
        <p:grpSpPr>
          <a:xfrm>
            <a:off x="4069080" y="6558439"/>
            <a:ext cx="3200400" cy="1463040"/>
            <a:chOff x="0" y="0"/>
            <a:chExt cx="4267200" cy="1950720"/>
          </a:xfrm>
        </p:grpSpPr>
        <p:sp>
          <p:nvSpPr>
            <p:cNvPr id="23" name="Freeform 23"/>
            <p:cNvSpPr/>
            <p:nvPr/>
          </p:nvSpPr>
          <p:spPr>
            <a:xfrm>
              <a:off x="0" y="0"/>
              <a:ext cx="4267200" cy="1950720"/>
            </a:xfrm>
            <a:custGeom>
              <a:avLst/>
              <a:gdLst/>
              <a:ahLst/>
              <a:cxnLst/>
              <a:rect l="l" t="t" r="r" b="b"/>
              <a:pathLst>
                <a:path w="4267200" h="1950720">
                  <a:moveTo>
                    <a:pt x="0" y="0"/>
                  </a:moveTo>
                  <a:lnTo>
                    <a:pt x="4267200" y="0"/>
                  </a:lnTo>
                  <a:lnTo>
                    <a:pt x="4267200" y="1950720"/>
                  </a:lnTo>
                  <a:lnTo>
                    <a:pt x="0" y="1950720"/>
                  </a:lnTo>
                  <a:close/>
                </a:path>
              </a:pathLst>
            </a:custGeom>
            <a:blipFill>
              <a:blip r:embed="rId2">
                <a:alphaModFix amt="0"/>
              </a:blip>
              <a:stretch>
                <a:fillRect l="-8653" r="-8653"/>
              </a:stretch>
            </a:blipFill>
          </p:spPr>
          <p:txBody>
            <a:bodyPr/>
            <a:lstStyle/>
            <a:p>
              <a:endParaRPr lang="en-US"/>
            </a:p>
          </p:txBody>
        </p:sp>
        <p:sp>
          <p:nvSpPr>
            <p:cNvPr id="24" name="TextBox 24"/>
            <p:cNvSpPr txBox="1"/>
            <p:nvPr/>
          </p:nvSpPr>
          <p:spPr>
            <a:xfrm>
              <a:off x="0" y="-28575"/>
              <a:ext cx="4267200" cy="1979295"/>
            </a:xfrm>
            <a:prstGeom prst="rect">
              <a:avLst/>
            </a:prstGeom>
          </p:spPr>
          <p:txBody>
            <a:bodyPr lIns="0" tIns="0" rIns="0" bIns="0" rtlCol="0" anchor="ctr"/>
            <a:lstStyle/>
            <a:p>
              <a:pPr algn="ctr">
                <a:lnSpc>
                  <a:spcPts val="1920"/>
                </a:lnSpc>
              </a:pPr>
              <a:r>
                <a:rPr lang="en-US" sz="1600" b="1">
                  <a:solidFill>
                    <a:srgbClr val="000000"/>
                  </a:solidFill>
                  <a:latin typeface="Calibri (MS) Bold"/>
                  <a:ea typeface="Calibri (MS) Bold"/>
                  <a:cs typeface="Calibri (MS) Bold"/>
                  <a:sym typeface="Calibri (MS) Bold"/>
                </a:rPr>
                <a:t>Bed levelled, Z-offset set, filament loaded and purged.</a:t>
              </a:r>
            </a:p>
          </p:txBody>
        </p:sp>
      </p:grpSp>
      <p:grpSp>
        <p:nvGrpSpPr>
          <p:cNvPr id="25" name="Group 25"/>
          <p:cNvGrpSpPr/>
          <p:nvPr/>
        </p:nvGrpSpPr>
        <p:grpSpPr>
          <a:xfrm>
            <a:off x="8485632" y="4832128"/>
            <a:ext cx="1316736" cy="1316736"/>
            <a:chOff x="0" y="0"/>
            <a:chExt cx="1755648" cy="1755648"/>
          </a:xfrm>
        </p:grpSpPr>
        <p:sp>
          <p:nvSpPr>
            <p:cNvPr id="26" name="Freeform 26"/>
            <p:cNvSpPr/>
            <p:nvPr/>
          </p:nvSpPr>
          <p:spPr>
            <a:xfrm>
              <a:off x="0" y="0"/>
              <a:ext cx="1755648" cy="1755648"/>
            </a:xfrm>
            <a:custGeom>
              <a:avLst/>
              <a:gdLst/>
              <a:ahLst/>
              <a:cxnLst/>
              <a:rect l="l" t="t" r="r" b="b"/>
              <a:pathLst>
                <a:path w="1755648" h="1755648">
                  <a:moveTo>
                    <a:pt x="0" y="877824"/>
                  </a:moveTo>
                  <a:cubicBezTo>
                    <a:pt x="0" y="393065"/>
                    <a:pt x="393065" y="0"/>
                    <a:pt x="877824" y="0"/>
                  </a:cubicBezTo>
                  <a:cubicBezTo>
                    <a:pt x="1362583" y="0"/>
                    <a:pt x="1755648" y="393065"/>
                    <a:pt x="1755648" y="877824"/>
                  </a:cubicBezTo>
                  <a:cubicBezTo>
                    <a:pt x="1755648" y="1362583"/>
                    <a:pt x="1362583" y="1755648"/>
                    <a:pt x="877824" y="1755648"/>
                  </a:cubicBezTo>
                  <a:cubicBezTo>
                    <a:pt x="393065" y="1755648"/>
                    <a:pt x="0" y="1362583"/>
                    <a:pt x="0" y="877824"/>
                  </a:cubicBezTo>
                  <a:close/>
                </a:path>
              </a:pathLst>
            </a:custGeom>
            <a:solidFill>
              <a:srgbClr val="1F5C2E"/>
            </a:solidFill>
          </p:spPr>
          <p:txBody>
            <a:bodyPr/>
            <a:lstStyle/>
            <a:p>
              <a:endParaRPr lang="en-US"/>
            </a:p>
          </p:txBody>
        </p:sp>
      </p:grpSp>
      <p:grpSp>
        <p:nvGrpSpPr>
          <p:cNvPr id="27" name="Group 27"/>
          <p:cNvGrpSpPr/>
          <p:nvPr/>
        </p:nvGrpSpPr>
        <p:grpSpPr>
          <a:xfrm>
            <a:off x="8741664" y="5051584"/>
            <a:ext cx="804672" cy="804672"/>
            <a:chOff x="0" y="0"/>
            <a:chExt cx="1072896" cy="1072896"/>
          </a:xfrm>
        </p:grpSpPr>
        <p:sp>
          <p:nvSpPr>
            <p:cNvPr id="28" name="Freeform 28" descr="preencoded.png"/>
            <p:cNvSpPr/>
            <p:nvPr/>
          </p:nvSpPr>
          <p:spPr>
            <a:xfrm>
              <a:off x="0" y="0"/>
              <a:ext cx="1072896" cy="1072896"/>
            </a:xfrm>
            <a:custGeom>
              <a:avLst/>
              <a:gdLst/>
              <a:ahLst/>
              <a:cxnLst/>
              <a:rect l="l" t="t" r="r" b="b"/>
              <a:pathLst>
                <a:path w="1072896" h="1072896">
                  <a:moveTo>
                    <a:pt x="0" y="0"/>
                  </a:moveTo>
                  <a:lnTo>
                    <a:pt x="1072896" y="0"/>
                  </a:lnTo>
                  <a:lnTo>
                    <a:pt x="1072896" y="1072896"/>
                  </a:lnTo>
                  <a:lnTo>
                    <a:pt x="0" y="1072896"/>
                  </a:lnTo>
                  <a:lnTo>
                    <a:pt x="0" y="0"/>
                  </a:lnTo>
                  <a:close/>
                </a:path>
              </a:pathLst>
            </a:custGeom>
            <a:blipFill>
              <a:blip r:embed="rId5"/>
              <a:stretch>
                <a:fillRect/>
              </a:stretch>
            </a:blipFill>
          </p:spPr>
          <p:txBody>
            <a:bodyPr/>
            <a:lstStyle/>
            <a:p>
              <a:endParaRPr lang="en-US"/>
            </a:p>
          </p:txBody>
        </p:sp>
      </p:grpSp>
      <p:grpSp>
        <p:nvGrpSpPr>
          <p:cNvPr id="29" name="Group 29"/>
          <p:cNvGrpSpPr/>
          <p:nvPr/>
        </p:nvGrpSpPr>
        <p:grpSpPr>
          <a:xfrm>
            <a:off x="7479792" y="6386608"/>
            <a:ext cx="3200400" cy="731520"/>
            <a:chOff x="0" y="0"/>
            <a:chExt cx="4267200" cy="975360"/>
          </a:xfrm>
        </p:grpSpPr>
        <p:sp>
          <p:nvSpPr>
            <p:cNvPr id="30" name="Freeform 30"/>
            <p:cNvSpPr/>
            <p:nvPr/>
          </p:nvSpPr>
          <p:spPr>
            <a:xfrm>
              <a:off x="0" y="0"/>
              <a:ext cx="4267200" cy="975360"/>
            </a:xfrm>
            <a:custGeom>
              <a:avLst/>
              <a:gdLst/>
              <a:ahLst/>
              <a:cxnLst/>
              <a:rect l="l" t="t" r="r" b="b"/>
              <a:pathLst>
                <a:path w="4267200" h="975360">
                  <a:moveTo>
                    <a:pt x="0" y="0"/>
                  </a:moveTo>
                  <a:lnTo>
                    <a:pt x="4267200" y="0"/>
                  </a:lnTo>
                  <a:lnTo>
                    <a:pt x="4267200" y="975360"/>
                  </a:lnTo>
                  <a:lnTo>
                    <a:pt x="0" y="975360"/>
                  </a:lnTo>
                  <a:close/>
                </a:path>
              </a:pathLst>
            </a:custGeom>
            <a:blipFill>
              <a:blip r:embed="rId2">
                <a:alphaModFix amt="0"/>
              </a:blip>
              <a:stretch>
                <a:fillRect t="-35247" b="-35247"/>
              </a:stretch>
            </a:blipFill>
          </p:spPr>
          <p:txBody>
            <a:bodyPr/>
            <a:lstStyle/>
            <a:p>
              <a:endParaRPr lang="en-US"/>
            </a:p>
          </p:txBody>
        </p:sp>
        <p:sp>
          <p:nvSpPr>
            <p:cNvPr id="31" name="TextBox 31"/>
            <p:cNvSpPr txBox="1"/>
            <p:nvPr/>
          </p:nvSpPr>
          <p:spPr>
            <a:xfrm>
              <a:off x="0" y="-9525"/>
              <a:ext cx="4267200" cy="984885"/>
            </a:xfrm>
            <a:prstGeom prst="rect">
              <a:avLst/>
            </a:prstGeom>
          </p:spPr>
          <p:txBody>
            <a:bodyPr lIns="0" tIns="0" rIns="0" bIns="0" rtlCol="0" anchor="ctr"/>
            <a:lstStyle/>
            <a:p>
              <a:pPr algn="ctr">
                <a:lnSpc>
                  <a:spcPts val="2280"/>
                </a:lnSpc>
              </a:pPr>
              <a:r>
                <a:rPr lang="en-US" sz="1900" b="1">
                  <a:solidFill>
                    <a:srgbClr val="000000"/>
                  </a:solidFill>
                  <a:latin typeface="Trebuchet MS Bold"/>
                  <a:ea typeface="Trebuchet MS Bold"/>
                  <a:cs typeface="Trebuchet MS Bold"/>
                  <a:sym typeface="Trebuchet MS Bold"/>
                </a:rPr>
                <a:t>First Print Done</a:t>
              </a:r>
            </a:p>
          </p:txBody>
        </p:sp>
      </p:grpSp>
      <p:grpSp>
        <p:nvGrpSpPr>
          <p:cNvPr id="32" name="Group 32"/>
          <p:cNvGrpSpPr/>
          <p:nvPr/>
        </p:nvGrpSpPr>
        <p:grpSpPr>
          <a:xfrm>
            <a:off x="7543800" y="6558439"/>
            <a:ext cx="3200400" cy="1463040"/>
            <a:chOff x="0" y="0"/>
            <a:chExt cx="4267200" cy="1950720"/>
          </a:xfrm>
        </p:grpSpPr>
        <p:sp>
          <p:nvSpPr>
            <p:cNvPr id="33" name="Freeform 33"/>
            <p:cNvSpPr/>
            <p:nvPr/>
          </p:nvSpPr>
          <p:spPr>
            <a:xfrm>
              <a:off x="0" y="0"/>
              <a:ext cx="4267200" cy="1950720"/>
            </a:xfrm>
            <a:custGeom>
              <a:avLst/>
              <a:gdLst/>
              <a:ahLst/>
              <a:cxnLst/>
              <a:rect l="l" t="t" r="r" b="b"/>
              <a:pathLst>
                <a:path w="4267200" h="1950720">
                  <a:moveTo>
                    <a:pt x="0" y="0"/>
                  </a:moveTo>
                  <a:lnTo>
                    <a:pt x="4267200" y="0"/>
                  </a:lnTo>
                  <a:lnTo>
                    <a:pt x="4267200" y="1950720"/>
                  </a:lnTo>
                  <a:lnTo>
                    <a:pt x="0" y="1950720"/>
                  </a:lnTo>
                  <a:close/>
                </a:path>
              </a:pathLst>
            </a:custGeom>
            <a:blipFill>
              <a:blip r:embed="rId2">
                <a:alphaModFix amt="0"/>
              </a:blip>
              <a:stretch>
                <a:fillRect l="-8653" r="-8653"/>
              </a:stretch>
            </a:blipFill>
          </p:spPr>
          <p:txBody>
            <a:bodyPr/>
            <a:lstStyle/>
            <a:p>
              <a:endParaRPr lang="en-US"/>
            </a:p>
          </p:txBody>
        </p:sp>
        <p:sp>
          <p:nvSpPr>
            <p:cNvPr id="34" name="TextBox 34"/>
            <p:cNvSpPr txBox="1"/>
            <p:nvPr/>
          </p:nvSpPr>
          <p:spPr>
            <a:xfrm>
              <a:off x="0" y="-28575"/>
              <a:ext cx="4267200" cy="1979295"/>
            </a:xfrm>
            <a:prstGeom prst="rect">
              <a:avLst/>
            </a:prstGeom>
          </p:spPr>
          <p:txBody>
            <a:bodyPr lIns="0" tIns="0" rIns="0" bIns="0" rtlCol="0" anchor="ctr"/>
            <a:lstStyle/>
            <a:p>
              <a:pPr algn="ctr">
                <a:lnSpc>
                  <a:spcPts val="1920"/>
                </a:lnSpc>
              </a:pPr>
              <a:r>
                <a:rPr lang="en-US" sz="1600" b="1">
                  <a:solidFill>
                    <a:srgbClr val="000000"/>
                  </a:solidFill>
                  <a:latin typeface="Calibri (MS) Bold"/>
                  <a:ea typeface="Calibri (MS) Bold"/>
                  <a:cs typeface="Calibri (MS) Bold"/>
                  <a:sym typeface="Calibri (MS) Bold"/>
                </a:rPr>
                <a:t>Model sliced in Cura, saved to SD, printed and removed safely.</a:t>
              </a:r>
            </a:p>
          </p:txBody>
        </p:sp>
      </p:grpSp>
      <p:grpSp>
        <p:nvGrpSpPr>
          <p:cNvPr id="35" name="Group 35"/>
          <p:cNvGrpSpPr/>
          <p:nvPr/>
        </p:nvGrpSpPr>
        <p:grpSpPr>
          <a:xfrm>
            <a:off x="11960352" y="4832128"/>
            <a:ext cx="1316736" cy="1316736"/>
            <a:chOff x="0" y="0"/>
            <a:chExt cx="1755648" cy="1755648"/>
          </a:xfrm>
        </p:grpSpPr>
        <p:sp>
          <p:nvSpPr>
            <p:cNvPr id="36" name="Freeform 36"/>
            <p:cNvSpPr/>
            <p:nvPr/>
          </p:nvSpPr>
          <p:spPr>
            <a:xfrm>
              <a:off x="0" y="0"/>
              <a:ext cx="1755648" cy="1755648"/>
            </a:xfrm>
            <a:custGeom>
              <a:avLst/>
              <a:gdLst/>
              <a:ahLst/>
              <a:cxnLst/>
              <a:rect l="l" t="t" r="r" b="b"/>
              <a:pathLst>
                <a:path w="1755648" h="1755648">
                  <a:moveTo>
                    <a:pt x="0" y="877824"/>
                  </a:moveTo>
                  <a:cubicBezTo>
                    <a:pt x="0" y="393065"/>
                    <a:pt x="393065" y="0"/>
                    <a:pt x="877824" y="0"/>
                  </a:cubicBezTo>
                  <a:cubicBezTo>
                    <a:pt x="1362583" y="0"/>
                    <a:pt x="1755648" y="393065"/>
                    <a:pt x="1755648" y="877824"/>
                  </a:cubicBezTo>
                  <a:cubicBezTo>
                    <a:pt x="1755648" y="1362583"/>
                    <a:pt x="1362583" y="1755648"/>
                    <a:pt x="877824" y="1755648"/>
                  </a:cubicBezTo>
                  <a:cubicBezTo>
                    <a:pt x="393065" y="1755648"/>
                    <a:pt x="0" y="1362583"/>
                    <a:pt x="0" y="877824"/>
                  </a:cubicBezTo>
                  <a:close/>
                </a:path>
              </a:pathLst>
            </a:custGeom>
            <a:solidFill>
              <a:srgbClr val="1F5C2E"/>
            </a:solidFill>
          </p:spPr>
          <p:txBody>
            <a:bodyPr/>
            <a:lstStyle/>
            <a:p>
              <a:endParaRPr lang="en-US"/>
            </a:p>
          </p:txBody>
        </p:sp>
      </p:grpSp>
      <p:grpSp>
        <p:nvGrpSpPr>
          <p:cNvPr id="37" name="Group 37"/>
          <p:cNvGrpSpPr/>
          <p:nvPr/>
        </p:nvGrpSpPr>
        <p:grpSpPr>
          <a:xfrm>
            <a:off x="12216384" y="5051584"/>
            <a:ext cx="804672" cy="804672"/>
            <a:chOff x="0" y="0"/>
            <a:chExt cx="1072896" cy="1072896"/>
          </a:xfrm>
        </p:grpSpPr>
        <p:sp>
          <p:nvSpPr>
            <p:cNvPr id="38" name="Freeform 38" descr="preencoded.png"/>
            <p:cNvSpPr/>
            <p:nvPr/>
          </p:nvSpPr>
          <p:spPr>
            <a:xfrm>
              <a:off x="0" y="0"/>
              <a:ext cx="1072896" cy="1072896"/>
            </a:xfrm>
            <a:custGeom>
              <a:avLst/>
              <a:gdLst/>
              <a:ahLst/>
              <a:cxnLst/>
              <a:rect l="l" t="t" r="r" b="b"/>
              <a:pathLst>
                <a:path w="1072896" h="1072896">
                  <a:moveTo>
                    <a:pt x="0" y="0"/>
                  </a:moveTo>
                  <a:lnTo>
                    <a:pt x="1072896" y="0"/>
                  </a:lnTo>
                  <a:lnTo>
                    <a:pt x="1072896" y="1072896"/>
                  </a:lnTo>
                  <a:lnTo>
                    <a:pt x="0" y="1072896"/>
                  </a:lnTo>
                  <a:lnTo>
                    <a:pt x="0" y="0"/>
                  </a:lnTo>
                  <a:close/>
                </a:path>
              </a:pathLst>
            </a:custGeom>
            <a:blipFill>
              <a:blip r:embed="rId6"/>
              <a:stretch>
                <a:fillRect/>
              </a:stretch>
            </a:blipFill>
          </p:spPr>
          <p:txBody>
            <a:bodyPr/>
            <a:lstStyle/>
            <a:p>
              <a:endParaRPr lang="en-US"/>
            </a:p>
          </p:txBody>
        </p:sp>
      </p:grpSp>
      <p:grpSp>
        <p:nvGrpSpPr>
          <p:cNvPr id="39" name="Group 39"/>
          <p:cNvGrpSpPr/>
          <p:nvPr/>
        </p:nvGrpSpPr>
        <p:grpSpPr>
          <a:xfrm>
            <a:off x="10954512" y="6386608"/>
            <a:ext cx="3200400" cy="731520"/>
            <a:chOff x="0" y="0"/>
            <a:chExt cx="4267200" cy="975360"/>
          </a:xfrm>
        </p:grpSpPr>
        <p:sp>
          <p:nvSpPr>
            <p:cNvPr id="40" name="Freeform 40"/>
            <p:cNvSpPr/>
            <p:nvPr/>
          </p:nvSpPr>
          <p:spPr>
            <a:xfrm>
              <a:off x="0" y="0"/>
              <a:ext cx="4267200" cy="975360"/>
            </a:xfrm>
            <a:custGeom>
              <a:avLst/>
              <a:gdLst/>
              <a:ahLst/>
              <a:cxnLst/>
              <a:rect l="l" t="t" r="r" b="b"/>
              <a:pathLst>
                <a:path w="4267200" h="975360">
                  <a:moveTo>
                    <a:pt x="0" y="0"/>
                  </a:moveTo>
                  <a:lnTo>
                    <a:pt x="4267200" y="0"/>
                  </a:lnTo>
                  <a:lnTo>
                    <a:pt x="4267200" y="975360"/>
                  </a:lnTo>
                  <a:lnTo>
                    <a:pt x="0" y="975360"/>
                  </a:lnTo>
                  <a:close/>
                </a:path>
              </a:pathLst>
            </a:custGeom>
            <a:blipFill>
              <a:blip r:embed="rId2">
                <a:alphaModFix amt="0"/>
              </a:blip>
              <a:stretch>
                <a:fillRect t="-35247" b="-35247"/>
              </a:stretch>
            </a:blipFill>
          </p:spPr>
          <p:txBody>
            <a:bodyPr/>
            <a:lstStyle/>
            <a:p>
              <a:endParaRPr lang="en-US"/>
            </a:p>
          </p:txBody>
        </p:sp>
        <p:sp>
          <p:nvSpPr>
            <p:cNvPr id="41" name="TextBox 41"/>
            <p:cNvSpPr txBox="1"/>
            <p:nvPr/>
          </p:nvSpPr>
          <p:spPr>
            <a:xfrm>
              <a:off x="0" y="-9525"/>
              <a:ext cx="4267200" cy="984885"/>
            </a:xfrm>
            <a:prstGeom prst="rect">
              <a:avLst/>
            </a:prstGeom>
          </p:spPr>
          <p:txBody>
            <a:bodyPr lIns="0" tIns="0" rIns="0" bIns="0" rtlCol="0" anchor="ctr"/>
            <a:lstStyle/>
            <a:p>
              <a:pPr algn="ctr">
                <a:lnSpc>
                  <a:spcPts val="2280"/>
                </a:lnSpc>
              </a:pPr>
              <a:r>
                <a:rPr lang="en-US" sz="1900" b="1">
                  <a:solidFill>
                    <a:srgbClr val="000000"/>
                  </a:solidFill>
                  <a:latin typeface="Trebuchet MS Bold"/>
                  <a:ea typeface="Trebuchet MS Bold"/>
                  <a:cs typeface="Trebuchet MS Bold"/>
                  <a:sym typeface="Trebuchet MS Bold"/>
                </a:rPr>
                <a:t>Quality Tuned</a:t>
              </a:r>
            </a:p>
          </p:txBody>
        </p:sp>
      </p:grpSp>
      <p:grpSp>
        <p:nvGrpSpPr>
          <p:cNvPr id="42" name="Group 42"/>
          <p:cNvGrpSpPr/>
          <p:nvPr/>
        </p:nvGrpSpPr>
        <p:grpSpPr>
          <a:xfrm>
            <a:off x="11018520" y="6558439"/>
            <a:ext cx="3200400" cy="1463040"/>
            <a:chOff x="0" y="0"/>
            <a:chExt cx="4267200" cy="1950720"/>
          </a:xfrm>
        </p:grpSpPr>
        <p:sp>
          <p:nvSpPr>
            <p:cNvPr id="43" name="Freeform 43"/>
            <p:cNvSpPr/>
            <p:nvPr/>
          </p:nvSpPr>
          <p:spPr>
            <a:xfrm>
              <a:off x="0" y="0"/>
              <a:ext cx="4267200" cy="1950720"/>
            </a:xfrm>
            <a:custGeom>
              <a:avLst/>
              <a:gdLst/>
              <a:ahLst/>
              <a:cxnLst/>
              <a:rect l="l" t="t" r="r" b="b"/>
              <a:pathLst>
                <a:path w="4267200" h="1950720">
                  <a:moveTo>
                    <a:pt x="0" y="0"/>
                  </a:moveTo>
                  <a:lnTo>
                    <a:pt x="4267200" y="0"/>
                  </a:lnTo>
                  <a:lnTo>
                    <a:pt x="4267200" y="1950720"/>
                  </a:lnTo>
                  <a:lnTo>
                    <a:pt x="0" y="1950720"/>
                  </a:lnTo>
                  <a:close/>
                </a:path>
              </a:pathLst>
            </a:custGeom>
            <a:blipFill>
              <a:blip r:embed="rId2">
                <a:alphaModFix amt="0"/>
              </a:blip>
              <a:stretch>
                <a:fillRect l="-8653" r="-8653"/>
              </a:stretch>
            </a:blipFill>
          </p:spPr>
          <p:txBody>
            <a:bodyPr/>
            <a:lstStyle/>
            <a:p>
              <a:endParaRPr lang="en-US"/>
            </a:p>
          </p:txBody>
        </p:sp>
        <p:sp>
          <p:nvSpPr>
            <p:cNvPr id="44" name="TextBox 44"/>
            <p:cNvSpPr txBox="1"/>
            <p:nvPr/>
          </p:nvSpPr>
          <p:spPr>
            <a:xfrm>
              <a:off x="0" y="-28575"/>
              <a:ext cx="4267200" cy="1979295"/>
            </a:xfrm>
            <a:prstGeom prst="rect">
              <a:avLst/>
            </a:prstGeom>
          </p:spPr>
          <p:txBody>
            <a:bodyPr lIns="0" tIns="0" rIns="0" bIns="0" rtlCol="0" anchor="ctr"/>
            <a:lstStyle/>
            <a:p>
              <a:pPr algn="ctr">
                <a:lnSpc>
                  <a:spcPts val="1920"/>
                </a:lnSpc>
              </a:pPr>
              <a:r>
                <a:rPr lang="en-US" sz="1600" b="1">
                  <a:solidFill>
                    <a:srgbClr val="000000"/>
                  </a:solidFill>
                  <a:latin typeface="Calibri (MS) Bold"/>
                  <a:ea typeface="Calibri (MS) Bold"/>
                  <a:cs typeface="Calibri (MS) Bold"/>
                  <a:sym typeface="Calibri (MS) Bold"/>
                </a:rPr>
                <a:t>Temperature tower and calibration cube printed and adjusted.</a:t>
              </a:r>
            </a:p>
          </p:txBody>
        </p:sp>
      </p:grpSp>
      <p:grpSp>
        <p:nvGrpSpPr>
          <p:cNvPr id="45" name="Group 45"/>
          <p:cNvGrpSpPr/>
          <p:nvPr/>
        </p:nvGrpSpPr>
        <p:grpSpPr>
          <a:xfrm>
            <a:off x="15435072" y="4832128"/>
            <a:ext cx="1316736" cy="1316736"/>
            <a:chOff x="0" y="0"/>
            <a:chExt cx="1755648" cy="1755648"/>
          </a:xfrm>
        </p:grpSpPr>
        <p:sp>
          <p:nvSpPr>
            <p:cNvPr id="46" name="Freeform 46"/>
            <p:cNvSpPr/>
            <p:nvPr/>
          </p:nvSpPr>
          <p:spPr>
            <a:xfrm>
              <a:off x="0" y="0"/>
              <a:ext cx="1755648" cy="1755648"/>
            </a:xfrm>
            <a:custGeom>
              <a:avLst/>
              <a:gdLst/>
              <a:ahLst/>
              <a:cxnLst/>
              <a:rect l="l" t="t" r="r" b="b"/>
              <a:pathLst>
                <a:path w="1755648" h="1755648">
                  <a:moveTo>
                    <a:pt x="0" y="877824"/>
                  </a:moveTo>
                  <a:cubicBezTo>
                    <a:pt x="0" y="393065"/>
                    <a:pt x="393065" y="0"/>
                    <a:pt x="877824" y="0"/>
                  </a:cubicBezTo>
                  <a:cubicBezTo>
                    <a:pt x="1362583" y="0"/>
                    <a:pt x="1755648" y="393065"/>
                    <a:pt x="1755648" y="877824"/>
                  </a:cubicBezTo>
                  <a:cubicBezTo>
                    <a:pt x="1755648" y="1362583"/>
                    <a:pt x="1362583" y="1755648"/>
                    <a:pt x="877824" y="1755648"/>
                  </a:cubicBezTo>
                  <a:cubicBezTo>
                    <a:pt x="393065" y="1755648"/>
                    <a:pt x="0" y="1362583"/>
                    <a:pt x="0" y="877824"/>
                  </a:cubicBezTo>
                  <a:close/>
                </a:path>
              </a:pathLst>
            </a:custGeom>
            <a:solidFill>
              <a:srgbClr val="1F5C2E"/>
            </a:solidFill>
          </p:spPr>
          <p:txBody>
            <a:bodyPr/>
            <a:lstStyle/>
            <a:p>
              <a:endParaRPr lang="en-US"/>
            </a:p>
          </p:txBody>
        </p:sp>
      </p:grpSp>
      <p:grpSp>
        <p:nvGrpSpPr>
          <p:cNvPr id="47" name="Group 47"/>
          <p:cNvGrpSpPr/>
          <p:nvPr/>
        </p:nvGrpSpPr>
        <p:grpSpPr>
          <a:xfrm>
            <a:off x="15691104" y="5051584"/>
            <a:ext cx="804672" cy="804672"/>
            <a:chOff x="0" y="0"/>
            <a:chExt cx="1072896" cy="1072896"/>
          </a:xfrm>
        </p:grpSpPr>
        <p:sp>
          <p:nvSpPr>
            <p:cNvPr id="48" name="Freeform 48" descr="preencoded.png"/>
            <p:cNvSpPr/>
            <p:nvPr/>
          </p:nvSpPr>
          <p:spPr>
            <a:xfrm>
              <a:off x="0" y="0"/>
              <a:ext cx="1072896" cy="1072896"/>
            </a:xfrm>
            <a:custGeom>
              <a:avLst/>
              <a:gdLst/>
              <a:ahLst/>
              <a:cxnLst/>
              <a:rect l="l" t="t" r="r" b="b"/>
              <a:pathLst>
                <a:path w="1072896" h="1072896">
                  <a:moveTo>
                    <a:pt x="0" y="0"/>
                  </a:moveTo>
                  <a:lnTo>
                    <a:pt x="1072896" y="0"/>
                  </a:lnTo>
                  <a:lnTo>
                    <a:pt x="1072896" y="1072896"/>
                  </a:lnTo>
                  <a:lnTo>
                    <a:pt x="0" y="1072896"/>
                  </a:lnTo>
                  <a:lnTo>
                    <a:pt x="0" y="0"/>
                  </a:lnTo>
                  <a:close/>
                </a:path>
              </a:pathLst>
            </a:custGeom>
            <a:blipFill>
              <a:blip r:embed="rId7"/>
              <a:stretch>
                <a:fillRect/>
              </a:stretch>
            </a:blipFill>
          </p:spPr>
          <p:txBody>
            <a:bodyPr/>
            <a:lstStyle/>
            <a:p>
              <a:endParaRPr lang="en-US"/>
            </a:p>
          </p:txBody>
        </p:sp>
      </p:grpSp>
      <p:grpSp>
        <p:nvGrpSpPr>
          <p:cNvPr id="49" name="Group 49"/>
          <p:cNvGrpSpPr/>
          <p:nvPr/>
        </p:nvGrpSpPr>
        <p:grpSpPr>
          <a:xfrm>
            <a:off x="14429232" y="6386608"/>
            <a:ext cx="3200400" cy="731520"/>
            <a:chOff x="0" y="0"/>
            <a:chExt cx="4267200" cy="975360"/>
          </a:xfrm>
        </p:grpSpPr>
        <p:sp>
          <p:nvSpPr>
            <p:cNvPr id="50" name="Freeform 50"/>
            <p:cNvSpPr/>
            <p:nvPr/>
          </p:nvSpPr>
          <p:spPr>
            <a:xfrm>
              <a:off x="0" y="0"/>
              <a:ext cx="4267200" cy="975360"/>
            </a:xfrm>
            <a:custGeom>
              <a:avLst/>
              <a:gdLst/>
              <a:ahLst/>
              <a:cxnLst/>
              <a:rect l="l" t="t" r="r" b="b"/>
              <a:pathLst>
                <a:path w="4267200" h="975360">
                  <a:moveTo>
                    <a:pt x="0" y="0"/>
                  </a:moveTo>
                  <a:lnTo>
                    <a:pt x="4267200" y="0"/>
                  </a:lnTo>
                  <a:lnTo>
                    <a:pt x="4267200" y="975360"/>
                  </a:lnTo>
                  <a:lnTo>
                    <a:pt x="0" y="975360"/>
                  </a:lnTo>
                  <a:close/>
                </a:path>
              </a:pathLst>
            </a:custGeom>
            <a:blipFill>
              <a:blip r:embed="rId2">
                <a:alphaModFix amt="0"/>
              </a:blip>
              <a:stretch>
                <a:fillRect t="-35247" b="-35247"/>
              </a:stretch>
            </a:blipFill>
          </p:spPr>
          <p:txBody>
            <a:bodyPr/>
            <a:lstStyle/>
            <a:p>
              <a:endParaRPr lang="en-US"/>
            </a:p>
          </p:txBody>
        </p:sp>
        <p:sp>
          <p:nvSpPr>
            <p:cNvPr id="51" name="TextBox 51"/>
            <p:cNvSpPr txBox="1"/>
            <p:nvPr/>
          </p:nvSpPr>
          <p:spPr>
            <a:xfrm>
              <a:off x="0" y="-9525"/>
              <a:ext cx="4267200" cy="984885"/>
            </a:xfrm>
            <a:prstGeom prst="rect">
              <a:avLst/>
            </a:prstGeom>
          </p:spPr>
          <p:txBody>
            <a:bodyPr lIns="0" tIns="0" rIns="0" bIns="0" rtlCol="0" anchor="ctr"/>
            <a:lstStyle/>
            <a:p>
              <a:pPr algn="ctr">
                <a:lnSpc>
                  <a:spcPts val="2280"/>
                </a:lnSpc>
              </a:pPr>
              <a:r>
                <a:rPr lang="en-US" sz="1900" b="1">
                  <a:solidFill>
                    <a:srgbClr val="000000"/>
                  </a:solidFill>
                  <a:latin typeface="Trebuchet MS Bold"/>
                  <a:ea typeface="Trebuchet MS Bold"/>
                  <a:cs typeface="Trebuchet MS Bold"/>
                  <a:sym typeface="Trebuchet MS Bold"/>
                </a:rPr>
                <a:t>Ready to Troubleshoot</a:t>
              </a:r>
            </a:p>
          </p:txBody>
        </p:sp>
      </p:grpSp>
      <p:grpSp>
        <p:nvGrpSpPr>
          <p:cNvPr id="52" name="Group 52"/>
          <p:cNvGrpSpPr/>
          <p:nvPr/>
        </p:nvGrpSpPr>
        <p:grpSpPr>
          <a:xfrm>
            <a:off x="14493240" y="6558439"/>
            <a:ext cx="3200400" cy="1463040"/>
            <a:chOff x="0" y="0"/>
            <a:chExt cx="4267200" cy="1950720"/>
          </a:xfrm>
        </p:grpSpPr>
        <p:sp>
          <p:nvSpPr>
            <p:cNvPr id="53" name="Freeform 53"/>
            <p:cNvSpPr/>
            <p:nvPr/>
          </p:nvSpPr>
          <p:spPr>
            <a:xfrm>
              <a:off x="0" y="0"/>
              <a:ext cx="4267200" cy="1950720"/>
            </a:xfrm>
            <a:custGeom>
              <a:avLst/>
              <a:gdLst/>
              <a:ahLst/>
              <a:cxnLst/>
              <a:rect l="l" t="t" r="r" b="b"/>
              <a:pathLst>
                <a:path w="4267200" h="1950720">
                  <a:moveTo>
                    <a:pt x="0" y="0"/>
                  </a:moveTo>
                  <a:lnTo>
                    <a:pt x="4267200" y="0"/>
                  </a:lnTo>
                  <a:lnTo>
                    <a:pt x="4267200" y="1950720"/>
                  </a:lnTo>
                  <a:lnTo>
                    <a:pt x="0" y="1950720"/>
                  </a:lnTo>
                  <a:close/>
                </a:path>
              </a:pathLst>
            </a:custGeom>
            <a:blipFill>
              <a:blip r:embed="rId2">
                <a:alphaModFix amt="0"/>
              </a:blip>
              <a:stretch>
                <a:fillRect l="-8653" r="-8653"/>
              </a:stretch>
            </a:blipFill>
          </p:spPr>
          <p:txBody>
            <a:bodyPr/>
            <a:lstStyle/>
            <a:p>
              <a:endParaRPr lang="en-US"/>
            </a:p>
          </p:txBody>
        </p:sp>
        <p:sp>
          <p:nvSpPr>
            <p:cNvPr id="54" name="TextBox 54"/>
            <p:cNvSpPr txBox="1"/>
            <p:nvPr/>
          </p:nvSpPr>
          <p:spPr>
            <a:xfrm>
              <a:off x="0" y="-28575"/>
              <a:ext cx="4267200" cy="1979295"/>
            </a:xfrm>
            <a:prstGeom prst="rect">
              <a:avLst/>
            </a:prstGeom>
          </p:spPr>
          <p:txBody>
            <a:bodyPr lIns="0" tIns="0" rIns="0" bIns="0" rtlCol="0" anchor="ctr"/>
            <a:lstStyle/>
            <a:p>
              <a:pPr algn="ctr">
                <a:lnSpc>
                  <a:spcPts val="1920"/>
                </a:lnSpc>
              </a:pPr>
              <a:r>
                <a:rPr lang="en-US" sz="1600" b="1">
                  <a:solidFill>
                    <a:srgbClr val="000000"/>
                  </a:solidFill>
                  <a:latin typeface="Calibri (MS) Bold"/>
                  <a:ea typeface="Calibri (MS) Bold"/>
                  <a:cs typeface="Calibri (MS) Bold"/>
                  <a:sym typeface="Calibri (MS) Bold"/>
                </a:rPr>
                <a:t>Know how to identify and fix the 8 most common problems.</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2151</Words>
  <Application>Microsoft Macintosh PowerPoint</Application>
  <PresentationFormat>Custom</PresentationFormat>
  <Paragraphs>335</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Calibri (MS)</vt:lpstr>
      <vt:lpstr>Arial</vt:lpstr>
      <vt:lpstr>Canva Sans Bold Italics</vt:lpstr>
      <vt:lpstr>Calibri</vt:lpstr>
      <vt:lpstr>Canva Sans Bold</vt:lpstr>
      <vt:lpstr>Calibri (MS) Bold</vt:lpstr>
      <vt:lpstr>Trebuchet MS Bold</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btw</dc:title>
  <cp:lastModifiedBy>Anvay Pralobh Sheolikar</cp:lastModifiedBy>
  <cp:revision>3</cp:revision>
  <dcterms:created xsi:type="dcterms:W3CDTF">2006-08-16T00:00:00Z</dcterms:created>
  <dcterms:modified xsi:type="dcterms:W3CDTF">2026-04-17T14:34:50Z</dcterms:modified>
  <dc:identifier>DAHGullTBJg</dc:identifier>
</cp:coreProperties>
</file>